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5"/>
  </p:notesMasterIdLst>
  <p:handoutMasterIdLst>
    <p:handoutMasterId r:id="rId146"/>
  </p:handoutMasterIdLst>
  <p:sldIdLst>
    <p:sldId id="262" r:id="rId2"/>
    <p:sldId id="257" r:id="rId3"/>
    <p:sldId id="263" r:id="rId4"/>
    <p:sldId id="264" r:id="rId5"/>
    <p:sldId id="265" r:id="rId6"/>
    <p:sldId id="266" r:id="rId7"/>
    <p:sldId id="267" r:id="rId8"/>
    <p:sldId id="395"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28" r:id="rId85"/>
    <p:sldId id="329" r:id="rId86"/>
    <p:sldId id="330" r:id="rId87"/>
    <p:sldId id="331" r:id="rId88"/>
    <p:sldId id="348" r:id="rId89"/>
    <p:sldId id="349" r:id="rId90"/>
    <p:sldId id="350" r:id="rId91"/>
    <p:sldId id="351"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8" r:id="rId109"/>
    <p:sldId id="369" r:id="rId110"/>
    <p:sldId id="370" r:id="rId111"/>
    <p:sldId id="371" r:id="rId112"/>
    <p:sldId id="372" r:id="rId113"/>
    <p:sldId id="382" r:id="rId114"/>
    <p:sldId id="383" r:id="rId115"/>
    <p:sldId id="384" r:id="rId116"/>
    <p:sldId id="385" r:id="rId117"/>
    <p:sldId id="373" r:id="rId118"/>
    <p:sldId id="374" r:id="rId119"/>
    <p:sldId id="375" r:id="rId120"/>
    <p:sldId id="376" r:id="rId121"/>
    <p:sldId id="377" r:id="rId122"/>
    <p:sldId id="378" r:id="rId123"/>
    <p:sldId id="379" r:id="rId124"/>
    <p:sldId id="380" r:id="rId125"/>
    <p:sldId id="381" r:id="rId126"/>
    <p:sldId id="386" r:id="rId127"/>
    <p:sldId id="387" r:id="rId128"/>
    <p:sldId id="388" r:id="rId129"/>
    <p:sldId id="389" r:id="rId130"/>
    <p:sldId id="390" r:id="rId131"/>
    <p:sldId id="391" r:id="rId132"/>
    <p:sldId id="392" r:id="rId133"/>
    <p:sldId id="393" r:id="rId134"/>
    <p:sldId id="394" r:id="rId135"/>
    <p:sldId id="396" r:id="rId136"/>
    <p:sldId id="397" r:id="rId137"/>
    <p:sldId id="398" r:id="rId138"/>
    <p:sldId id="399" r:id="rId139"/>
    <p:sldId id="400" r:id="rId140"/>
    <p:sldId id="401" r:id="rId141"/>
    <p:sldId id="402" r:id="rId142"/>
    <p:sldId id="403" r:id="rId143"/>
    <p:sldId id="261" r:id="rId144"/>
  </p:sldIdLst>
  <p:sldSz cx="7561263" cy="106934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8">
          <p15:clr>
            <a:srgbClr val="A4A3A4"/>
          </p15:clr>
        </p15:guide>
        <p15:guide id="2" pos="23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E3"/>
    <a:srgbClr val="206FD2"/>
    <a:srgbClr val="054696"/>
    <a:srgbClr val="206ED2"/>
    <a:srgbClr val="D60093"/>
    <a:srgbClr val="DE0099"/>
    <a:srgbClr val="C400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5" d="100"/>
          <a:sy n="45" d="100"/>
        </p:scale>
        <p:origin x="2328" y="72"/>
      </p:cViewPr>
      <p:guideLst>
        <p:guide orient="horz" pos="3368"/>
        <p:guide pos="238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5D945FED-E996-4112-94B7-FCCE5F092BF4}" type="datetimeFigureOut">
              <a:rPr lang="fr-FR" smtClean="0"/>
              <a:t>24/01/2019</a:t>
            </a:fld>
            <a:endParaRPr lang="fr-FR"/>
          </a:p>
        </p:txBody>
      </p:sp>
      <p:sp>
        <p:nvSpPr>
          <p:cNvPr id="4" name="Espace réservé du pied de page 3"/>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B7BBACC8-50EC-429F-A894-06CA507BA040}" type="slidenum">
              <a:rPr lang="fr-FR" smtClean="0"/>
              <a:t>‹N°›</a:t>
            </a:fld>
            <a:endParaRPr lang="fr-FR"/>
          </a:p>
        </p:txBody>
      </p:sp>
    </p:spTree>
    <p:extLst>
      <p:ext uri="{BB962C8B-B14F-4D97-AF65-F5344CB8AC3E}">
        <p14:creationId xmlns:p14="http://schemas.microsoft.com/office/powerpoint/2010/main" val="29211131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275" y="0"/>
            <a:ext cx="2946400" cy="498475"/>
          </a:xfrm>
          <a:prstGeom prst="rect">
            <a:avLst/>
          </a:prstGeom>
        </p:spPr>
        <p:txBody>
          <a:bodyPr vert="horz" lIns="91440" tIns="45720" rIns="91440" bIns="45720" rtlCol="0"/>
          <a:lstStyle>
            <a:lvl1pPr algn="r">
              <a:defRPr sz="1200"/>
            </a:lvl1pPr>
          </a:lstStyle>
          <a:p>
            <a:fld id="{DF071CA1-9A08-410E-A6B6-D99520FD8867}" type="datetimeFigureOut">
              <a:rPr lang="fr-FR" smtClean="0"/>
              <a:t>24/01/2019</a:t>
            </a:fld>
            <a:endParaRPr lang="fr-FR"/>
          </a:p>
        </p:txBody>
      </p:sp>
      <p:sp>
        <p:nvSpPr>
          <p:cNvPr id="4" name="Espace réservé de l'image des diapositives 3"/>
          <p:cNvSpPr>
            <a:spLocks noGrp="1" noRot="1" noChangeAspect="1"/>
          </p:cNvSpPr>
          <p:nvPr>
            <p:ph type="sldImg" idx="2"/>
          </p:nvPr>
        </p:nvSpPr>
        <p:spPr>
          <a:xfrm>
            <a:off x="2214563" y="1241425"/>
            <a:ext cx="2370137"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0" y="4778375"/>
            <a:ext cx="5440363" cy="3910013"/>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275" y="9431338"/>
            <a:ext cx="2946400" cy="498475"/>
          </a:xfrm>
          <a:prstGeom prst="rect">
            <a:avLst/>
          </a:prstGeom>
        </p:spPr>
        <p:txBody>
          <a:bodyPr vert="horz" lIns="91440" tIns="45720" rIns="91440" bIns="45720" rtlCol="0" anchor="b"/>
          <a:lstStyle>
            <a:lvl1pPr algn="r">
              <a:defRPr sz="1200"/>
            </a:lvl1pPr>
          </a:lstStyle>
          <a:p>
            <a:fld id="{2E629D25-1353-46F9-8AD2-646F67860666}" type="slidenum">
              <a:rPr lang="fr-FR" smtClean="0"/>
              <a:t>‹N°›</a:t>
            </a:fld>
            <a:endParaRPr lang="fr-FR"/>
          </a:p>
        </p:txBody>
      </p:sp>
    </p:spTree>
    <p:extLst>
      <p:ext uri="{BB962C8B-B14F-4D97-AF65-F5344CB8AC3E}">
        <p14:creationId xmlns:p14="http://schemas.microsoft.com/office/powerpoint/2010/main" val="404319278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E629D25-1353-46F9-8AD2-646F67860666}" type="slidenum">
              <a:rPr lang="fr-FR" smtClean="0"/>
              <a:t>1</a:t>
            </a:fld>
            <a:endParaRPr lang="fr-FR"/>
          </a:p>
        </p:txBody>
      </p:sp>
    </p:spTree>
    <p:extLst>
      <p:ext uri="{BB962C8B-B14F-4D97-AF65-F5344CB8AC3E}">
        <p14:creationId xmlns:p14="http://schemas.microsoft.com/office/powerpoint/2010/main" val="995133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45</a:t>
            </a:fld>
            <a:endParaRPr lang="fr-FR"/>
          </a:p>
        </p:txBody>
      </p:sp>
    </p:spTree>
    <p:extLst>
      <p:ext uri="{BB962C8B-B14F-4D97-AF65-F5344CB8AC3E}">
        <p14:creationId xmlns:p14="http://schemas.microsoft.com/office/powerpoint/2010/main" val="3649777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49</a:t>
            </a:fld>
            <a:endParaRPr lang="fr-FR"/>
          </a:p>
        </p:txBody>
      </p:sp>
    </p:spTree>
    <p:extLst>
      <p:ext uri="{BB962C8B-B14F-4D97-AF65-F5344CB8AC3E}">
        <p14:creationId xmlns:p14="http://schemas.microsoft.com/office/powerpoint/2010/main" val="2285160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53</a:t>
            </a:fld>
            <a:endParaRPr lang="fr-FR"/>
          </a:p>
        </p:txBody>
      </p:sp>
    </p:spTree>
    <p:extLst>
      <p:ext uri="{BB962C8B-B14F-4D97-AF65-F5344CB8AC3E}">
        <p14:creationId xmlns:p14="http://schemas.microsoft.com/office/powerpoint/2010/main" val="3396804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57</a:t>
            </a:fld>
            <a:endParaRPr lang="fr-FR"/>
          </a:p>
        </p:txBody>
      </p:sp>
    </p:spTree>
    <p:extLst>
      <p:ext uri="{BB962C8B-B14F-4D97-AF65-F5344CB8AC3E}">
        <p14:creationId xmlns:p14="http://schemas.microsoft.com/office/powerpoint/2010/main" val="4288156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61</a:t>
            </a:fld>
            <a:endParaRPr lang="fr-FR"/>
          </a:p>
        </p:txBody>
      </p:sp>
    </p:spTree>
    <p:extLst>
      <p:ext uri="{BB962C8B-B14F-4D97-AF65-F5344CB8AC3E}">
        <p14:creationId xmlns:p14="http://schemas.microsoft.com/office/powerpoint/2010/main" val="1269453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65</a:t>
            </a:fld>
            <a:endParaRPr lang="fr-FR"/>
          </a:p>
        </p:txBody>
      </p:sp>
    </p:spTree>
    <p:extLst>
      <p:ext uri="{BB962C8B-B14F-4D97-AF65-F5344CB8AC3E}">
        <p14:creationId xmlns:p14="http://schemas.microsoft.com/office/powerpoint/2010/main" val="194440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69</a:t>
            </a:fld>
            <a:endParaRPr lang="fr-FR"/>
          </a:p>
        </p:txBody>
      </p:sp>
    </p:spTree>
    <p:extLst>
      <p:ext uri="{BB962C8B-B14F-4D97-AF65-F5344CB8AC3E}">
        <p14:creationId xmlns:p14="http://schemas.microsoft.com/office/powerpoint/2010/main" val="2965994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73</a:t>
            </a:fld>
            <a:endParaRPr lang="fr-FR"/>
          </a:p>
        </p:txBody>
      </p:sp>
    </p:spTree>
    <p:extLst>
      <p:ext uri="{BB962C8B-B14F-4D97-AF65-F5344CB8AC3E}">
        <p14:creationId xmlns:p14="http://schemas.microsoft.com/office/powerpoint/2010/main" val="2123912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77</a:t>
            </a:fld>
            <a:endParaRPr lang="fr-FR"/>
          </a:p>
        </p:txBody>
      </p:sp>
    </p:spTree>
    <p:extLst>
      <p:ext uri="{BB962C8B-B14F-4D97-AF65-F5344CB8AC3E}">
        <p14:creationId xmlns:p14="http://schemas.microsoft.com/office/powerpoint/2010/main" val="3785685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81</a:t>
            </a:fld>
            <a:endParaRPr lang="fr-FR"/>
          </a:p>
        </p:txBody>
      </p:sp>
    </p:spTree>
    <p:extLst>
      <p:ext uri="{BB962C8B-B14F-4D97-AF65-F5344CB8AC3E}">
        <p14:creationId xmlns:p14="http://schemas.microsoft.com/office/powerpoint/2010/main" val="4030587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E629D25-1353-46F9-8AD2-646F67860666}" type="slidenum">
              <a:rPr lang="fr-FR" smtClean="0"/>
              <a:t>2</a:t>
            </a:fld>
            <a:endParaRPr lang="fr-FR"/>
          </a:p>
        </p:txBody>
      </p:sp>
    </p:spTree>
    <p:extLst>
      <p:ext uri="{BB962C8B-B14F-4D97-AF65-F5344CB8AC3E}">
        <p14:creationId xmlns:p14="http://schemas.microsoft.com/office/powerpoint/2010/main" val="3219626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85</a:t>
            </a:fld>
            <a:endParaRPr lang="fr-FR"/>
          </a:p>
        </p:txBody>
      </p:sp>
    </p:spTree>
    <p:extLst>
      <p:ext uri="{BB962C8B-B14F-4D97-AF65-F5344CB8AC3E}">
        <p14:creationId xmlns:p14="http://schemas.microsoft.com/office/powerpoint/2010/main" val="681945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89</a:t>
            </a:fld>
            <a:endParaRPr lang="fr-FR"/>
          </a:p>
        </p:txBody>
      </p:sp>
    </p:spTree>
    <p:extLst>
      <p:ext uri="{BB962C8B-B14F-4D97-AF65-F5344CB8AC3E}">
        <p14:creationId xmlns:p14="http://schemas.microsoft.com/office/powerpoint/2010/main" val="4122331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94</a:t>
            </a:fld>
            <a:endParaRPr lang="fr-FR"/>
          </a:p>
        </p:txBody>
      </p:sp>
    </p:spTree>
    <p:extLst>
      <p:ext uri="{BB962C8B-B14F-4D97-AF65-F5344CB8AC3E}">
        <p14:creationId xmlns:p14="http://schemas.microsoft.com/office/powerpoint/2010/main" val="1959212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98</a:t>
            </a:fld>
            <a:endParaRPr lang="fr-FR" dirty="0"/>
          </a:p>
        </p:txBody>
      </p:sp>
    </p:spTree>
    <p:extLst>
      <p:ext uri="{BB962C8B-B14F-4D97-AF65-F5344CB8AC3E}">
        <p14:creationId xmlns:p14="http://schemas.microsoft.com/office/powerpoint/2010/main" val="3307661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102</a:t>
            </a:fld>
            <a:endParaRPr lang="fr-FR" dirty="0"/>
          </a:p>
        </p:txBody>
      </p:sp>
    </p:spTree>
    <p:extLst>
      <p:ext uri="{BB962C8B-B14F-4D97-AF65-F5344CB8AC3E}">
        <p14:creationId xmlns:p14="http://schemas.microsoft.com/office/powerpoint/2010/main" val="3733172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106</a:t>
            </a:fld>
            <a:endParaRPr lang="fr-FR" dirty="0"/>
          </a:p>
        </p:txBody>
      </p:sp>
    </p:spTree>
    <p:extLst>
      <p:ext uri="{BB962C8B-B14F-4D97-AF65-F5344CB8AC3E}">
        <p14:creationId xmlns:p14="http://schemas.microsoft.com/office/powerpoint/2010/main" val="2131577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110</a:t>
            </a:fld>
            <a:endParaRPr lang="fr-FR" dirty="0"/>
          </a:p>
        </p:txBody>
      </p:sp>
    </p:spTree>
    <p:extLst>
      <p:ext uri="{BB962C8B-B14F-4D97-AF65-F5344CB8AC3E}">
        <p14:creationId xmlns:p14="http://schemas.microsoft.com/office/powerpoint/2010/main" val="717867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114</a:t>
            </a:fld>
            <a:endParaRPr lang="fr-FR" dirty="0"/>
          </a:p>
        </p:txBody>
      </p:sp>
    </p:spTree>
    <p:extLst>
      <p:ext uri="{BB962C8B-B14F-4D97-AF65-F5344CB8AC3E}">
        <p14:creationId xmlns:p14="http://schemas.microsoft.com/office/powerpoint/2010/main" val="801519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118</a:t>
            </a:fld>
            <a:endParaRPr lang="fr-FR" dirty="0"/>
          </a:p>
        </p:txBody>
      </p:sp>
    </p:spTree>
    <p:extLst>
      <p:ext uri="{BB962C8B-B14F-4D97-AF65-F5344CB8AC3E}">
        <p14:creationId xmlns:p14="http://schemas.microsoft.com/office/powerpoint/2010/main" val="473385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122</a:t>
            </a:fld>
            <a:endParaRPr lang="fr-FR"/>
          </a:p>
        </p:txBody>
      </p:sp>
    </p:spTree>
    <p:extLst>
      <p:ext uri="{BB962C8B-B14F-4D97-AF65-F5344CB8AC3E}">
        <p14:creationId xmlns:p14="http://schemas.microsoft.com/office/powerpoint/2010/main" val="4266107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12</a:t>
            </a:fld>
            <a:endParaRPr lang="fr-FR"/>
          </a:p>
        </p:txBody>
      </p:sp>
    </p:spTree>
    <p:extLst>
      <p:ext uri="{BB962C8B-B14F-4D97-AF65-F5344CB8AC3E}">
        <p14:creationId xmlns:p14="http://schemas.microsoft.com/office/powerpoint/2010/main" val="1667380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solidFill>
                  <a:prstClr val="black"/>
                </a:solidFill>
              </a:rPr>
              <a:pPr/>
              <a:t>127</a:t>
            </a:fld>
            <a:endParaRPr lang="fr-FR" dirty="0">
              <a:solidFill>
                <a:prstClr val="black"/>
              </a:solidFill>
            </a:endParaRPr>
          </a:p>
        </p:txBody>
      </p:sp>
    </p:spTree>
    <p:extLst>
      <p:ext uri="{BB962C8B-B14F-4D97-AF65-F5344CB8AC3E}">
        <p14:creationId xmlns:p14="http://schemas.microsoft.com/office/powerpoint/2010/main" val="3343454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solidFill>
                  <a:prstClr val="black"/>
                </a:solidFill>
              </a:rPr>
              <a:pPr/>
              <a:t>131</a:t>
            </a:fld>
            <a:endParaRPr lang="fr-FR" dirty="0">
              <a:solidFill>
                <a:prstClr val="black"/>
              </a:solidFill>
            </a:endParaRPr>
          </a:p>
        </p:txBody>
      </p:sp>
    </p:spTree>
    <p:extLst>
      <p:ext uri="{BB962C8B-B14F-4D97-AF65-F5344CB8AC3E}">
        <p14:creationId xmlns:p14="http://schemas.microsoft.com/office/powerpoint/2010/main" val="1695163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solidFill>
                  <a:prstClr val="black"/>
                </a:solidFill>
              </a:rPr>
              <a:pPr/>
              <a:t>136</a:t>
            </a:fld>
            <a:endParaRPr lang="fr-FR" dirty="0">
              <a:solidFill>
                <a:prstClr val="black"/>
              </a:solidFill>
            </a:endParaRPr>
          </a:p>
        </p:txBody>
      </p:sp>
    </p:spTree>
    <p:extLst>
      <p:ext uri="{BB962C8B-B14F-4D97-AF65-F5344CB8AC3E}">
        <p14:creationId xmlns:p14="http://schemas.microsoft.com/office/powerpoint/2010/main" val="3321826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solidFill>
                  <a:prstClr val="black"/>
                </a:solidFill>
              </a:rPr>
              <a:pPr/>
              <a:t>140</a:t>
            </a:fld>
            <a:endParaRPr lang="fr-FR" dirty="0">
              <a:solidFill>
                <a:prstClr val="black"/>
              </a:solidFill>
            </a:endParaRPr>
          </a:p>
        </p:txBody>
      </p:sp>
    </p:spTree>
    <p:extLst>
      <p:ext uri="{BB962C8B-B14F-4D97-AF65-F5344CB8AC3E}">
        <p14:creationId xmlns:p14="http://schemas.microsoft.com/office/powerpoint/2010/main" val="796325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16</a:t>
            </a:fld>
            <a:endParaRPr lang="fr-FR"/>
          </a:p>
        </p:txBody>
      </p:sp>
    </p:spTree>
    <p:extLst>
      <p:ext uri="{BB962C8B-B14F-4D97-AF65-F5344CB8AC3E}">
        <p14:creationId xmlns:p14="http://schemas.microsoft.com/office/powerpoint/2010/main" val="2501111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E629D25-1353-46F9-8AD2-646F67860666}" type="slidenum">
              <a:rPr lang="fr-FR" smtClean="0"/>
              <a:t>23</a:t>
            </a:fld>
            <a:endParaRPr lang="fr-FR"/>
          </a:p>
        </p:txBody>
      </p:sp>
    </p:spTree>
    <p:extLst>
      <p:ext uri="{BB962C8B-B14F-4D97-AF65-F5344CB8AC3E}">
        <p14:creationId xmlns:p14="http://schemas.microsoft.com/office/powerpoint/2010/main" val="3860448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25</a:t>
            </a:fld>
            <a:endParaRPr lang="fr-FR"/>
          </a:p>
        </p:txBody>
      </p:sp>
    </p:spTree>
    <p:extLst>
      <p:ext uri="{BB962C8B-B14F-4D97-AF65-F5344CB8AC3E}">
        <p14:creationId xmlns:p14="http://schemas.microsoft.com/office/powerpoint/2010/main" val="3504404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29</a:t>
            </a:fld>
            <a:endParaRPr lang="fr-FR"/>
          </a:p>
        </p:txBody>
      </p:sp>
    </p:spTree>
    <p:extLst>
      <p:ext uri="{BB962C8B-B14F-4D97-AF65-F5344CB8AC3E}">
        <p14:creationId xmlns:p14="http://schemas.microsoft.com/office/powerpoint/2010/main" val="706636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33</a:t>
            </a:fld>
            <a:endParaRPr lang="fr-FR"/>
          </a:p>
        </p:txBody>
      </p:sp>
    </p:spTree>
    <p:extLst>
      <p:ext uri="{BB962C8B-B14F-4D97-AF65-F5344CB8AC3E}">
        <p14:creationId xmlns:p14="http://schemas.microsoft.com/office/powerpoint/2010/main" val="152179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A3E383-437A-4907-A046-C45AE2514F6A}" type="slidenum">
              <a:rPr lang="fr-FR" smtClean="0"/>
              <a:t>41</a:t>
            </a:fld>
            <a:endParaRPr lang="fr-FR"/>
          </a:p>
        </p:txBody>
      </p:sp>
    </p:spTree>
    <p:extLst>
      <p:ext uri="{BB962C8B-B14F-4D97-AF65-F5344CB8AC3E}">
        <p14:creationId xmlns:p14="http://schemas.microsoft.com/office/powerpoint/2010/main" val="2042854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 y="0"/>
            <a:ext cx="7559758" cy="10693400"/>
          </a:xfrm>
          <a:prstGeom prst="rect">
            <a:avLst/>
          </a:prstGeom>
        </p:spPr>
      </p:pic>
    </p:spTree>
    <p:extLst>
      <p:ext uri="{BB962C8B-B14F-4D97-AF65-F5344CB8AC3E}">
        <p14:creationId xmlns:p14="http://schemas.microsoft.com/office/powerpoint/2010/main" val="4187220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482060" y="7485380"/>
            <a:ext cx="4536758" cy="883691"/>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482060" y="955475"/>
            <a:ext cx="4536758" cy="6416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482060" y="8369071"/>
            <a:ext cx="4536758" cy="125498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5134BDB-0BBD-4180-B34A-72D0AB8A34E6}" type="slidenum">
              <a:rPr lang="fr-FR" smtClean="0"/>
              <a:t>‹N°›</a:t>
            </a:fld>
            <a:endParaRPr lang="fr-FR"/>
          </a:p>
        </p:txBody>
      </p:sp>
    </p:spTree>
    <p:extLst>
      <p:ext uri="{BB962C8B-B14F-4D97-AF65-F5344CB8AC3E}">
        <p14:creationId xmlns:p14="http://schemas.microsoft.com/office/powerpoint/2010/main" val="4157175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134BDB-0BBD-4180-B34A-72D0AB8A34E6}" type="slidenum">
              <a:rPr lang="fr-FR" smtClean="0"/>
              <a:t>‹N°›</a:t>
            </a:fld>
            <a:endParaRPr lang="fr-FR"/>
          </a:p>
        </p:txBody>
      </p:sp>
    </p:spTree>
    <p:extLst>
      <p:ext uri="{BB962C8B-B14F-4D97-AF65-F5344CB8AC3E}">
        <p14:creationId xmlns:p14="http://schemas.microsoft.com/office/powerpoint/2010/main" val="3949679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534133" y="668338"/>
            <a:ext cx="1405923" cy="1422568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312427" y="668338"/>
            <a:ext cx="4095684" cy="1422568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134BDB-0BBD-4180-B34A-72D0AB8A34E6}" type="slidenum">
              <a:rPr lang="fr-FR" smtClean="0"/>
              <a:t>‹N°›</a:t>
            </a:fld>
            <a:endParaRPr lang="fr-FR"/>
          </a:p>
        </p:txBody>
      </p:sp>
    </p:spTree>
    <p:extLst>
      <p:ext uri="{BB962C8B-B14F-4D97-AF65-F5344CB8AC3E}">
        <p14:creationId xmlns:p14="http://schemas.microsoft.com/office/powerpoint/2010/main" val="164660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90"/>
            <a:ext cx="7562035" cy="10692309"/>
          </a:xfrm>
          <a:prstGeom prst="rect">
            <a:avLst/>
          </a:prstGeom>
        </p:spPr>
      </p:pic>
    </p:spTree>
    <p:extLst>
      <p:ext uri="{BB962C8B-B14F-4D97-AF65-F5344CB8AC3E}">
        <p14:creationId xmlns:p14="http://schemas.microsoft.com/office/powerpoint/2010/main" val="31987219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90"/>
            <a:ext cx="7562035" cy="10692309"/>
          </a:xfrm>
          <a:prstGeom prst="rect">
            <a:avLst/>
          </a:prstGeom>
        </p:spPr>
      </p:pic>
      <p:sp>
        <p:nvSpPr>
          <p:cNvPr id="3" name="Rectangle 2"/>
          <p:cNvSpPr/>
          <p:nvPr userDrawn="1"/>
        </p:nvSpPr>
        <p:spPr>
          <a:xfrm>
            <a:off x="-1" y="9379148"/>
            <a:ext cx="7561263" cy="131425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844698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97287" y="6871500"/>
            <a:ext cx="6427074" cy="2123828"/>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597287" y="4532320"/>
            <a:ext cx="6427074" cy="233918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134BDB-0BBD-4180-B34A-72D0AB8A34E6}" type="slidenum">
              <a:rPr lang="fr-FR" smtClean="0"/>
              <a:t>‹N°›</a:t>
            </a:fld>
            <a:endParaRPr lang="fr-FR"/>
          </a:p>
        </p:txBody>
      </p:sp>
    </p:spTree>
    <p:extLst>
      <p:ext uri="{BB962C8B-B14F-4D97-AF65-F5344CB8AC3E}">
        <p14:creationId xmlns:p14="http://schemas.microsoft.com/office/powerpoint/2010/main" val="204594769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312428" y="3891210"/>
            <a:ext cx="2750147" cy="11002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3188595" y="3891210"/>
            <a:ext cx="2751460" cy="11002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5134BDB-0BBD-4180-B34A-72D0AB8A34E6}" type="slidenum">
              <a:rPr lang="fr-FR" smtClean="0"/>
              <a:t>‹N°›</a:t>
            </a:fld>
            <a:endParaRPr lang="fr-FR"/>
          </a:p>
        </p:txBody>
      </p:sp>
    </p:spTree>
    <p:extLst>
      <p:ext uri="{BB962C8B-B14F-4D97-AF65-F5344CB8AC3E}">
        <p14:creationId xmlns:p14="http://schemas.microsoft.com/office/powerpoint/2010/main" val="2630130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78063" y="428232"/>
            <a:ext cx="6805137" cy="1782233"/>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378063" y="2393639"/>
            <a:ext cx="3340871" cy="9975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378063" y="3391194"/>
            <a:ext cx="3340871" cy="61610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3841017" y="2393639"/>
            <a:ext cx="3342183" cy="9975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3841017" y="3391194"/>
            <a:ext cx="3342183" cy="61610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5134BDB-0BBD-4180-B34A-72D0AB8A34E6}" type="slidenum">
              <a:rPr lang="fr-FR" smtClean="0"/>
              <a:t>‹N°›</a:t>
            </a:fld>
            <a:endParaRPr lang="fr-FR"/>
          </a:p>
        </p:txBody>
      </p:sp>
    </p:spTree>
    <p:extLst>
      <p:ext uri="{BB962C8B-B14F-4D97-AF65-F5344CB8AC3E}">
        <p14:creationId xmlns:p14="http://schemas.microsoft.com/office/powerpoint/2010/main" val="2747390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5134BDB-0BBD-4180-B34A-72D0AB8A34E6}" type="slidenum">
              <a:rPr lang="fr-FR" smtClean="0"/>
              <a:t>‹N°›</a:t>
            </a:fld>
            <a:endParaRPr lang="fr-FR"/>
          </a:p>
        </p:txBody>
      </p:sp>
    </p:spTree>
    <p:extLst>
      <p:ext uri="{BB962C8B-B14F-4D97-AF65-F5344CB8AC3E}">
        <p14:creationId xmlns:p14="http://schemas.microsoft.com/office/powerpoint/2010/main" val="3555492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5134BDB-0BBD-4180-B34A-72D0AB8A34E6}" type="slidenum">
              <a:rPr lang="fr-FR" smtClean="0"/>
              <a:t>‹N°›</a:t>
            </a:fld>
            <a:endParaRPr lang="fr-FR"/>
          </a:p>
        </p:txBody>
      </p:sp>
    </p:spTree>
    <p:extLst>
      <p:ext uri="{BB962C8B-B14F-4D97-AF65-F5344CB8AC3E}">
        <p14:creationId xmlns:p14="http://schemas.microsoft.com/office/powerpoint/2010/main" val="3652300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78064" y="425756"/>
            <a:ext cx="2487603" cy="1811937"/>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2956244" y="425756"/>
            <a:ext cx="4226956" cy="91265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378064" y="2237694"/>
            <a:ext cx="2487603" cy="73145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5134BDB-0BBD-4180-B34A-72D0AB8A34E6}" type="slidenum">
              <a:rPr lang="fr-FR" smtClean="0"/>
              <a:t>‹N°›</a:t>
            </a:fld>
            <a:endParaRPr lang="fr-FR"/>
          </a:p>
        </p:txBody>
      </p:sp>
    </p:spTree>
    <p:extLst>
      <p:ext uri="{BB962C8B-B14F-4D97-AF65-F5344CB8AC3E}">
        <p14:creationId xmlns:p14="http://schemas.microsoft.com/office/powerpoint/2010/main" val="37139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78063" y="428232"/>
            <a:ext cx="6805137" cy="178223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378063" y="2495127"/>
            <a:ext cx="6805137" cy="705715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378063" y="9911198"/>
            <a:ext cx="1764295" cy="5693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2583432" y="9911198"/>
            <a:ext cx="2394400" cy="5693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5418905" y="9911198"/>
            <a:ext cx="1764295" cy="5693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34BDB-0BBD-4180-B34A-72D0AB8A34E6}" type="slidenum">
              <a:rPr lang="fr-FR" smtClean="0"/>
              <a:t>‹N°›</a:t>
            </a:fld>
            <a:endParaRPr lang="fr-FR"/>
          </a:p>
        </p:txBody>
      </p:sp>
    </p:spTree>
    <p:extLst>
      <p:ext uri="{BB962C8B-B14F-4D97-AF65-F5344CB8AC3E}">
        <p14:creationId xmlns:p14="http://schemas.microsoft.com/office/powerpoint/2010/main" val="407253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10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10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0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3.jpg"/></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111.xml.rels><?xml version="1.0" encoding="UTF-8" standalone="yes"?>
<Relationships xmlns="http://schemas.openxmlformats.org/package/2006/relationships"><Relationship Id="rId3" Type="http://schemas.openxmlformats.org/officeDocument/2006/relationships/hyperlink" Target="http://bit.ly/sportcollbenego"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11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11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76.jpg"/></Relationships>
</file>

<file path=ppt/slides/_rels/slide1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7.jpeg"/></Relationships>
</file>

<file path=ppt/slides/_rels/slide12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6.gif"/></Relationships>
</file>

<file path=ppt/slides/_rels/slide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2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2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12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12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13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48.jpeg"/><Relationship Id="rId4" Type="http://schemas.openxmlformats.org/officeDocument/2006/relationships/hyperlink" Target="http://muc-natation.org/"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13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13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14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42.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7.jpeg"/><Relationship Id="rId4" Type="http://schemas.openxmlformats.org/officeDocument/2006/relationships/hyperlink" Target="http://educationparlesport.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7.jpe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7.jpe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hyperlink" Target="http://www.sportculture2020.fr/wordpress/"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hyperlink" Target="http://www.santesih.com/index.php/congres-tourisme-sportif-2018/comite-scientifique-2"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hyperlink" Target="http://www.sportculture2020.fr/wordpress/"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76.jpg"/></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5.emf"/><Relationship Id="rId4" Type="http://schemas.openxmlformats.org/officeDocument/2006/relationships/image" Target="../media/image76.jp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76.jpg"/><Relationship Id="rId4" Type="http://schemas.openxmlformats.org/officeDocument/2006/relationships/hyperlink" Target="http://www.sportcoll.com/documentation/4/etudes_rapports"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linkedin.com/in/eric-adamkiewicz-b5a95618/"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emf"/></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hyperlink" Target="https://www.veberavocats.com/blog/le-juge-des-referes-et-la-mise-a-disposition-des-salles-de-sports-municipales_a95/"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insee.fr/fr/statistiques/3202943"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doc.semc.sports.gouv.fr/documents/Public/ccfs_2014_06042016.pdf" TargetMode="External"/><Relationship Id="rId5" Type="http://schemas.openxmlformats.org/officeDocument/2006/relationships/hyperlink" Target="https://webzine.tns-sofres.com/societe-opinion/sport-au-feminin-2018/" TargetMode="Externa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hyperlink" Target="https://www.associations.gouv.fr/IMG/pdf/Annexe_1_regles_encadrant_les_relations_financieres.pdf" TargetMode="External"/><Relationship Id="rId4" Type="http://schemas.openxmlformats.org/officeDocument/2006/relationships/hyperlink" Target="https://www.collectivites-locales.gouv.fr/files/files/Mode_d_emploi.vf01.05.2007.pdf"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9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hyperlink" Target="https://www.travail-prevention-sante.fr/mediatheque/8/2/1/000001128.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76.jpg"/></Relationships>
</file>

<file path=ppt/slides/_rels/slide9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9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9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88"/>
            <a:ext cx="7561263" cy="10699188"/>
          </a:xfrm>
          <a:prstGeom prst="rect">
            <a:avLst/>
          </a:prstGeom>
        </p:spPr>
      </p:pic>
      <p:sp>
        <p:nvSpPr>
          <p:cNvPr id="4" name="Organigramme : Données 3"/>
          <p:cNvSpPr/>
          <p:nvPr/>
        </p:nvSpPr>
        <p:spPr>
          <a:xfrm>
            <a:off x="-3183" y="0"/>
            <a:ext cx="6952166" cy="1674292"/>
          </a:xfrm>
          <a:prstGeom prst="flowChartInputOut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7903" y="142770"/>
            <a:ext cx="4189994" cy="1388751"/>
          </a:xfrm>
          <a:prstGeom prst="rect">
            <a:avLst/>
          </a:prstGeom>
        </p:spPr>
      </p:pic>
      <p:sp>
        <p:nvSpPr>
          <p:cNvPr id="5" name="ZoneTexte 4"/>
          <p:cNvSpPr txBox="1"/>
          <p:nvPr/>
        </p:nvSpPr>
        <p:spPr>
          <a:xfrm>
            <a:off x="5796855" y="10171236"/>
            <a:ext cx="2232248" cy="369332"/>
          </a:xfrm>
          <a:prstGeom prst="rect">
            <a:avLst/>
          </a:prstGeom>
          <a:noFill/>
        </p:spPr>
        <p:txBody>
          <a:bodyPr wrap="square" rtlCol="0">
            <a:spAutoFit/>
          </a:bodyPr>
          <a:lstStyle/>
          <a:p>
            <a:r>
              <a:rPr lang="fr-FR" dirty="0" smtClean="0">
                <a:solidFill>
                  <a:schemeClr val="bg1"/>
                </a:solidFill>
              </a:rPr>
              <a:t>Edition limitée</a:t>
            </a:r>
            <a:endParaRPr lang="fr-FR" dirty="0">
              <a:solidFill>
                <a:schemeClr val="bg1"/>
              </a:solidFill>
            </a:endParaRPr>
          </a:p>
        </p:txBody>
      </p:sp>
      <p:sp>
        <p:nvSpPr>
          <p:cNvPr id="6" name="Hexagone 5"/>
          <p:cNvSpPr/>
          <p:nvPr/>
        </p:nvSpPr>
        <p:spPr>
          <a:xfrm rot="1992430">
            <a:off x="292366" y="7012790"/>
            <a:ext cx="1125664" cy="1008112"/>
          </a:xfrm>
          <a:prstGeom prst="hexagon">
            <a:avLst/>
          </a:prstGeom>
          <a:solidFill>
            <a:srgbClr val="009FE3"/>
          </a:solidFill>
          <a:ln>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92299" y="3198769"/>
            <a:ext cx="5976664" cy="3785652"/>
          </a:xfrm>
          <a:prstGeom prst="rect">
            <a:avLst/>
          </a:prstGeom>
          <a:noFill/>
        </p:spPr>
        <p:txBody>
          <a:bodyPr wrap="square" rtlCol="0">
            <a:spAutoFit/>
          </a:bodyPr>
          <a:lstStyle/>
          <a:p>
            <a:pPr algn="ctr"/>
            <a:r>
              <a:rPr lang="fr-FR" sz="8000" b="1" dirty="0" smtClean="0">
                <a:solidFill>
                  <a:schemeClr val="bg1"/>
                </a:solidFill>
              </a:rPr>
              <a:t>LES CAHIERS DES EXPERTS 2018</a:t>
            </a:r>
          </a:p>
        </p:txBody>
      </p:sp>
    </p:spTree>
    <p:extLst>
      <p:ext uri="{BB962C8B-B14F-4D97-AF65-F5344CB8AC3E}">
        <p14:creationId xmlns:p14="http://schemas.microsoft.com/office/powerpoint/2010/main" val="23286940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4921516"/>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08423" y="6433684"/>
            <a:ext cx="500120" cy="425184"/>
          </a:xfrm>
          <a:prstGeom prst="rect">
            <a:avLst/>
          </a:prstGeom>
        </p:spPr>
      </p:pic>
      <p:sp>
        <p:nvSpPr>
          <p:cNvPr id="31" name="ZoneTexte 30"/>
          <p:cNvSpPr txBox="1"/>
          <p:nvPr/>
        </p:nvSpPr>
        <p:spPr>
          <a:xfrm>
            <a:off x="2752444" y="1951318"/>
            <a:ext cx="4608512" cy="8463855"/>
          </a:xfrm>
          <a:prstGeom prst="rect">
            <a:avLst/>
          </a:prstGeom>
          <a:noFill/>
        </p:spPr>
        <p:txBody>
          <a:bodyPr wrap="square" numCol="2" spcCol="216000" rtlCol="0">
            <a:spAutoFit/>
          </a:bodyPr>
          <a:lstStyle/>
          <a:p>
            <a:pPr algn="just"/>
            <a:r>
              <a:rPr lang="fr-FR" sz="1700" b="1" baseline="30000" dirty="0" smtClean="0">
                <a:cs typeface="Arial" panose="020B0604020202020204" pitchFamily="34" charset="0"/>
              </a:rPr>
              <a:t>Pouvez-vous nous </a:t>
            </a:r>
            <a:r>
              <a:rPr lang="fr-FR" sz="1700" b="1" baseline="30000" dirty="0">
                <a:cs typeface="Arial" panose="020B0604020202020204" pitchFamily="34" charset="0"/>
              </a:rPr>
              <a:t>dire quelques mots sur </a:t>
            </a:r>
            <a:r>
              <a:rPr lang="fr-FR" sz="1700" b="1" baseline="30000" dirty="0" smtClean="0">
                <a:cs typeface="Arial" panose="020B0604020202020204" pitchFamily="34" charset="0"/>
              </a:rPr>
              <a:t>votre </a:t>
            </a:r>
            <a:r>
              <a:rPr lang="fr-FR" sz="1700" b="1" baseline="30000" dirty="0">
                <a:cs typeface="Arial" panose="020B0604020202020204" pitchFamily="34" charset="0"/>
              </a:rPr>
              <a:t>carrière professionnelle </a:t>
            </a:r>
            <a:r>
              <a:rPr lang="fr-FR" sz="1700" b="1" baseline="30000" dirty="0" smtClean="0">
                <a:cs typeface="Arial" panose="020B0604020202020204" pitchFamily="34" charset="0"/>
              </a:rPr>
              <a:t>?</a:t>
            </a:r>
          </a:p>
          <a:p>
            <a:pPr algn="just"/>
            <a:endParaRPr lang="fr-FR" sz="1700" b="1" baseline="30000" dirty="0">
              <a:cs typeface="Arial" panose="020B0604020202020204" pitchFamily="34" charset="0"/>
            </a:endParaRPr>
          </a:p>
          <a:p>
            <a:pPr algn="just"/>
            <a:r>
              <a:rPr lang="fr-FR" sz="1700" baseline="30000" dirty="0" smtClean="0">
                <a:cs typeface="Arial" panose="020B0604020202020204" pitchFamily="34" charset="0"/>
              </a:rPr>
              <a:t>Je </a:t>
            </a:r>
            <a:r>
              <a:rPr lang="fr-FR" sz="1700" baseline="30000" dirty="0">
                <a:cs typeface="Arial" panose="020B0604020202020204" pitchFamily="34" charset="0"/>
              </a:rPr>
              <a:t>suis joueuse </a:t>
            </a:r>
            <a:r>
              <a:rPr lang="fr-FR" sz="1700" baseline="30000" dirty="0" smtClean="0">
                <a:cs typeface="Arial" panose="020B0604020202020204" pitchFamily="34" charset="0"/>
              </a:rPr>
              <a:t>professionnelle de football </a:t>
            </a:r>
            <a:r>
              <a:rPr lang="fr-FR" sz="1700" baseline="30000" dirty="0">
                <a:cs typeface="Arial" panose="020B0604020202020204" pitchFamily="34" charset="0"/>
              </a:rPr>
              <a:t>au Montpellier Hérault </a:t>
            </a:r>
            <a:r>
              <a:rPr lang="fr-FR" sz="1700" baseline="30000" dirty="0" smtClean="0">
                <a:cs typeface="Arial" panose="020B0604020202020204" pitchFamily="34" charset="0"/>
              </a:rPr>
              <a:t>Sport Club </a:t>
            </a:r>
            <a:r>
              <a:rPr lang="fr-FR" sz="1700" baseline="30000" dirty="0">
                <a:cs typeface="Arial" panose="020B0604020202020204" pitchFamily="34" charset="0"/>
              </a:rPr>
              <a:t>depuis 3 ans. En parallèle, je poursuis des études </a:t>
            </a:r>
            <a:r>
              <a:rPr lang="fr-FR" sz="1700" baseline="30000" dirty="0" smtClean="0">
                <a:cs typeface="Arial" panose="020B0604020202020204" pitchFamily="34" charset="0"/>
              </a:rPr>
              <a:t>: j’ai obtenu </a:t>
            </a:r>
            <a:r>
              <a:rPr lang="fr-FR" sz="1700" baseline="30000" dirty="0">
                <a:cs typeface="Arial" panose="020B0604020202020204" pitchFamily="34" charset="0"/>
              </a:rPr>
              <a:t>un DEUST action et </a:t>
            </a:r>
            <a:r>
              <a:rPr lang="fr-FR" sz="1700" baseline="30000" dirty="0" smtClean="0">
                <a:cs typeface="Arial" panose="020B0604020202020204" pitchFamily="34" charset="0"/>
              </a:rPr>
              <a:t>commercialisation </a:t>
            </a:r>
            <a:r>
              <a:rPr lang="fr-FR" sz="1700" baseline="30000" dirty="0">
                <a:cs typeface="Arial" panose="020B0604020202020204" pitchFamily="34" charset="0"/>
              </a:rPr>
              <a:t>de services sportifs, une Licence </a:t>
            </a:r>
            <a:r>
              <a:rPr lang="fr-FR" sz="1700" baseline="30000" dirty="0" smtClean="0">
                <a:cs typeface="Arial" panose="020B0604020202020204" pitchFamily="34" charset="0"/>
              </a:rPr>
              <a:t>Professionnelle </a:t>
            </a:r>
            <a:r>
              <a:rPr lang="fr-FR" sz="1700" baseline="30000" dirty="0">
                <a:cs typeface="Arial" panose="020B0604020202020204" pitchFamily="34" charset="0"/>
              </a:rPr>
              <a:t>dans le marketing du sport et je suis actuellement </a:t>
            </a:r>
            <a:r>
              <a:rPr lang="fr-FR" sz="1700" baseline="30000" dirty="0" smtClean="0">
                <a:cs typeface="Arial" panose="020B0604020202020204" pitchFamily="34" charset="0"/>
              </a:rPr>
              <a:t>en </a:t>
            </a:r>
            <a:r>
              <a:rPr lang="fr-FR" sz="1700" baseline="30000" dirty="0">
                <a:cs typeface="Arial" panose="020B0604020202020204" pitchFamily="34" charset="0"/>
              </a:rPr>
              <a:t>Diplôme </a:t>
            </a:r>
            <a:r>
              <a:rPr lang="fr-FR" sz="1700" baseline="30000" dirty="0" smtClean="0">
                <a:cs typeface="Arial" panose="020B0604020202020204" pitchFamily="34" charset="0"/>
              </a:rPr>
              <a:t>Universitaire </a:t>
            </a:r>
            <a:r>
              <a:rPr lang="fr-FR" sz="1700" baseline="30000" dirty="0">
                <a:cs typeface="Arial" panose="020B0604020202020204" pitchFamily="34" charset="0"/>
              </a:rPr>
              <a:t>dans le marketing territorial des sports.</a:t>
            </a:r>
          </a:p>
          <a:p>
            <a:pPr algn="just"/>
            <a:r>
              <a:rPr lang="fr-FR" sz="1700" baseline="30000" dirty="0">
                <a:cs typeface="Arial" panose="020B0604020202020204" pitchFamily="34" charset="0"/>
              </a:rPr>
              <a:t>L’année prochaine, je souhaiterais faire une pause dans mes études car il est difficile de concilier université et football professionnel. Mais j’aimerais bien faire des stages pour acquérir de l’expérience professionnelle dans l’événementiel ou dans le marketing du </a:t>
            </a:r>
            <a:r>
              <a:rPr lang="fr-FR" sz="1700" baseline="30000" dirty="0" smtClean="0">
                <a:cs typeface="Arial" panose="020B0604020202020204" pitchFamily="34" charset="0"/>
              </a:rPr>
              <a:t>sport, </a:t>
            </a:r>
            <a:r>
              <a:rPr lang="fr-FR" sz="1700" baseline="30000" dirty="0">
                <a:cs typeface="Arial" panose="020B0604020202020204" pitchFamily="34" charset="0"/>
              </a:rPr>
              <a:t>au-delà de la </a:t>
            </a:r>
            <a:r>
              <a:rPr lang="fr-FR" sz="1700" baseline="30000" dirty="0" smtClean="0">
                <a:cs typeface="Arial" panose="020B0604020202020204" pitchFamily="34" charset="0"/>
              </a:rPr>
              <a:t>seule sphère </a:t>
            </a:r>
            <a:r>
              <a:rPr lang="fr-FR" sz="1700" baseline="30000" dirty="0">
                <a:cs typeface="Arial" panose="020B0604020202020204" pitchFamily="34" charset="0"/>
              </a:rPr>
              <a:t>du </a:t>
            </a:r>
            <a:r>
              <a:rPr lang="fr-FR" sz="1700" baseline="30000" dirty="0" smtClean="0">
                <a:cs typeface="Arial" panose="020B0604020202020204" pitchFamily="34" charset="0"/>
              </a:rPr>
              <a:t>football.</a:t>
            </a:r>
            <a:endParaRPr lang="fr-FR" sz="1700" baseline="30000" dirty="0">
              <a:cs typeface="Arial" panose="020B0604020202020204" pitchFamily="34" charset="0"/>
            </a:endParaRPr>
          </a:p>
          <a:p>
            <a:pPr algn="just"/>
            <a:endParaRPr lang="fr-FR" sz="1700" b="1" baseline="30000" dirty="0">
              <a:cs typeface="Arial" panose="020B0604020202020204" pitchFamily="34" charset="0"/>
            </a:endParaRPr>
          </a:p>
          <a:p>
            <a:pPr algn="just"/>
            <a:r>
              <a:rPr lang="fr-FR" sz="1700" b="1" baseline="30000" dirty="0">
                <a:cs typeface="Arial" panose="020B0604020202020204" pitchFamily="34" charset="0"/>
              </a:rPr>
              <a:t>Quel est votre point de vue sur la différence entre hommes et femmes dans le monde sportif ?</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La différence la plus flagrante réside bien évidemment dans les salaires, mais je pense que cela évoluera avec le temps et que les écarts tendront à s’amoindrir.</a:t>
            </a:r>
          </a:p>
          <a:p>
            <a:pPr algn="just"/>
            <a:r>
              <a:rPr lang="fr-FR" sz="1700" baseline="30000" dirty="0">
                <a:cs typeface="Arial" panose="020B0604020202020204" pitchFamily="34" charset="0"/>
              </a:rPr>
              <a:t>Ensuite, en </a:t>
            </a:r>
            <a:r>
              <a:rPr lang="fr-FR" sz="1700" baseline="30000" dirty="0" smtClean="0">
                <a:cs typeface="Arial" panose="020B0604020202020204" pitchFamily="34" charset="0"/>
              </a:rPr>
              <a:t>termes </a:t>
            </a:r>
            <a:r>
              <a:rPr lang="fr-FR" sz="1700" baseline="30000" dirty="0">
                <a:cs typeface="Arial" panose="020B0604020202020204" pitchFamily="34" charset="0"/>
              </a:rPr>
              <a:t>de conditions d’entraînement, la section féminine du Montpellier Hérault Sport </a:t>
            </a:r>
            <a:r>
              <a:rPr lang="fr-FR" sz="1700" baseline="30000" dirty="0" smtClean="0">
                <a:cs typeface="Arial" panose="020B0604020202020204" pitchFamily="34" charset="0"/>
              </a:rPr>
              <a:t>Club </a:t>
            </a:r>
            <a:r>
              <a:rPr lang="fr-FR" sz="1700" baseline="30000" dirty="0">
                <a:cs typeface="Arial" panose="020B0604020202020204" pitchFamily="34" charset="0"/>
              </a:rPr>
              <a:t>dispose des </a:t>
            </a:r>
            <a:r>
              <a:rPr lang="fr-FR" sz="1700" baseline="30000" dirty="0" smtClean="0">
                <a:cs typeface="Arial" panose="020B0604020202020204" pitchFamily="34" charset="0"/>
              </a:rPr>
              <a:t>mêmes </a:t>
            </a:r>
            <a:r>
              <a:rPr lang="fr-FR" sz="1700" baseline="30000" dirty="0">
                <a:cs typeface="Arial" panose="020B0604020202020204" pitchFamily="34" charset="0"/>
              </a:rPr>
              <a:t>infrastructures que les hommes, hormis les terrains. </a:t>
            </a:r>
            <a:r>
              <a:rPr lang="fr-FR" sz="1700" baseline="30000" dirty="0" smtClean="0">
                <a:cs typeface="Arial" panose="020B0604020202020204" pitchFamily="34" charset="0"/>
              </a:rPr>
              <a:t>En effet, contrairement </a:t>
            </a:r>
            <a:r>
              <a:rPr lang="fr-FR" sz="1700" baseline="30000" dirty="0">
                <a:cs typeface="Arial" panose="020B0604020202020204" pitchFamily="34" charset="0"/>
              </a:rPr>
              <a:t>aux hommes, nous nous entraînons sur terrain synthétique et non sur herbe. Globalement, les choses évoluent positivement : de grandes équipes sont en construction (Marseille, Bordeaux ou Lille par exemple) </a:t>
            </a:r>
            <a:r>
              <a:rPr lang="fr-FR" sz="1700" baseline="30000" dirty="0" smtClean="0">
                <a:cs typeface="Arial" panose="020B0604020202020204" pitchFamily="34" charset="0"/>
              </a:rPr>
              <a:t>et </a:t>
            </a:r>
            <a:r>
              <a:rPr lang="fr-FR" sz="1700" spc="-70" baseline="30000" dirty="0" smtClean="0">
                <a:cs typeface="Arial" panose="020B0604020202020204" pitchFamily="34" charset="0"/>
              </a:rPr>
              <a:t>disposent d’infrastructures </a:t>
            </a:r>
            <a:r>
              <a:rPr lang="fr-FR" sz="1700" spc="-70" baseline="30000" dirty="0">
                <a:cs typeface="Arial" panose="020B0604020202020204" pitchFamily="34" charset="0"/>
              </a:rPr>
              <a:t>intéressantes. </a:t>
            </a:r>
          </a:p>
          <a:p>
            <a:pPr algn="just"/>
            <a:r>
              <a:rPr lang="fr-FR" sz="1700" baseline="30000" dirty="0" smtClean="0">
                <a:cs typeface="Arial" panose="020B0604020202020204" pitchFamily="34" charset="0"/>
              </a:rPr>
              <a:t>Cette évolution </a:t>
            </a:r>
            <a:r>
              <a:rPr lang="fr-FR" sz="1700" baseline="30000" dirty="0">
                <a:cs typeface="Arial" panose="020B0604020202020204" pitchFamily="34" charset="0"/>
              </a:rPr>
              <a:t>est </a:t>
            </a:r>
            <a:r>
              <a:rPr lang="fr-FR" sz="1700" baseline="30000" dirty="0" smtClean="0">
                <a:cs typeface="Arial" panose="020B0604020202020204" pitchFamily="34" charset="0"/>
              </a:rPr>
              <a:t>en grande </a:t>
            </a:r>
            <a:r>
              <a:rPr lang="fr-FR" sz="1700" baseline="30000" dirty="0">
                <a:cs typeface="Arial" panose="020B0604020202020204" pitchFamily="34" charset="0"/>
              </a:rPr>
              <a:t>partie due aux bons résultats de l’Équipe de France et aux performances de </a:t>
            </a:r>
            <a:r>
              <a:rPr lang="fr-FR" sz="1700" baseline="30000" dirty="0" smtClean="0">
                <a:cs typeface="Arial" panose="020B0604020202020204" pitchFamily="34" charset="0"/>
              </a:rPr>
              <a:t>l’équipe de Lyon </a:t>
            </a:r>
            <a:r>
              <a:rPr lang="fr-FR" sz="1700" baseline="30000" dirty="0">
                <a:cs typeface="Arial" panose="020B0604020202020204" pitchFamily="34" charset="0"/>
              </a:rPr>
              <a:t>au niveau européen. Cela apporte </a:t>
            </a:r>
            <a:r>
              <a:rPr lang="fr-FR" sz="1700" baseline="30000" dirty="0" smtClean="0">
                <a:cs typeface="Arial" panose="020B0604020202020204" pitchFamily="34" charset="0"/>
              </a:rPr>
              <a:t>une </a:t>
            </a:r>
            <a:r>
              <a:rPr lang="fr-FR" sz="1700" baseline="30000" dirty="0">
                <a:cs typeface="Arial" panose="020B0604020202020204" pitchFamily="34" charset="0"/>
              </a:rPr>
              <a:t>bonne visibilité au football féminin, c’est encourageant pour la suite.</a:t>
            </a:r>
          </a:p>
          <a:p>
            <a:pPr algn="just"/>
            <a:r>
              <a:rPr lang="fr-FR" sz="1700" baseline="30000" dirty="0">
                <a:cs typeface="Arial" panose="020B0604020202020204" pitchFamily="34" charset="0"/>
              </a:rPr>
              <a:t>La médiatisation est également en progression : il y a beaucoup plus de matchs féminins diffusés qu’il y a trois ou quatre ans. Il n’y en a toujours pas assez mais c’est </a:t>
            </a:r>
            <a:r>
              <a:rPr lang="fr-FR" sz="1700" baseline="30000" dirty="0" smtClean="0">
                <a:cs typeface="Arial" panose="020B0604020202020204" pitchFamily="34" charset="0"/>
              </a:rPr>
              <a:t>en </a:t>
            </a:r>
            <a:r>
              <a:rPr lang="fr-FR" sz="1700" baseline="30000" dirty="0">
                <a:cs typeface="Arial" panose="020B0604020202020204" pitchFamily="34" charset="0"/>
              </a:rPr>
              <a:t>bonne </a:t>
            </a:r>
            <a:r>
              <a:rPr lang="fr-FR" sz="1700" baseline="30000" dirty="0" smtClean="0">
                <a:cs typeface="Arial" panose="020B0604020202020204" pitchFamily="34" charset="0"/>
              </a:rPr>
              <a:t>voie</a:t>
            </a:r>
            <a:r>
              <a:rPr lang="fr-FR" sz="1700" baseline="30000" dirty="0">
                <a:cs typeface="Arial" panose="020B0604020202020204" pitchFamily="34" charset="0"/>
              </a:rPr>
              <a:t> </a:t>
            </a:r>
            <a:r>
              <a:rPr lang="fr-FR" sz="1700" baseline="30000" dirty="0" smtClean="0">
                <a:cs typeface="Arial" panose="020B0604020202020204" pitchFamily="34" charset="0"/>
              </a:rPr>
              <a:t>!</a:t>
            </a:r>
          </a:p>
          <a:p>
            <a:pPr algn="just"/>
            <a:endParaRPr lang="fr-FR" sz="1700" baseline="30000" dirty="0">
              <a:cs typeface="Arial" panose="020B0604020202020204" pitchFamily="34" charset="0"/>
            </a:endParaRPr>
          </a:p>
          <a:p>
            <a:pPr algn="just"/>
            <a:r>
              <a:rPr lang="fr-FR" sz="1700" b="1" baseline="30000" dirty="0">
                <a:cs typeface="Arial" panose="020B0604020202020204" pitchFamily="34" charset="0"/>
              </a:rPr>
              <a:t>La reconversion professionnelle d’une </a:t>
            </a:r>
            <a:r>
              <a:rPr lang="fr-FR" sz="1700" b="1" baseline="30000" dirty="0" smtClean="0">
                <a:cs typeface="Arial" panose="020B0604020202020204" pitchFamily="34" charset="0"/>
              </a:rPr>
              <a:t>joueuse </a:t>
            </a:r>
            <a:r>
              <a:rPr lang="fr-FR" sz="1700" b="1" baseline="30000" dirty="0">
                <a:cs typeface="Arial" panose="020B0604020202020204" pitchFamily="34" charset="0"/>
              </a:rPr>
              <a:t>est-elle différente de celle d’un homme ?</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Personnellement, je ne pense pas qu’il y ait </a:t>
            </a:r>
            <a:r>
              <a:rPr lang="fr-FR" sz="1700" baseline="30000" dirty="0" smtClean="0">
                <a:cs typeface="Arial" panose="020B0604020202020204" pitchFamily="34" charset="0"/>
              </a:rPr>
              <a:t>une différence significative. </a:t>
            </a:r>
            <a:endParaRPr lang="fr-FR" sz="1700" baseline="30000" dirty="0">
              <a:cs typeface="Arial" panose="020B0604020202020204" pitchFamily="34" charset="0"/>
            </a:endParaRPr>
          </a:p>
          <a:p>
            <a:pPr algn="just"/>
            <a:r>
              <a:rPr lang="fr-FR" sz="1700" baseline="30000" dirty="0">
                <a:cs typeface="Arial" panose="020B0604020202020204" pitchFamily="34" charset="0"/>
              </a:rPr>
              <a:t>Je pense que ma carrière de joueuse et le fait de connaître les compétitions et les événements de l’intérieur sera un atout lors de ma reconversion professionnelle, dans l’événementiel notamment. Mais je suis encore jeune, </a:t>
            </a:r>
            <a:r>
              <a:rPr lang="fr-FR" sz="1700" baseline="30000" dirty="0" smtClean="0">
                <a:cs typeface="Arial" panose="020B0604020202020204" pitchFamily="34" charset="0"/>
              </a:rPr>
              <a:t>j’ai </a:t>
            </a:r>
            <a:r>
              <a:rPr lang="fr-FR" sz="1700" baseline="30000" dirty="0">
                <a:cs typeface="Arial" panose="020B0604020202020204" pitchFamily="34" charset="0"/>
              </a:rPr>
              <a:t>le temps d’y penser.</a:t>
            </a:r>
          </a:p>
          <a:p>
            <a:pPr algn="just"/>
            <a:endParaRPr lang="fr-FR" sz="1700" baseline="30000" dirty="0">
              <a:cs typeface="Arial" panose="020B0604020202020204" pitchFamily="34" charset="0"/>
            </a:endParaRPr>
          </a:p>
          <a:p>
            <a:pPr algn="just"/>
            <a:r>
              <a:rPr lang="fr-FR" sz="1700" b="1" baseline="30000" dirty="0">
                <a:cs typeface="Arial" panose="020B0604020202020204" pitchFamily="34" charset="0"/>
              </a:rPr>
              <a:t>Selon vous, </a:t>
            </a:r>
            <a:r>
              <a:rPr lang="fr-FR" sz="1700" b="1" baseline="30000" dirty="0" smtClean="0">
                <a:cs typeface="Arial" panose="020B0604020202020204" pitchFamily="34" charset="0"/>
              </a:rPr>
              <a:t>quels </a:t>
            </a:r>
            <a:r>
              <a:rPr lang="fr-FR" sz="1700" b="1" baseline="30000" dirty="0">
                <a:cs typeface="Arial" panose="020B0604020202020204" pitchFamily="34" charset="0"/>
              </a:rPr>
              <a:t>sont les points d’amélioration pour accompagner </a:t>
            </a:r>
            <a:r>
              <a:rPr lang="fr-FR" sz="1700" b="1" baseline="30000" dirty="0" smtClean="0">
                <a:cs typeface="Arial" panose="020B0604020202020204" pitchFamily="34" charset="0"/>
              </a:rPr>
              <a:t>le </a:t>
            </a:r>
            <a:r>
              <a:rPr lang="fr-FR" sz="1700" b="1" baseline="30000" dirty="0">
                <a:cs typeface="Arial" panose="020B0604020202020204" pitchFamily="34" charset="0"/>
              </a:rPr>
              <a:t>développement du sport féminin ?</a:t>
            </a:r>
          </a:p>
          <a:p>
            <a:pPr algn="just"/>
            <a:endParaRPr lang="fr-FR" sz="1700" b="1" baseline="30000" dirty="0">
              <a:cs typeface="Arial" panose="020B0604020202020204" pitchFamily="34" charset="0"/>
            </a:endParaRPr>
          </a:p>
          <a:p>
            <a:pPr algn="just"/>
            <a:r>
              <a:rPr lang="fr-FR" sz="1700" baseline="30000" dirty="0" smtClean="0">
                <a:cs typeface="Arial" panose="020B0604020202020204" pitchFamily="34" charset="0"/>
              </a:rPr>
              <a:t>Selon moi, le </a:t>
            </a:r>
            <a:r>
              <a:rPr lang="fr-FR" sz="1700" baseline="30000" dirty="0">
                <a:cs typeface="Arial" panose="020B0604020202020204" pitchFamily="34" charset="0"/>
              </a:rPr>
              <a:t>point </a:t>
            </a:r>
            <a:r>
              <a:rPr lang="fr-FR" sz="1700" baseline="30000" dirty="0" smtClean="0">
                <a:cs typeface="Arial" panose="020B0604020202020204" pitchFamily="34" charset="0"/>
              </a:rPr>
              <a:t>principal </a:t>
            </a:r>
            <a:r>
              <a:rPr lang="fr-FR" sz="1700" baseline="30000" dirty="0">
                <a:cs typeface="Arial" panose="020B0604020202020204" pitchFamily="34" charset="0"/>
              </a:rPr>
              <a:t>d’amélioration pour accompagner le développement du sport féminin réside dans la formation auprès des jeunes dans les clubs. En effet, si le niveau de jeu s’élève grâce à la formation</a:t>
            </a:r>
            <a:r>
              <a:rPr lang="fr-FR" sz="1700" baseline="30000" dirty="0" smtClean="0">
                <a:cs typeface="Arial" panose="020B0604020202020204" pitchFamily="34" charset="0"/>
              </a:rPr>
              <a:t>, je suis convaincue que </a:t>
            </a:r>
            <a:r>
              <a:rPr lang="fr-FR" sz="1700" baseline="30000" dirty="0">
                <a:cs typeface="Arial" panose="020B0604020202020204" pitchFamily="34" charset="0"/>
              </a:rPr>
              <a:t>la fréquentation des stades et la </a:t>
            </a:r>
            <a:r>
              <a:rPr lang="fr-FR" sz="1700" baseline="30000" dirty="0" smtClean="0">
                <a:cs typeface="Arial" panose="020B0604020202020204" pitchFamily="34" charset="0"/>
              </a:rPr>
              <a:t>médiatisation du sport féminin augmenteront.</a:t>
            </a:r>
            <a:endParaRPr lang="fr-FR" sz="1700" baseline="30000" dirty="0">
              <a:cs typeface="Arial" panose="020B0604020202020204" pitchFamily="34" charset="0"/>
            </a:endParaRPr>
          </a:p>
        </p:txBody>
      </p:sp>
      <p:sp>
        <p:nvSpPr>
          <p:cNvPr id="34" name="ZoneTexte 33"/>
          <p:cNvSpPr txBox="1"/>
          <p:nvPr/>
        </p:nvSpPr>
        <p:spPr>
          <a:xfrm>
            <a:off x="2700511" y="1489653"/>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VALÉRIE GAUVIN</a:t>
            </a:r>
            <a:endParaRPr lang="fr-FR" sz="2400" b="1" cap="all" dirty="0">
              <a:solidFill>
                <a:srgbClr val="009FE3"/>
              </a:solidFill>
              <a:cs typeface="Arial" panose="020B0604020202020204" pitchFamily="34" charset="0"/>
            </a:endParaRPr>
          </a:p>
        </p:txBody>
      </p:sp>
      <p:sp>
        <p:nvSpPr>
          <p:cNvPr id="36" name="ZoneTexte 35"/>
          <p:cNvSpPr txBox="1"/>
          <p:nvPr/>
        </p:nvSpPr>
        <p:spPr>
          <a:xfrm>
            <a:off x="180231" y="5275465"/>
            <a:ext cx="2304256" cy="1200329"/>
          </a:xfrm>
          <a:prstGeom prst="rect">
            <a:avLst/>
          </a:prstGeom>
          <a:noFill/>
        </p:spPr>
        <p:txBody>
          <a:bodyPr wrap="square" rtlCol="0">
            <a:spAutoFit/>
          </a:bodyPr>
          <a:lstStyle/>
          <a:p>
            <a:pPr algn="just"/>
            <a:endParaRPr lang="fr-FR" i="1" baseline="30000" dirty="0">
              <a:cs typeface="Arial" panose="020B0604020202020204" pitchFamily="34" charset="0"/>
            </a:endParaRPr>
          </a:p>
          <a:p>
            <a:pPr algn="just"/>
            <a:r>
              <a:rPr lang="fr-FR" i="1" baseline="30000" dirty="0">
                <a:solidFill>
                  <a:prstClr val="black"/>
                </a:solidFill>
                <a:cs typeface="Arial" panose="020B0604020202020204" pitchFamily="34" charset="0"/>
              </a:rPr>
              <a:t>Selon moi, le point principal d’amélioration pour accompagner le développement du sport féminin réside dans la formation auprès des jeunes dans les clubs.</a:t>
            </a:r>
            <a:endParaRPr lang="fr-FR" i="1" baseline="30000" dirty="0">
              <a:cs typeface="Arial" panose="020B0604020202020204" pitchFamily="34" charset="0"/>
            </a:endParaRPr>
          </a:p>
        </p:txBody>
      </p:sp>
      <p:sp>
        <p:nvSpPr>
          <p:cNvPr id="37" name="ZoneTexte 36"/>
          <p:cNvSpPr txBox="1"/>
          <p:nvPr/>
        </p:nvSpPr>
        <p:spPr>
          <a:xfrm>
            <a:off x="250081" y="4031779"/>
            <a:ext cx="2304256" cy="851515"/>
          </a:xfrm>
          <a:prstGeom prst="rect">
            <a:avLst/>
          </a:prstGeom>
          <a:noFill/>
        </p:spPr>
        <p:txBody>
          <a:bodyPr wrap="square" rtlCol="0">
            <a:spAutoFit/>
          </a:bodyPr>
          <a:lstStyle/>
          <a:p>
            <a:pPr algn="ctr"/>
            <a:r>
              <a:rPr lang="fr-FR" sz="2000" b="1" cap="all" baseline="30000" dirty="0" smtClean="0">
                <a:solidFill>
                  <a:srgbClr val="009FE3"/>
                </a:solidFill>
                <a:cs typeface="Arial" panose="020B0604020202020204" pitchFamily="34" charset="0"/>
              </a:rPr>
              <a:t>VALÉRIE </a:t>
            </a:r>
            <a:r>
              <a:rPr lang="fr-FR" sz="2000" b="1" cap="all" baseline="30000" dirty="0">
                <a:solidFill>
                  <a:srgbClr val="009FE3"/>
                </a:solidFill>
                <a:cs typeface="Arial" panose="020B0604020202020204" pitchFamily="34" charset="0"/>
              </a:rPr>
              <a:t>GAUVIN</a:t>
            </a:r>
          </a:p>
          <a:p>
            <a:pPr algn="ctr"/>
            <a:r>
              <a:rPr lang="fr-FR" baseline="30000" dirty="0" smtClean="0">
                <a:cs typeface="Arial" panose="020B0604020202020204" pitchFamily="34" charset="0"/>
              </a:rPr>
              <a:t>Joueuse </a:t>
            </a:r>
            <a:r>
              <a:rPr lang="fr-FR" baseline="30000" dirty="0">
                <a:cs typeface="Arial" panose="020B0604020202020204" pitchFamily="34" charset="0"/>
              </a:rPr>
              <a:t>professionnelle de football au Montpellier Hérault Sport Club</a:t>
            </a:r>
          </a:p>
        </p:txBody>
      </p:sp>
      <p:sp>
        <p:nvSpPr>
          <p:cNvPr id="6" name="ZoneTexte 5"/>
          <p:cNvSpPr txBox="1"/>
          <p:nvPr/>
        </p:nvSpPr>
        <p:spPr>
          <a:xfrm>
            <a:off x="376180" y="10159513"/>
            <a:ext cx="2700511" cy="246221"/>
          </a:xfrm>
          <a:prstGeom prst="rect">
            <a:avLst/>
          </a:prstGeom>
          <a:noFill/>
        </p:spPr>
        <p:txBody>
          <a:bodyPr wrap="square" rtlCol="0">
            <a:spAutoFit/>
          </a:bodyPr>
          <a:lstStyle/>
          <a:p>
            <a:r>
              <a:rPr lang="fr-FR" sz="1000" dirty="0" smtClean="0"/>
              <a:t>Valérie Gauvin en Équipe de France</a:t>
            </a:r>
            <a:endParaRPr lang="fr-FR" sz="1000" dirty="0"/>
          </a:p>
        </p:txBody>
      </p:sp>
      <p:pic>
        <p:nvPicPr>
          <p:cNvPr id="7" name="Image 6"/>
          <p:cNvPicPr>
            <a:picLocks noChangeAspect="1"/>
          </p:cNvPicPr>
          <p:nvPr/>
        </p:nvPicPr>
        <p:blipFill rotWithShape="1">
          <a:blip r:embed="rId3"/>
          <a:srcRect l="34597" r="32362"/>
          <a:stretch/>
        </p:blipFill>
        <p:spPr>
          <a:xfrm>
            <a:off x="718133" y="2124041"/>
            <a:ext cx="1368152" cy="1764000"/>
          </a:xfrm>
          <a:prstGeom prst="rect">
            <a:avLst/>
          </a:prstGeom>
        </p:spPr>
      </p:pic>
      <p:pic>
        <p:nvPicPr>
          <p:cNvPr id="10" name="Image 9"/>
          <p:cNvPicPr>
            <a:picLocks noChangeAspect="1"/>
          </p:cNvPicPr>
          <p:nvPr/>
        </p:nvPicPr>
        <p:blipFill rotWithShape="1">
          <a:blip r:embed="rId4"/>
          <a:srcRect l="22712" r="23275"/>
          <a:stretch/>
        </p:blipFill>
        <p:spPr>
          <a:xfrm>
            <a:off x="178073" y="7131041"/>
            <a:ext cx="2448272" cy="3024000"/>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8</a:t>
            </a:r>
            <a:endParaRPr lang="fr-FR" sz="1800" spc="100" dirty="0">
              <a:cs typeface="Arial" panose="020B0604020202020204" pitchFamily="34" charset="0"/>
            </a:endParaRPr>
          </a:p>
        </p:txBody>
      </p:sp>
    </p:spTree>
    <p:extLst>
      <p:ext uri="{BB962C8B-B14F-4D97-AF65-F5344CB8AC3E}">
        <p14:creationId xmlns:p14="http://schemas.microsoft.com/office/powerpoint/2010/main" val="299541417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26305" y="6695073"/>
            <a:ext cx="500120" cy="425184"/>
          </a:xfrm>
          <a:prstGeom prst="rect">
            <a:avLst/>
          </a:prstGeom>
        </p:spPr>
      </p:pic>
      <p:sp>
        <p:nvSpPr>
          <p:cNvPr id="31" name="ZoneTexte 30"/>
          <p:cNvSpPr txBox="1"/>
          <p:nvPr/>
        </p:nvSpPr>
        <p:spPr>
          <a:xfrm>
            <a:off x="2719385" y="1780121"/>
            <a:ext cx="4608512" cy="11033790"/>
          </a:xfrm>
          <a:prstGeom prst="rect">
            <a:avLst/>
          </a:prstGeom>
          <a:noFill/>
        </p:spPr>
        <p:txBody>
          <a:bodyPr wrap="square" numCol="2" spcCol="216000" rtlCol="0">
            <a:spAutoFit/>
          </a:bodyPr>
          <a:lstStyle/>
          <a:p>
            <a:pPr algn="just"/>
            <a:r>
              <a:rPr lang="fr-FR" sz="1100" b="1" dirty="0"/>
              <a:t>Merci de vous </a:t>
            </a:r>
            <a:r>
              <a:rPr lang="fr-FR" sz="1100" b="1" dirty="0" smtClean="0"/>
              <a:t>présenter</a:t>
            </a:r>
            <a:r>
              <a:rPr lang="fr-FR" sz="1100" b="1" dirty="0"/>
              <a:t>.</a:t>
            </a:r>
            <a:endParaRPr lang="fr-FR" sz="1100" dirty="0"/>
          </a:p>
          <a:p>
            <a:pPr algn="just"/>
            <a:r>
              <a:rPr lang="fr-FR" sz="1100" dirty="0"/>
              <a:t> </a:t>
            </a:r>
          </a:p>
          <a:p>
            <a:pPr algn="just"/>
            <a:r>
              <a:rPr lang="fr-FR" sz="1100" dirty="0"/>
              <a:t>Architecte Associé de l’agence Coste Architectures, je suis en charge du développement de la moitié Sud de la France. Coste Architectures conçoit des équipements sportifs depuis plus de trente ans. L’agence travaille sur toute la France et à l’étranger.</a:t>
            </a:r>
          </a:p>
          <a:p>
            <a:pPr algn="just"/>
            <a:r>
              <a:rPr lang="fr-FR" sz="1100" b="1" dirty="0"/>
              <a:t> </a:t>
            </a:r>
            <a:endParaRPr lang="fr-FR" sz="1100" dirty="0"/>
          </a:p>
          <a:p>
            <a:pPr algn="just"/>
            <a:r>
              <a:rPr lang="fr-FR" sz="1100" b="1" i="1" dirty="0"/>
              <a:t> </a:t>
            </a:r>
            <a:r>
              <a:rPr lang="fr-FR" sz="1100" b="1" dirty="0"/>
              <a:t>Lors de la construction d’équipements sportifs, pensez-vous qu’on aborde la problématique du site d’implantation à la hauteur des enjeux qu’il représente ?</a:t>
            </a:r>
            <a:endParaRPr lang="fr-FR" sz="1100" dirty="0"/>
          </a:p>
          <a:p>
            <a:pPr algn="just"/>
            <a:r>
              <a:rPr lang="fr-FR" sz="1100" b="1" dirty="0"/>
              <a:t> </a:t>
            </a:r>
            <a:endParaRPr lang="fr-FR" sz="1100" dirty="0"/>
          </a:p>
          <a:p>
            <a:pPr algn="just"/>
            <a:r>
              <a:rPr lang="fr-FR" sz="1100" dirty="0"/>
              <a:t>Le site d’implantation d’un équipement sportif est un élément fondamental de son fonctionnement futur. Le choix du site doit prendre en compte de nombreux paramètres comme l’accès à l’équipement bien sûr, mais aussi l’image future de l’équipement. Les contraintes physiques et  règlementaires doivent être prises en compte par les maitres d’ouvrage</a:t>
            </a:r>
            <a:r>
              <a:rPr lang="fr-FR" sz="1100" dirty="0" smtClean="0"/>
              <a:t>.</a:t>
            </a:r>
          </a:p>
          <a:p>
            <a:pPr algn="just"/>
            <a:endParaRPr lang="fr-FR" sz="1100" dirty="0"/>
          </a:p>
          <a:p>
            <a:pPr algn="just"/>
            <a:r>
              <a:rPr lang="fr-FR" sz="1100" dirty="0"/>
              <a:t>De manière générale, ces éléments factuels sont pris en compte mais un effort pourrait être fait sur l’image du futur équipement. En effet, le choix d’un site va générer des contraintes pour le concepteur. L’architecte devra prendre en compte ces contraintes pour en tirer partie et proposer une architecture qui puisse dialoguer avec le site.</a:t>
            </a:r>
          </a:p>
          <a:p>
            <a:pPr algn="just"/>
            <a:r>
              <a:rPr lang="fr-FR" sz="1100" dirty="0"/>
              <a:t>Un exemple particulièrement réussi d’intégration de contraintes est le centre aquasportif de Val </a:t>
            </a:r>
            <a:r>
              <a:rPr lang="fr-FR" sz="1100" dirty="0" smtClean="0"/>
              <a:t>d’Isère</a:t>
            </a:r>
            <a:r>
              <a:rPr lang="fr-FR" sz="1100" dirty="0"/>
              <a:t>, au pied de la mythique face de Bellevarde. Les difficultés étaient nombreuses (couloir </a:t>
            </a:r>
            <a:r>
              <a:rPr lang="fr-FR" sz="1100" dirty="0" smtClean="0"/>
              <a:t>d’avalanche / Arrivées </a:t>
            </a:r>
            <a:r>
              <a:rPr lang="fr-FR" sz="1100" dirty="0"/>
              <a:t>des skieurs sur le toit de l’équipement/difficulté de réalisation sur site enneigé) et nous ont permis de proposer un équipement à la fois complexe </a:t>
            </a:r>
            <a:r>
              <a:rPr lang="fr-FR" sz="1100" dirty="0" smtClean="0"/>
              <a:t>et</a:t>
            </a:r>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r>
              <a:rPr lang="fr-FR" sz="1100" dirty="0" smtClean="0"/>
              <a:t>élégant</a:t>
            </a:r>
            <a:r>
              <a:rPr lang="fr-FR" sz="1100" dirty="0"/>
              <a:t>, intégré à son environnement et techniquement abouti. </a:t>
            </a:r>
          </a:p>
          <a:p>
            <a:pPr algn="just"/>
            <a:r>
              <a:rPr lang="fr-FR" sz="1100" dirty="0"/>
              <a:t>Dans le cas de ce projet </a:t>
            </a:r>
            <a:r>
              <a:rPr lang="fr-FR" sz="1100" dirty="0" smtClean="0"/>
              <a:t>important (</a:t>
            </a:r>
            <a:r>
              <a:rPr lang="fr-FR" sz="1100" dirty="0"/>
              <a:t>26 M€), le dialogue avec le site était un élément important de notre réponse au concours, et l’établissement de ce dialogue a permis la réalisation d’un équipement sportif de premier ordre, qui fonctionne aujourd’hui parfaitement. </a:t>
            </a:r>
          </a:p>
          <a:p>
            <a:pPr algn="just"/>
            <a:r>
              <a:rPr lang="fr-FR" sz="1100" b="1" dirty="0"/>
              <a:t> </a:t>
            </a:r>
            <a:endParaRPr lang="fr-FR" sz="1100" dirty="0"/>
          </a:p>
          <a:p>
            <a:pPr algn="just"/>
            <a:r>
              <a:rPr lang="fr-FR" sz="1100" b="1" dirty="0"/>
              <a:t>Que pouvez-vous donc conseiller aux collectivités et aux fédérations avant de se lancer dans l’aménagement d’une infrastructure sportive ?</a:t>
            </a:r>
            <a:endParaRPr lang="fr-FR" sz="1100" dirty="0"/>
          </a:p>
          <a:p>
            <a:pPr algn="just"/>
            <a:r>
              <a:rPr lang="fr-FR" sz="1100" b="1" dirty="0"/>
              <a:t> </a:t>
            </a:r>
            <a:endParaRPr lang="fr-FR" sz="1100" dirty="0"/>
          </a:p>
          <a:p>
            <a:pPr algn="just"/>
            <a:r>
              <a:rPr lang="fr-FR" sz="1100" dirty="0"/>
              <a:t>Lorsqu’un maitre d’ouvrage se lance dans la construction d’un équipement sportif, le choix du site est fondamental. Il doit donc d’abord se poser les questions techniques liées au site, l’espace disponible est-il suffisant? Le terrain ne génère-t-il pas de problèmes de fondations? Le site est-il facilement accessible?</a:t>
            </a:r>
          </a:p>
          <a:p>
            <a:pPr algn="just"/>
            <a:r>
              <a:rPr lang="fr-FR" sz="1100" dirty="0"/>
              <a:t>Au delà de l’aspect technique, la question du dialogue entre l’architecture du futur bâtiment et le site environnant doit être posée le plus tôt possible. </a:t>
            </a:r>
          </a:p>
          <a:p>
            <a:pPr algn="just"/>
            <a:r>
              <a:rPr lang="fr-FR" sz="1100" dirty="0"/>
              <a:t>Le site est-il capable d’accueillir une architecture en accord avec les volontés du maitre d’ouvrage ? L’image du futur équipement, souhaitée par la collectivité, est elle en accord avec l’environnement existant ? Et enfin la plus importante, le bâtiment souhaité peut-il établir un dialogue architectural de qualité entre les différentes composantes du projet (programme/utilisateurs/site d’implantation</a:t>
            </a:r>
            <a:r>
              <a:rPr lang="fr-FR" sz="1100" dirty="0" smtClean="0"/>
              <a:t>) ?</a:t>
            </a:r>
            <a:endParaRPr lang="fr-FR" sz="1100" dirty="0"/>
          </a:p>
        </p:txBody>
      </p:sp>
      <p:sp>
        <p:nvSpPr>
          <p:cNvPr id="34" name="ZoneTexte 33"/>
          <p:cNvSpPr txBox="1"/>
          <p:nvPr/>
        </p:nvSpPr>
        <p:spPr>
          <a:xfrm>
            <a:off x="2647377" y="1318456"/>
            <a:ext cx="4752528"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d’Hervé Marjoux</a:t>
            </a:r>
          </a:p>
        </p:txBody>
      </p:sp>
      <p:sp>
        <p:nvSpPr>
          <p:cNvPr id="36" name="ZoneTexte 35"/>
          <p:cNvSpPr txBox="1"/>
          <p:nvPr/>
        </p:nvSpPr>
        <p:spPr>
          <a:xfrm>
            <a:off x="250081" y="5634732"/>
            <a:ext cx="2304256" cy="1015663"/>
          </a:xfrm>
          <a:prstGeom prst="rect">
            <a:avLst/>
          </a:prstGeom>
          <a:noFill/>
        </p:spPr>
        <p:txBody>
          <a:bodyPr wrap="square" rtlCol="0">
            <a:spAutoFit/>
          </a:bodyPr>
          <a:lstStyle/>
          <a:p>
            <a:pPr algn="just"/>
            <a:r>
              <a:rPr lang="fr-FR" sz="1200" i="1" dirty="0" smtClean="0"/>
              <a:t>Au </a:t>
            </a:r>
            <a:r>
              <a:rPr lang="fr-FR" sz="1200" i="1" dirty="0"/>
              <a:t>delà de l’aspect technique, la question du dialogue entre l’architecture du futur bâtiment et le site environnant doit être posée le plus tôt possible.</a:t>
            </a:r>
          </a:p>
        </p:txBody>
      </p:sp>
      <p:sp>
        <p:nvSpPr>
          <p:cNvPr id="37" name="ZoneTexte 36"/>
          <p:cNvSpPr txBox="1"/>
          <p:nvPr/>
        </p:nvSpPr>
        <p:spPr>
          <a:xfrm>
            <a:off x="250081" y="3985871"/>
            <a:ext cx="2378422"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Hervé Marjoux</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Architecte Associé</a:t>
            </a:r>
          </a:p>
          <a:p>
            <a:pPr algn="ctr"/>
            <a:r>
              <a:rPr lang="fr-FR" sz="1200" dirty="0" smtClean="0">
                <a:cs typeface="Arial" panose="020B0604020202020204" pitchFamily="34" charset="0"/>
              </a:rPr>
              <a:t>Agence Coste Architecture</a:t>
            </a:r>
            <a:endParaRPr lang="fr-FR" sz="1200" dirty="0">
              <a:cs typeface="Arial" panose="020B0604020202020204" pitchFamily="34"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990" y="2006008"/>
            <a:ext cx="1268605" cy="1900532"/>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22" y="7526860"/>
            <a:ext cx="2491440" cy="1348232"/>
          </a:xfrm>
          <a:prstGeom prst="rect">
            <a:avLst/>
          </a:prstGeom>
        </p:spPr>
      </p:pic>
      <p:pic>
        <p:nvPicPr>
          <p:cNvPr id="4" name="Image 3"/>
          <p:cNvPicPr>
            <a:picLocks noChangeAspect="1"/>
          </p:cNvPicPr>
          <p:nvPr/>
        </p:nvPicPr>
        <p:blipFill rotWithShape="1">
          <a:blip r:embed="rId5" cstate="print">
            <a:extLst>
              <a:ext uri="{28A0092B-C50C-407E-A947-70E740481C1C}">
                <a14:useLocalDpi xmlns:a14="http://schemas.microsoft.com/office/drawing/2010/main" val="0"/>
              </a:ext>
            </a:extLst>
          </a:blip>
          <a:srcRect l="249" t="8664" r="-249" b="4694"/>
          <a:stretch/>
        </p:blipFill>
        <p:spPr>
          <a:xfrm>
            <a:off x="114422" y="9019108"/>
            <a:ext cx="2492085" cy="1440160"/>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98</a:t>
            </a:r>
            <a:endParaRPr lang="fr-FR" sz="1800" spc="100" dirty="0">
              <a:cs typeface="Arial" panose="020B0604020202020204" pitchFamily="34" charset="0"/>
            </a:endParaRPr>
          </a:p>
        </p:txBody>
      </p:sp>
    </p:spTree>
    <p:extLst>
      <p:ext uri="{BB962C8B-B14F-4D97-AF65-F5344CB8AC3E}">
        <p14:creationId xmlns:p14="http://schemas.microsoft.com/office/powerpoint/2010/main" val="32776861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cap="all" dirty="0" smtClean="0">
                <a:solidFill>
                  <a:schemeClr val="bg1"/>
                </a:solidFill>
              </a:rPr>
              <a:t>Les tenues obligatoires, tolérées ou interdites en piscine</a:t>
            </a:r>
            <a:endParaRPr lang="fr-FR" sz="3900" b="1" cap="all"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#25</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99</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32527602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73" y="5184631"/>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30671" y="7921167"/>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31" name="ZoneTexte 30"/>
          <p:cNvSpPr txBox="1"/>
          <p:nvPr/>
        </p:nvSpPr>
        <p:spPr>
          <a:xfrm>
            <a:off x="2837335" y="2045147"/>
            <a:ext cx="4608512" cy="12865060"/>
          </a:xfrm>
          <a:prstGeom prst="rect">
            <a:avLst/>
          </a:prstGeom>
          <a:noFill/>
        </p:spPr>
        <p:txBody>
          <a:bodyPr wrap="square" numCol="2" spcCol="216000" rtlCol="0">
            <a:spAutoFit/>
          </a:bodyPr>
          <a:lstStyle/>
          <a:p>
            <a:pPr algn="just"/>
            <a:r>
              <a:rPr lang="fr-FR" sz="1100" dirty="0"/>
              <a:t>On ne compte plus vraiment les travaux relatifs au caractère des tenues vestimentaires. Pour une grande partie, il me semble, ceux-ci s’inscrivent dans la réflexion de Pierre Bourdieu, qui dès 1979, questionnait l’être et le paraître à travers le </a:t>
            </a:r>
            <a:r>
              <a:rPr lang="fr-FR" sz="1100" dirty="0" smtClean="0"/>
              <a:t>vêtement</a:t>
            </a:r>
            <a:r>
              <a:rPr lang="fr-FR" sz="900" baseline="30000" dirty="0"/>
              <a:t>1</a:t>
            </a:r>
            <a:r>
              <a:rPr lang="fr-FR" sz="1100" dirty="0" smtClean="0"/>
              <a:t>. </a:t>
            </a:r>
            <a:r>
              <a:rPr lang="fr-FR" sz="1100" dirty="0"/>
              <a:t>Il s’agissait ici de traiter la distinction des classes socio-professionnelles (pp. 222-226), à travers des premières </a:t>
            </a:r>
            <a:r>
              <a:rPr lang="fr-FR" sz="1100" dirty="0" smtClean="0"/>
              <a:t>constatations </a:t>
            </a:r>
            <a:r>
              <a:rPr lang="fr-FR" sz="1100" dirty="0"/>
              <a:t>ou statistiques. Le vêtement est analysé selon un élément de différenciation. Si les modes ont considérablement évolué, il demeure que le code vestimentaire possède toujours la caractéristique d’identification sociale (</a:t>
            </a:r>
            <a:r>
              <a:rPr lang="fr-FR" sz="1100" dirty="0" err="1"/>
              <a:t>Godart</a:t>
            </a:r>
            <a:r>
              <a:rPr lang="fr-FR" sz="1100" dirty="0"/>
              <a:t> 2010).</a:t>
            </a:r>
          </a:p>
          <a:p>
            <a:pPr algn="just"/>
            <a:r>
              <a:rPr lang="fr-FR" sz="1100" dirty="0"/>
              <a:t>Dans le cadre d’un accès à un équipement sportif, nécessitant a minima, l’adéquation de la tenue à la pratique sportive, le caractère distinctif se double d’une contrainte d’accès. Régulièrement, le cas des piscines revient sur le devant de la scène. Et régulièrement donc, localement, régionalement ou au niveau national, la société s’interroge sur la tenue adaptée à l’accès en piscine, sur ce qui est interdit ou obligatoire. Parfois même, la question du type d’usage dans un établissement aquatique parasite le débat : peut-on glisser sur un toboggan avec un short de bain, nager sans bonnet ou pratiquer de l’aquagym en maillot de bain deux pièces ?</a:t>
            </a:r>
          </a:p>
          <a:p>
            <a:pPr algn="just"/>
            <a:r>
              <a:rPr lang="fr-FR" sz="1100" dirty="0"/>
              <a:t>Aujourd’hui encore, bon nombre d’interrogations n’obtiennent pas de réponse claire. En 2016 par exemple, le </a:t>
            </a:r>
            <a:r>
              <a:rPr lang="fr-FR" sz="1100" dirty="0" err="1"/>
              <a:t>burkini</a:t>
            </a:r>
            <a:r>
              <a:rPr lang="fr-FR" sz="1100" dirty="0"/>
              <a:t> a alimenté un débat global, très largement récupéré au sein de questions politiques. Aujourd’hui, c’est le t-shirt anti UV qui sème le trouble chez les gestionnaires de </a:t>
            </a:r>
            <a:r>
              <a:rPr lang="fr-FR" sz="1100" dirty="0" smtClean="0"/>
              <a:t>piscines.</a:t>
            </a:r>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r>
              <a:rPr lang="fr-FR" sz="1100" dirty="0" smtClean="0"/>
              <a:t>Les </a:t>
            </a:r>
            <a:r>
              <a:rPr lang="fr-FR" sz="1100" dirty="0"/>
              <a:t>experts de ce cahier de SportColl dressent le point de vue légal et partagent des témoignages de la réalité territoriale.</a:t>
            </a:r>
          </a:p>
          <a:p>
            <a:pPr algn="just"/>
            <a:r>
              <a:rPr lang="fr-FR" sz="1100" dirty="0"/>
              <a:t>En effet, tout ce qui se vend au rayon de nos magasins de sport préférés n’est pas systématiquement réglementairement accepté dans tous les sites de sport. D’une manière générale, le bon sens nous aiguille grandement, mais il faut savoir s’appuyer sur le cadre officiel actuel. Aujourd’hui, c’est d’une part l’hygiène et la santé publique (il est difficile d’imaginer aller se baigner avec son short après une partie de football, tout comme il est inconvenant de ne pas prendre une douche avant de rentrer dans les bassins) et d’autre part la sécurité morale (autrement dit la décence, l’égalité et la laïcité) qui définissent les règles actuelles. Cette double « contrainte » permet d’anticiper les cas de figure et de modéliser les exceptions notables</a:t>
            </a:r>
            <a:r>
              <a:rPr lang="fr-FR" sz="1100" dirty="0" smtClean="0"/>
              <a:t>.</a:t>
            </a:r>
          </a:p>
          <a:p>
            <a:pPr algn="just"/>
            <a:endParaRPr lang="fr-FR" sz="1100" dirty="0"/>
          </a:p>
          <a:p>
            <a:pPr algn="just"/>
            <a:r>
              <a:rPr lang="fr-FR" sz="1100" dirty="0"/>
              <a:t>Encore faut-il écrire ces éléments sur un document officiel local. Je ne doute pas que le lecteur du cahier des experts puisse se retourner vers les réseaux professionnels de territoriaux et je suis convaincu de la bonne volonté des collègues de l’ANDIISS notamment, pour partager leurs connaissances et expertises sur ce sujet du quotidien.</a:t>
            </a:r>
          </a:p>
          <a:p>
            <a:pPr algn="just"/>
            <a:endParaRPr lang="fr-FR" sz="1100" dirty="0"/>
          </a:p>
          <a:p>
            <a:pPr algn="just"/>
            <a:endParaRPr lang="fr-FR" sz="1100" dirty="0" smtClean="0"/>
          </a:p>
          <a:p>
            <a:pPr algn="just"/>
            <a:endParaRPr lang="fr-FR" sz="1100" dirty="0"/>
          </a:p>
          <a:p>
            <a:pPr algn="just"/>
            <a:endParaRPr lang="fr-FR" sz="1100" dirty="0"/>
          </a:p>
          <a:p>
            <a:pPr algn="just"/>
            <a:r>
              <a:rPr lang="fr-FR" sz="1000" i="1" dirty="0"/>
              <a:t>Bibliographie : </a:t>
            </a:r>
          </a:p>
          <a:p>
            <a:pPr algn="just"/>
            <a:r>
              <a:rPr lang="fr-FR" sz="1000" i="1" dirty="0"/>
              <a:t>Pierre Bourdieu : La distinction, 1979, édition de minuit</a:t>
            </a:r>
          </a:p>
          <a:p>
            <a:pPr algn="just"/>
            <a:r>
              <a:rPr lang="fr-FR" sz="1000" i="1" dirty="0"/>
              <a:t>Frédéric </a:t>
            </a:r>
            <a:r>
              <a:rPr lang="fr-FR" sz="1000" i="1" dirty="0" err="1"/>
              <a:t>Godart</a:t>
            </a:r>
            <a:r>
              <a:rPr lang="fr-FR" sz="1000" i="1" dirty="0"/>
              <a:t> : sociologie de la mode, 2010, la découverte.</a:t>
            </a:r>
          </a:p>
        </p:txBody>
      </p:sp>
      <p:sp>
        <p:nvSpPr>
          <p:cNvPr id="34" name="ZoneTexte 33"/>
          <p:cNvSpPr txBox="1"/>
          <p:nvPr/>
        </p:nvSpPr>
        <p:spPr>
          <a:xfrm>
            <a:off x="2837335" y="1625668"/>
            <a:ext cx="4839344" cy="400110"/>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Un maillot et plouf….</a:t>
            </a:r>
          </a:p>
        </p:txBody>
      </p:sp>
      <p:sp>
        <p:nvSpPr>
          <p:cNvPr id="36" name="ZoneTexte 35"/>
          <p:cNvSpPr txBox="1"/>
          <p:nvPr/>
        </p:nvSpPr>
        <p:spPr>
          <a:xfrm>
            <a:off x="249754" y="5778748"/>
            <a:ext cx="2304256" cy="2123658"/>
          </a:xfrm>
          <a:prstGeom prst="rect">
            <a:avLst/>
          </a:prstGeom>
          <a:noFill/>
        </p:spPr>
        <p:txBody>
          <a:bodyPr wrap="square" rtlCol="0">
            <a:spAutoFit/>
          </a:bodyPr>
          <a:lstStyle/>
          <a:p>
            <a:pPr algn="just"/>
            <a:r>
              <a:rPr lang="fr-FR" sz="1200" i="1" dirty="0"/>
              <a:t>Aujourd’hui, c’est d’une part l’hygiène et la santé publique (il est difficile d’imaginer aller se baigner avec son short après une partie de football, tout comme il est inconvenant de ne pas prendre une douche avant de rentrer dans les bassins) et d’autre part la sécurité morale (autrement dit la décence, l’égalité et la laïcité) qui définissent les règles actuelles.</a:t>
            </a:r>
          </a:p>
        </p:txBody>
      </p:sp>
      <p:sp>
        <p:nvSpPr>
          <p:cNvPr id="37" name="ZoneTexte 36"/>
          <p:cNvSpPr txBox="1"/>
          <p:nvPr/>
        </p:nvSpPr>
        <p:spPr>
          <a:xfrm>
            <a:off x="249754" y="3729732"/>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Lapeyronie</a:t>
            </a:r>
          </a:p>
          <a:p>
            <a:pPr algn="ctr"/>
            <a:r>
              <a:rPr lang="fr-FR" sz="1000" dirty="0" smtClean="0">
                <a:cs typeface="Arial" panose="020B0604020202020204" pitchFamily="34" charset="0"/>
              </a:rPr>
              <a:t>Directeur </a:t>
            </a:r>
            <a:r>
              <a:rPr lang="fr-FR" sz="1000" i="1" dirty="0" smtClean="0">
                <a:cs typeface="Arial" panose="020B0604020202020204" pitchFamily="34" charset="0"/>
              </a:rPr>
              <a:t>SportColl</a:t>
            </a:r>
          </a:p>
          <a:p>
            <a:pPr algn="ctr"/>
            <a:r>
              <a:rPr lang="fr-FR" sz="1000" dirty="0" smtClean="0">
                <a:cs typeface="Arial" panose="020B0604020202020204" pitchFamily="34" charset="0"/>
              </a:rPr>
              <a:t>Maître de conférences associé</a:t>
            </a:r>
          </a:p>
          <a:p>
            <a:pPr algn="ctr"/>
            <a:r>
              <a:rPr lang="fr-FR" sz="1000" i="1" dirty="0" smtClean="0">
                <a:cs typeface="Arial" panose="020B0604020202020204" pitchFamily="34" charset="0"/>
              </a:rPr>
              <a:t>Université de</a:t>
            </a:r>
            <a:r>
              <a:rPr lang="fr-FR" sz="1000" i="1" dirty="0">
                <a:cs typeface="Arial" panose="020B0604020202020204" pitchFamily="34" charset="0"/>
              </a:rPr>
              <a:t> </a:t>
            </a:r>
            <a:r>
              <a:rPr lang="fr-FR" sz="1000" i="1" dirty="0" smtClean="0">
                <a:cs typeface="Arial" panose="020B0604020202020204" pitchFamily="34" charset="0"/>
              </a:rPr>
              <a:t>Montpellier</a:t>
            </a:r>
            <a:endParaRPr lang="fr-FR" sz="1000" i="1"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18249" r="19551"/>
          <a:stretch/>
        </p:blipFill>
        <p:spPr>
          <a:xfrm>
            <a:off x="773093" y="2045147"/>
            <a:ext cx="1257578" cy="1469098"/>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100</a:t>
            </a:r>
            <a:endParaRPr lang="fr-FR" sz="1800" spc="100" dirty="0">
              <a:cs typeface="Arial" panose="020B0604020202020204" pitchFamily="34" charset="0"/>
            </a:endParaRPr>
          </a:p>
        </p:txBody>
      </p:sp>
    </p:spTree>
    <p:extLst>
      <p:ext uri="{BB962C8B-B14F-4D97-AF65-F5344CB8AC3E}">
        <p14:creationId xmlns:p14="http://schemas.microsoft.com/office/powerpoint/2010/main" val="260180310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570674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24604" y="8155012"/>
            <a:ext cx="500120" cy="425184"/>
          </a:xfrm>
          <a:prstGeom prst="rect">
            <a:avLst/>
          </a:prstGeom>
        </p:spPr>
      </p:pic>
      <p:sp>
        <p:nvSpPr>
          <p:cNvPr id="31" name="ZoneTexte 30"/>
          <p:cNvSpPr txBox="1"/>
          <p:nvPr/>
        </p:nvSpPr>
        <p:spPr>
          <a:xfrm>
            <a:off x="2713664" y="1967546"/>
            <a:ext cx="4608512" cy="10926068"/>
          </a:xfrm>
          <a:prstGeom prst="rect">
            <a:avLst/>
          </a:prstGeom>
          <a:noFill/>
        </p:spPr>
        <p:txBody>
          <a:bodyPr wrap="square" numCol="2" spcCol="216000" rtlCol="0">
            <a:spAutoFit/>
          </a:bodyPr>
          <a:lstStyle/>
          <a:p>
            <a:pPr algn="just"/>
            <a:r>
              <a:rPr lang="fr-FR" sz="1000" b="1" dirty="0"/>
              <a:t>Merci de vous présenter en quelques mots :</a:t>
            </a:r>
          </a:p>
          <a:p>
            <a:pPr algn="just"/>
            <a:endParaRPr lang="fr-FR" sz="1000" dirty="0"/>
          </a:p>
          <a:p>
            <a:pPr algn="just"/>
            <a:r>
              <a:rPr lang="fr-FR" sz="1000" dirty="0"/>
              <a:t>Triathlète professionnel pendant plus de 10 ans, je suis maintenant Professeur de </a:t>
            </a:r>
            <a:r>
              <a:rPr lang="fr-FR" sz="1000" dirty="0" smtClean="0"/>
              <a:t>Sport. Après </a:t>
            </a:r>
            <a:r>
              <a:rPr lang="fr-FR" sz="1000" dirty="0"/>
              <a:t>un poste de Conseiller technique auprès de la </a:t>
            </a:r>
            <a:r>
              <a:rPr lang="fr-FR" sz="1000" dirty="0" smtClean="0"/>
              <a:t>Fédération </a:t>
            </a:r>
            <a:r>
              <a:rPr lang="fr-FR" sz="1000" dirty="0"/>
              <a:t>F</a:t>
            </a:r>
            <a:r>
              <a:rPr lang="fr-FR" sz="1000" dirty="0" smtClean="0"/>
              <a:t>rançaise </a:t>
            </a:r>
            <a:r>
              <a:rPr lang="fr-FR" sz="1000" dirty="0"/>
              <a:t>de </a:t>
            </a:r>
            <a:r>
              <a:rPr lang="fr-FR" sz="1000" dirty="0" smtClean="0"/>
              <a:t>Natation</a:t>
            </a:r>
            <a:r>
              <a:rPr lang="fr-FR" sz="1000" dirty="0"/>
              <a:t>, je coordonne actuellement l'unité sport du pôle jeunesse, sport et vie associative de la Direction Départementale de la Cohésion Sociale de l’Hérault (DDCS). </a:t>
            </a:r>
            <a:r>
              <a:rPr lang="fr-FR" sz="1000" dirty="0" smtClean="0"/>
              <a:t> J'interviens </a:t>
            </a:r>
            <a:r>
              <a:rPr lang="fr-FR" sz="1000" dirty="0"/>
              <a:t>aussi en tant que formateur au CREPS et à l'université de Montpellier.</a:t>
            </a:r>
          </a:p>
          <a:p>
            <a:pPr algn="just"/>
            <a:endParaRPr lang="fr-FR" sz="1000" dirty="0"/>
          </a:p>
          <a:p>
            <a:pPr algn="just"/>
            <a:r>
              <a:rPr lang="fr-FR" sz="1000" b="1" dirty="0"/>
              <a:t>Des collectivités sont confrontées au problème de la gestion </a:t>
            </a:r>
            <a:r>
              <a:rPr lang="fr-FR" sz="1000" b="1" dirty="0" smtClean="0"/>
              <a:t>des </a:t>
            </a:r>
            <a:r>
              <a:rPr lang="fr-FR" sz="1000" b="1" dirty="0"/>
              <a:t>tenues dans les centres aquatiques : que dit vraiment la législation ?</a:t>
            </a:r>
          </a:p>
          <a:p>
            <a:pPr algn="just"/>
            <a:endParaRPr lang="fr-FR" sz="1000" dirty="0"/>
          </a:p>
          <a:p>
            <a:pPr algn="just"/>
            <a:r>
              <a:rPr lang="fr-FR" sz="1000" dirty="0"/>
              <a:t>Il n'y a clairement pas d'éléments précis sur les tenues de bain dans la réglementation française. </a:t>
            </a:r>
            <a:r>
              <a:rPr lang="fr-FR" sz="1000" dirty="0" smtClean="0"/>
              <a:t> L'article </a:t>
            </a:r>
            <a:r>
              <a:rPr lang="fr-FR" sz="1000" dirty="0"/>
              <a:t>A322-6 du code du sport prévoit un Règlement Intérieur pour les piscines d'accès payant. Un modèle est détaillé afin de rappeler des règles d'hygiène et de sécurité, comme la douche obligatoire, l'interdiction des sandales, mais rien de précis sur la tenue réglementaire à utiliser.</a:t>
            </a:r>
          </a:p>
          <a:p>
            <a:pPr algn="just"/>
            <a:r>
              <a:rPr lang="fr-FR" sz="1000" dirty="0" smtClean="0"/>
              <a:t>Au </a:t>
            </a:r>
            <a:r>
              <a:rPr lang="fr-FR" sz="1000" dirty="0"/>
              <a:t>regard du Code de la santé publique l'accent est mis sur la qualité de l'eau de baignade et les normes de filtration. </a:t>
            </a:r>
          </a:p>
          <a:p>
            <a:pPr algn="just"/>
            <a:r>
              <a:rPr lang="fr-FR" sz="1000" dirty="0"/>
              <a:t>L'exploitant doit apporter toutes les garanties pour que l'eau de baignade remplisse les critères physico-chimiques et bactériologiques imposés par l'état.</a:t>
            </a:r>
          </a:p>
          <a:p>
            <a:pPr algn="just"/>
            <a:r>
              <a:rPr lang="fr-FR" sz="1000" dirty="0" smtClean="0"/>
              <a:t>Concernant </a:t>
            </a:r>
            <a:r>
              <a:rPr lang="fr-FR" sz="1000" dirty="0"/>
              <a:t>les maillots de bain, la FINA réglemente les formes de maillots autorisés et les matériaux qui peuvent être utilisés ou non pour leur confection.</a:t>
            </a:r>
          </a:p>
          <a:p>
            <a:pPr algn="just"/>
            <a:r>
              <a:rPr lang="fr-FR" sz="1000" dirty="0"/>
              <a:t>Il est bien entendu que cette référence peut constituer une base mais doit s'adapter au grand public. Le maillot est en matière synthétique (lycra) pour plus de résistance, plus hydrophobe pour moins retenir les bactéries et plus protéger des </a:t>
            </a:r>
            <a:r>
              <a:rPr lang="fr-FR" sz="1000" dirty="0" smtClean="0"/>
              <a:t>UV. </a:t>
            </a:r>
          </a:p>
          <a:p>
            <a:pPr algn="just"/>
            <a:r>
              <a:rPr lang="fr-FR" sz="1000" dirty="0" smtClean="0"/>
              <a:t>Le </a:t>
            </a:r>
            <a:r>
              <a:rPr lang="fr-FR" sz="1000" dirty="0"/>
              <a:t>Règlement Intérieur peut aussi préciser l'exclusivité de l'utilisation du maillot pour la piscine. Dernier point à ajouter, le maillot de bain doit </a:t>
            </a:r>
            <a:r>
              <a:rPr lang="fr-FR" sz="1000" dirty="0" smtClean="0"/>
              <a:t>respecter </a:t>
            </a:r>
            <a:endParaRPr lang="fr-FR" sz="1000" dirty="0"/>
          </a:p>
          <a:p>
            <a:pPr algn="just"/>
            <a:r>
              <a:rPr lang="fr-FR" sz="1000" dirty="0" smtClean="0"/>
              <a:t>une </a:t>
            </a:r>
            <a:r>
              <a:rPr lang="fr-FR" sz="1000" dirty="0"/>
              <a:t>surface de tissu nécessaire pour la pudeur mais n'a pas vocation à </a:t>
            </a:r>
            <a:r>
              <a:rPr lang="fr-FR" sz="1000" dirty="0" smtClean="0"/>
              <a:t>recouvrir</a:t>
            </a:r>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r>
              <a:rPr lang="fr-FR" sz="1000" dirty="0" smtClean="0"/>
              <a:t>la </a:t>
            </a:r>
            <a:r>
              <a:rPr lang="fr-FR" sz="1000" dirty="0"/>
              <a:t>totalité du corps. </a:t>
            </a:r>
          </a:p>
          <a:p>
            <a:pPr algn="just"/>
            <a:r>
              <a:rPr lang="fr-FR" sz="1000" dirty="0" smtClean="0"/>
              <a:t>En </a:t>
            </a:r>
            <a:r>
              <a:rPr lang="fr-FR" sz="1000" dirty="0"/>
              <a:t>conclusion, rien n'interdit juridiquement les tenues de type t-shirt anti UV ou </a:t>
            </a:r>
            <a:r>
              <a:rPr lang="fr-FR" sz="1000" dirty="0" err="1"/>
              <a:t>burkini</a:t>
            </a:r>
            <a:r>
              <a:rPr lang="fr-FR" sz="1000" dirty="0"/>
              <a:t>. Le règlement intérieur d'un établissement, basé sur les principes de laïcité et d'égalité, peut être plus restrictif eu égard au fait que le gestionnaire de l'établissement se doit de garantir une eau de bonne qualité en acceptant des tenues propres à usage uniquement de la baignade dont la forme se rapproche de la norme posée par la fédération internationale.</a:t>
            </a:r>
          </a:p>
          <a:p>
            <a:pPr algn="just"/>
            <a:endParaRPr lang="fr-FR" sz="1000" dirty="0"/>
          </a:p>
          <a:p>
            <a:pPr algn="just"/>
            <a:r>
              <a:rPr lang="fr-FR" sz="1000" b="1" dirty="0"/>
              <a:t>A défaut de solution universelle, que pouvez-vous conseiller aux collectivités sensibles à ce questionnement ?</a:t>
            </a:r>
          </a:p>
          <a:p>
            <a:pPr algn="just"/>
            <a:endParaRPr lang="fr-FR" sz="1000" dirty="0"/>
          </a:p>
          <a:p>
            <a:pPr algn="just"/>
            <a:r>
              <a:rPr lang="fr-FR" sz="1000" dirty="0"/>
              <a:t>Les collectivités sont déjà sensibilisées à cette problématique, mais plusieurs actions peuvent concourir à une meilleure appropriation des usages et des règlements. La piscine de </a:t>
            </a:r>
            <a:r>
              <a:rPr lang="fr-FR" sz="1000" dirty="0" smtClean="0"/>
              <a:t>Palavas-les-Flots </a:t>
            </a:r>
            <a:r>
              <a:rPr lang="fr-FR" sz="1000" dirty="0"/>
              <a:t>gérée par l'agglomération du pays de l'Or a fait le choix d'interdire les sacs et les objets non nécessaires à la baignade pour garantir une bonne hygiène dans l'eau et autour des bassins. Cela passe aussi par l'obligation du port d'un maillot de bain technique et spécifique à la pratique.  L'exploitant doit mettre en avant ses bons résultats sanitaires par une communication renforcée sur la propreté de son établissement. En France la qualité sanitaire et la sécurité dans les piscines sont très suivies par les Agences Régionales de Santé (ARS) et les Directions Départementales de la Cohésion Sociale (DDCS). </a:t>
            </a:r>
          </a:p>
          <a:p>
            <a:pPr algn="just"/>
            <a:r>
              <a:rPr lang="fr-FR" sz="1000" dirty="0"/>
              <a:t>Un autre levier d'action essentiel est d'intervenir auprès des enfants en cycle d'apprentissage de la natation scolaire. Il s'agit d'y intégrer la problématique du respect de la règle et de  l'hygiène pour la baignade. </a:t>
            </a:r>
          </a:p>
          <a:p>
            <a:pPr algn="just"/>
            <a:r>
              <a:rPr lang="fr-FR" sz="1000" dirty="0"/>
              <a:t>De plus, au quotidien les équipes techniques et pédagogiques doivent veiller à ne pas faire  de discriminations. La bienveillance et  l'information peuvent prévenir des conflits avec les usagers.</a:t>
            </a:r>
          </a:p>
          <a:p>
            <a:pPr algn="just"/>
            <a:r>
              <a:rPr lang="fr-FR" sz="1000" dirty="0"/>
              <a:t>Enfin, l'apport de solutions avec la mise en place de distributeurs de produits adaptés à des prix abordables sont à systématiser.</a:t>
            </a:r>
          </a:p>
        </p:txBody>
      </p:sp>
      <p:sp>
        <p:nvSpPr>
          <p:cNvPr id="34" name="ZoneTexte 33"/>
          <p:cNvSpPr txBox="1"/>
          <p:nvPr/>
        </p:nvSpPr>
        <p:spPr>
          <a:xfrm>
            <a:off x="2677673" y="1162426"/>
            <a:ext cx="4536504" cy="830997"/>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Guillaume Dechavanne</a:t>
            </a:r>
          </a:p>
        </p:txBody>
      </p:sp>
      <p:sp>
        <p:nvSpPr>
          <p:cNvPr id="36" name="ZoneTexte 35"/>
          <p:cNvSpPr txBox="1"/>
          <p:nvPr/>
        </p:nvSpPr>
        <p:spPr>
          <a:xfrm>
            <a:off x="210124" y="6256313"/>
            <a:ext cx="2304256" cy="1754326"/>
          </a:xfrm>
          <a:prstGeom prst="rect">
            <a:avLst/>
          </a:prstGeom>
          <a:noFill/>
        </p:spPr>
        <p:txBody>
          <a:bodyPr wrap="square" rtlCol="0">
            <a:spAutoFit/>
          </a:bodyPr>
          <a:lstStyle/>
          <a:p>
            <a:pPr algn="just"/>
            <a:r>
              <a:rPr lang="fr-FR" sz="1200" i="1" dirty="0"/>
              <a:t>L'article A322-6 du code du sport prévoit un Règlement Intérieur pour les piscines d'accès payant. Un modèle est détaillé afin de rappeler des règles d'hygiène et de sécurité, comme la douche obligatoire, l'interdiction des sandales, mais rien de précis sur la tenue réglementaire à utiliser.</a:t>
            </a:r>
          </a:p>
        </p:txBody>
      </p:sp>
      <p:sp>
        <p:nvSpPr>
          <p:cNvPr id="37" name="ZoneTexte 36"/>
          <p:cNvSpPr txBox="1"/>
          <p:nvPr/>
        </p:nvSpPr>
        <p:spPr>
          <a:xfrm>
            <a:off x="250081" y="3825125"/>
            <a:ext cx="2304256"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Guillaume Dechavanne</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Professeur de Sport</a:t>
            </a:r>
          </a:p>
          <a:p>
            <a:pPr algn="ctr"/>
            <a:r>
              <a:rPr lang="fr-FR" sz="1200" dirty="0" smtClean="0">
                <a:cs typeface="Arial" panose="020B0604020202020204" pitchFamily="34" charset="0"/>
              </a:rPr>
              <a:t>DDCS</a:t>
            </a:r>
            <a:endParaRPr lang="fr-FR" sz="1200" dirty="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15214" r="22503"/>
          <a:stretch/>
        </p:blipFill>
        <p:spPr>
          <a:xfrm rot="5400000">
            <a:off x="488286" y="2091970"/>
            <a:ext cx="1747930" cy="1364233"/>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101</a:t>
            </a:r>
            <a:endParaRPr lang="fr-FR" sz="1800" spc="100" dirty="0">
              <a:cs typeface="Arial" panose="020B0604020202020204" pitchFamily="34" charset="0"/>
            </a:endParaRPr>
          </a:p>
        </p:txBody>
      </p:sp>
    </p:spTree>
    <p:extLst>
      <p:ext uri="{BB962C8B-B14F-4D97-AF65-F5344CB8AC3E}">
        <p14:creationId xmlns:p14="http://schemas.microsoft.com/office/powerpoint/2010/main" val="281648166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28506" y="8015064"/>
            <a:ext cx="500120" cy="425184"/>
          </a:xfrm>
          <a:prstGeom prst="rect">
            <a:avLst/>
          </a:prstGeom>
        </p:spPr>
      </p:pic>
      <p:sp>
        <p:nvSpPr>
          <p:cNvPr id="31" name="ZoneTexte 30"/>
          <p:cNvSpPr txBox="1"/>
          <p:nvPr/>
        </p:nvSpPr>
        <p:spPr>
          <a:xfrm>
            <a:off x="2844527" y="2159615"/>
            <a:ext cx="4608512" cy="9402574"/>
          </a:xfrm>
          <a:prstGeom prst="rect">
            <a:avLst/>
          </a:prstGeom>
          <a:noFill/>
        </p:spPr>
        <p:txBody>
          <a:bodyPr wrap="square" numCol="2" spcCol="216000" rtlCol="0">
            <a:spAutoFit/>
          </a:bodyPr>
          <a:lstStyle/>
          <a:p>
            <a:pPr algn="just"/>
            <a:r>
              <a:rPr lang="fr-FR" sz="1050" b="1" dirty="0" smtClean="0"/>
              <a:t>Merci </a:t>
            </a:r>
            <a:r>
              <a:rPr lang="fr-FR" sz="1050" b="1" dirty="0"/>
              <a:t>de vous présenter en quelques mots :</a:t>
            </a:r>
          </a:p>
          <a:p>
            <a:pPr algn="just"/>
            <a:endParaRPr lang="fr-FR" sz="1050" dirty="0"/>
          </a:p>
          <a:p>
            <a:pPr algn="just"/>
            <a:r>
              <a:rPr lang="fr-FR" sz="1050" dirty="0"/>
              <a:t>Je suis Stéphane </a:t>
            </a:r>
            <a:r>
              <a:rPr lang="fr-FR" sz="1050" dirty="0" err="1"/>
              <a:t>Chatenet</a:t>
            </a:r>
            <a:r>
              <a:rPr lang="fr-FR" sz="1050" dirty="0"/>
              <a:t>, Président de l’ ANDIISS BRETAGNE et Directeur du syndicat intercommunal de la </a:t>
            </a:r>
            <a:r>
              <a:rPr lang="fr-FR" sz="1050" dirty="0" err="1"/>
              <a:t>Conterie</a:t>
            </a:r>
            <a:r>
              <a:rPr lang="fr-FR" sz="1050" dirty="0"/>
              <a:t> </a:t>
            </a:r>
          </a:p>
          <a:p>
            <a:pPr algn="just"/>
            <a:endParaRPr lang="fr-FR" sz="1050" dirty="0"/>
          </a:p>
          <a:p>
            <a:pPr algn="just"/>
            <a:r>
              <a:rPr lang="fr-FR" sz="1050" b="1" dirty="0"/>
              <a:t>Peut-être êtes-vous confrontés au problème </a:t>
            </a:r>
            <a:r>
              <a:rPr lang="fr-FR" sz="1050" b="1" dirty="0" smtClean="0"/>
              <a:t>de </a:t>
            </a:r>
            <a:r>
              <a:rPr lang="fr-FR" sz="1050" b="1" dirty="0"/>
              <a:t>tenues dans votre établissement aquatique. A défaut de solution universelle, comment optimisez-vous la gestion de ce souci de tenues de pratique adaptées à la piscine ?</a:t>
            </a:r>
          </a:p>
          <a:p>
            <a:pPr algn="just"/>
            <a:endParaRPr lang="fr-FR" sz="1050" dirty="0"/>
          </a:p>
          <a:p>
            <a:pPr algn="just"/>
            <a:r>
              <a:rPr lang="fr-FR" sz="1050" dirty="0"/>
              <a:t>Une tenue de bain reste, pour nous, un vêtement qui respecte le règlement intérieur voté par le Comité Syndical. Celui-ci est commun à la très grande majorité des piscines publiques françaises en régie dont les missions principales sont la sécurité l’hygiène et l’éducation. Nous n’avons pas la prétention de remettre en cause ces règles acceptées par tous depuis de nombreuses années et recommandées par l’Agence Régionale de Santé.</a:t>
            </a:r>
          </a:p>
          <a:p>
            <a:pPr algn="just"/>
            <a:r>
              <a:rPr lang="fr-FR" sz="1050" dirty="0"/>
              <a:t>La définition de la tenue de bain respectant l’hygiène et de sécurité, lors de l’ouverture au public, des activités, et l’accueil des scolaires, reste le maillot, le slip de bain pour les hommes et le maillot une ou deux pièces pour les femmes. Sont donc refusées : le string, le short, le bermuda ou les combinaisons intégrales, de triathlon, de plongée ou autre. Ces règles sont satisfaisantes, car elles apportent un consensus chez les usagers qui les respectent. L’application du règlement intérieur en l’état permet un vivre ensemble de qualité.</a:t>
            </a:r>
          </a:p>
          <a:p>
            <a:pPr algn="just"/>
            <a:r>
              <a:rPr lang="fr-FR" sz="1050" dirty="0"/>
              <a:t>Il existe cependant des piscines en régie qui acceptent, depuis peu, le </a:t>
            </a:r>
            <a:r>
              <a:rPr lang="fr-FR" sz="1050" dirty="0" err="1"/>
              <a:t>burkini</a:t>
            </a:r>
            <a:r>
              <a:rPr lang="fr-FR" sz="1050" dirty="0"/>
              <a:t>, le short, le bermuda et les combinaisons. Ce choix reste celui de l’exploitant.</a:t>
            </a:r>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r>
              <a:rPr lang="fr-FR" sz="1050" b="1" dirty="0"/>
              <a:t>Quels sont les éléments à conseiller aux collectivités sensibles à ce questionnement ?</a:t>
            </a:r>
          </a:p>
          <a:p>
            <a:pPr algn="just"/>
            <a:endParaRPr lang="fr-FR" sz="1050" dirty="0"/>
          </a:p>
          <a:p>
            <a:pPr algn="just"/>
            <a:r>
              <a:rPr lang="fr-FR" sz="1050" dirty="0"/>
              <a:t>Pour prévenir toute tension au sein des piscines, préserver la sérénité est plus que nécessaire aujourd’hui. Toute décision doit avant tout être prise par les élus. Mais la prise en compte de l’avis des agents sur le terrain est une nécessité si l'on veut qu'ils assurent leurs missions sans craintes ni perturbations dans le déroulement de leur service. Ne faudrait-il pas aussi d'ailleurs prendre l'avis des usagers ?</a:t>
            </a:r>
          </a:p>
          <a:p>
            <a:pPr algn="just"/>
            <a:r>
              <a:rPr lang="fr-FR" sz="1050" dirty="0"/>
              <a:t>Quoi qu'il en soit, un manque de retour d’expérience sur ces sujets est flagrant dans nos piscines. Comme il est difficile d’évaluer l’état de propreté d’une combinaison, dans le doute nous avons toujours eu pour principe d'interdire celle de plongée en public, par exemple. L’utilisation de maillots de bain trop couvrants peut non seulement présenter un problème d'hygiène, mais aussi des risques pour des personnes ne maîtrisant pas parfaitement la natation. Garantir la sécurité étant notre principale fonction, autoriser des tenues plus ou moins gênantes pour la nage engage à terme notre responsabilité.</a:t>
            </a:r>
          </a:p>
          <a:p>
            <a:pPr algn="just"/>
            <a:r>
              <a:rPr lang="fr-FR" sz="1050" dirty="0"/>
              <a:t>Entre la réglementation sur la laïcité à l’école et le règlement de la baignade en public ou en cours, nous nous devons de conserver une continuité, sinon il y aura deux hygiènes possibles, deux sécurités, deux manières de nager possibles. Notre rôle d’éducateurs nécessite une cohérence, ceci pour préserver leur crédibilité, en particulier </a:t>
            </a:r>
            <a:r>
              <a:rPr lang="fr-FR" sz="1050" dirty="0" smtClean="0"/>
              <a:t>vis-à</a:t>
            </a:r>
            <a:r>
              <a:rPr lang="fr-FR" sz="1050" dirty="0"/>
              <a:t>-</a:t>
            </a:r>
            <a:r>
              <a:rPr lang="fr-FR" sz="1050" dirty="0" smtClean="0"/>
              <a:t>vis </a:t>
            </a:r>
            <a:r>
              <a:rPr lang="fr-FR" sz="1050" dirty="0"/>
              <a:t>des plus jeunes.</a:t>
            </a:r>
          </a:p>
          <a:p>
            <a:pPr algn="just"/>
            <a:r>
              <a:rPr lang="fr-FR" sz="1050" dirty="0"/>
              <a:t>Même si le débat n'est pas tranché faute de recul, l’hygiène et la sécurité restent des présupposés incontournables de nos </a:t>
            </a:r>
            <a:r>
              <a:rPr lang="fr-FR" sz="1050" dirty="0" smtClean="0"/>
              <a:t>établissements ; bien </a:t>
            </a:r>
            <a:r>
              <a:rPr lang="fr-FR" sz="1050" dirty="0"/>
              <a:t>insuffisante est la réflexion ou la prise de position sans prise en compte de ces deux principes et de l'avis de tous les intervenants.</a:t>
            </a:r>
          </a:p>
        </p:txBody>
      </p:sp>
      <p:sp>
        <p:nvSpPr>
          <p:cNvPr id="34" name="ZoneTexte 33"/>
          <p:cNvSpPr txBox="1"/>
          <p:nvPr/>
        </p:nvSpPr>
        <p:spPr>
          <a:xfrm>
            <a:off x="2824162" y="1341933"/>
            <a:ext cx="4536504" cy="830997"/>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Stéphane </a:t>
            </a:r>
            <a:r>
              <a:rPr lang="fr-FR" sz="2400" b="1" cap="all" dirty="0" err="1" smtClean="0">
                <a:solidFill>
                  <a:srgbClr val="009FE3"/>
                </a:solidFill>
                <a:cs typeface="Arial" panose="020B0604020202020204" pitchFamily="34" charset="0"/>
              </a:rPr>
              <a:t>Chatenet</a:t>
            </a:r>
            <a:endParaRPr lang="fr-FR" sz="2400" b="1" cap="all" dirty="0" smtClean="0">
              <a:solidFill>
                <a:srgbClr val="009FE3"/>
              </a:solidFill>
              <a:cs typeface="Arial" panose="020B0604020202020204" pitchFamily="34" charset="0"/>
            </a:endParaRPr>
          </a:p>
        </p:txBody>
      </p:sp>
      <p:sp>
        <p:nvSpPr>
          <p:cNvPr id="37" name="ZoneTexte 36"/>
          <p:cNvSpPr txBox="1"/>
          <p:nvPr/>
        </p:nvSpPr>
        <p:spPr>
          <a:xfrm>
            <a:off x="250081" y="3985871"/>
            <a:ext cx="2378422" cy="830997"/>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Stéphane </a:t>
            </a:r>
            <a:r>
              <a:rPr lang="fr-FR" sz="1200" b="1" cap="all" dirty="0" err="1" smtClean="0">
                <a:solidFill>
                  <a:srgbClr val="009FE3"/>
                </a:solidFill>
                <a:cs typeface="Arial" panose="020B0604020202020204" pitchFamily="34" charset="0"/>
              </a:rPr>
              <a:t>Chatenet</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Directeur Syndicat Intercommunal de la </a:t>
            </a:r>
            <a:r>
              <a:rPr lang="fr-FR" sz="1200" dirty="0" err="1" smtClean="0">
                <a:cs typeface="Arial" panose="020B0604020202020204" pitchFamily="34" charset="0"/>
              </a:rPr>
              <a:t>Conterie</a:t>
            </a:r>
            <a:endParaRPr lang="fr-FR" sz="1200" dirty="0" smtClean="0">
              <a:cs typeface="Arial" panose="020B0604020202020204" pitchFamily="34" charset="0"/>
            </a:endParaRPr>
          </a:p>
          <a:p>
            <a:pPr algn="ctr"/>
            <a:r>
              <a:rPr lang="fr-FR" sz="1200" dirty="0" smtClean="0">
                <a:cs typeface="Arial" panose="020B0604020202020204" pitchFamily="34" charset="0"/>
              </a:rPr>
              <a:t>Président ANDIISS Bretagne</a:t>
            </a:r>
            <a:endParaRPr lang="fr-FR" sz="1200" dirty="0">
              <a:cs typeface="Arial" panose="020B0604020202020204" pitchFamily="34" charset="0"/>
            </a:endParaRPr>
          </a:p>
        </p:txBody>
      </p:sp>
      <p:sp>
        <p:nvSpPr>
          <p:cNvPr id="11" name="ZoneTexte 10"/>
          <p:cNvSpPr txBox="1"/>
          <p:nvPr/>
        </p:nvSpPr>
        <p:spPr>
          <a:xfrm>
            <a:off x="180231" y="5706740"/>
            <a:ext cx="2304256" cy="2308324"/>
          </a:xfrm>
          <a:prstGeom prst="rect">
            <a:avLst/>
          </a:prstGeom>
          <a:noFill/>
        </p:spPr>
        <p:txBody>
          <a:bodyPr wrap="square" rtlCol="0">
            <a:spAutoFit/>
          </a:bodyPr>
          <a:lstStyle/>
          <a:p>
            <a:pPr algn="just"/>
            <a:r>
              <a:rPr lang="fr-FR" sz="1200" i="1" dirty="0"/>
              <a:t>Entre la réglementation sur la laïcité à l’école et le règlement de la baignade en public ou en cours, nous nous devons de conserver une continuité, sinon il y aura deux hygiènes possibles, deux sécurités, deux manières de nager possibles. Notre rôle d’éducateurs nécessite une cohérence, ceci pour préserver leur crédibilité, en particulier vis à vis des plus jeunes.</a:t>
            </a:r>
          </a:p>
        </p:txBody>
      </p:sp>
      <p:pic>
        <p:nvPicPr>
          <p:cNvPr id="12" name="Image 11"/>
          <p:cNvPicPr>
            <a:picLocks noChangeAspect="1"/>
          </p:cNvPicPr>
          <p:nvPr/>
        </p:nvPicPr>
        <p:blipFill>
          <a:blip r:embed="rId3"/>
          <a:stretch>
            <a:fillRect/>
          </a:stretch>
        </p:blipFill>
        <p:spPr>
          <a:xfrm>
            <a:off x="622610" y="2561916"/>
            <a:ext cx="1633363" cy="1080742"/>
          </a:xfrm>
          <a:prstGeom prst="rect">
            <a:avLst/>
          </a:prstGeom>
          <a:scene3d>
            <a:camera prst="orthographicFront">
              <a:rot lat="0" lon="0" rev="5400000"/>
            </a:camera>
            <a:lightRig rig="threePt" dir="t"/>
          </a:scene3d>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102</a:t>
            </a:r>
            <a:endParaRPr lang="fr-FR" sz="1800" spc="100" dirty="0">
              <a:cs typeface="Arial" panose="020B0604020202020204" pitchFamily="34" charset="0"/>
            </a:endParaRPr>
          </a:p>
        </p:txBody>
      </p:sp>
    </p:spTree>
    <p:extLst>
      <p:ext uri="{BB962C8B-B14F-4D97-AF65-F5344CB8AC3E}">
        <p14:creationId xmlns:p14="http://schemas.microsoft.com/office/powerpoint/2010/main" val="100187545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cap="all" dirty="0" smtClean="0">
                <a:solidFill>
                  <a:schemeClr val="bg1"/>
                </a:solidFill>
              </a:rPr>
              <a:t>De nouveaux partenaires sportifs sur un territoire</a:t>
            </a:r>
            <a:endParaRPr lang="fr-FR" sz="3900" b="1" cap="all"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#26</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solidFill>
                  <a:schemeClr val="bg1"/>
                </a:solidFill>
                <a:cs typeface="Arial" panose="020B0604020202020204" pitchFamily="34" charset="0"/>
              </a:rPr>
              <a:t>           103</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326011817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73" y="5184631"/>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30671" y="6963344"/>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31" name="ZoneTexte 30"/>
          <p:cNvSpPr txBox="1"/>
          <p:nvPr/>
        </p:nvSpPr>
        <p:spPr>
          <a:xfrm>
            <a:off x="2740770" y="2182416"/>
            <a:ext cx="4608512" cy="7879080"/>
          </a:xfrm>
          <a:prstGeom prst="rect">
            <a:avLst/>
          </a:prstGeom>
          <a:noFill/>
        </p:spPr>
        <p:txBody>
          <a:bodyPr wrap="square" numCol="2" spcCol="216000" rtlCol="0">
            <a:spAutoFit/>
          </a:bodyPr>
          <a:lstStyle/>
          <a:p>
            <a:pPr algn="just"/>
            <a:r>
              <a:rPr lang="fr-FR" sz="1100" dirty="0" smtClean="0"/>
              <a:t>En </a:t>
            </a:r>
            <a:r>
              <a:rPr lang="fr-FR" sz="1100" dirty="0"/>
              <a:t>créant le forum SportColl en marge de </a:t>
            </a:r>
            <a:r>
              <a:rPr lang="fr-FR" sz="1100" dirty="0" smtClean="0"/>
              <a:t>l’Open Sud de France à </a:t>
            </a:r>
            <a:r>
              <a:rPr lang="fr-FR" sz="1100" dirty="0"/>
              <a:t>Montpellier, il nous apparaissait tout à fait naturel d’y convier fédérations, ligues, comités et associations afin de discuter avec les collectivités territoriales (élus et techniciens de toute strate administrative), universitaires, mais également fabricants et prestataires de services. </a:t>
            </a:r>
            <a:endParaRPr lang="fr-FR" sz="1100" dirty="0" smtClean="0"/>
          </a:p>
          <a:p>
            <a:pPr algn="just"/>
            <a:endParaRPr lang="fr-FR" sz="1100" dirty="0"/>
          </a:p>
          <a:p>
            <a:pPr algn="just"/>
            <a:r>
              <a:rPr lang="fr-FR" sz="1100" dirty="0"/>
              <a:t>S’il faut y voir certainement un peu de notre trajectoire professionnelle, il faut surtout percevoir l’ambition qui est la nôtre : alimenter un réseau de partenaires sportifs, </a:t>
            </a:r>
            <a:r>
              <a:rPr lang="fr-FR" sz="1100" dirty="0" smtClean="0"/>
              <a:t>quelques </a:t>
            </a:r>
            <a:r>
              <a:rPr lang="fr-FR" sz="1100" dirty="0"/>
              <a:t>soient leurs statuts, afin de participer activement au développement territorial. C’est dans ce sens que se construit progressivement le programme du troisième forum SportColl du 05 au 07 février 2019 </a:t>
            </a:r>
            <a:r>
              <a:rPr lang="fr-FR" sz="1100" dirty="0" smtClean="0"/>
              <a:t>à la </a:t>
            </a:r>
            <a:r>
              <a:rPr lang="fr-FR" sz="1100" dirty="0"/>
              <a:t>Sud de France </a:t>
            </a:r>
            <a:r>
              <a:rPr lang="fr-FR" sz="1100" dirty="0" err="1"/>
              <a:t>Arena</a:t>
            </a:r>
            <a:r>
              <a:rPr lang="fr-FR" sz="1100" dirty="0"/>
              <a:t> de Montpellier, autour de thèmes qui interpellent tous les acteurs du sport : la nouvelle gouvernance, les Jeux Olympiques et la constitution de bases arrières en Région, la gestion des équipements sportifs ou le développement local par les activités physiques et sportives</a:t>
            </a:r>
            <a:r>
              <a:rPr lang="fr-FR" sz="1100" dirty="0" smtClean="0"/>
              <a:t>.</a:t>
            </a:r>
          </a:p>
          <a:p>
            <a:pPr algn="just"/>
            <a:endParaRPr lang="fr-FR" sz="1100" dirty="0"/>
          </a:p>
          <a:p>
            <a:pPr algn="just"/>
            <a:r>
              <a:rPr lang="fr-FR" sz="1100" dirty="0"/>
              <a:t>Si ces échanges sont à </a:t>
            </a:r>
            <a:r>
              <a:rPr lang="fr-FR" sz="1100" dirty="0" smtClean="0"/>
              <a:t>présent </a:t>
            </a:r>
            <a:r>
              <a:rPr lang="fr-FR" sz="1100" dirty="0"/>
              <a:t>possibles, c’est avant tout parce que des précurseurs ont créé des passerelles entre acteurs publics et privés, et parce que le sport, </a:t>
            </a:r>
            <a:r>
              <a:rPr lang="fr-FR" sz="1100" dirty="0" smtClean="0"/>
              <a:t>considéré d’intérêt </a:t>
            </a:r>
            <a:r>
              <a:rPr lang="fr-FR" sz="1100" dirty="0"/>
              <a:t>général, concerne pratiquants, politiques, industriels et distributeurs. En 2001 par exemple, Pascal </a:t>
            </a:r>
            <a:r>
              <a:rPr lang="fr-FR" sz="1100" dirty="0" err="1"/>
              <a:t>Chantelat</a:t>
            </a:r>
            <a:r>
              <a:rPr lang="fr-FR" sz="1100" dirty="0"/>
              <a:t> réunissait déjà un collectif d’auteurs (Le Roux, </a:t>
            </a:r>
            <a:r>
              <a:rPr lang="fr-FR" sz="1100" dirty="0" err="1"/>
              <a:t>Chazaud</a:t>
            </a:r>
            <a:r>
              <a:rPr lang="fr-FR" sz="1100" dirty="0"/>
              <a:t>, Bayle ou </a:t>
            </a:r>
            <a:r>
              <a:rPr lang="fr-FR" sz="1100" dirty="0" err="1"/>
              <a:t>Loirand</a:t>
            </a:r>
            <a:r>
              <a:rPr lang="fr-FR" sz="1100" dirty="0"/>
              <a:t> pour ne citer qu’eux) autour du thème « La professionnalisation des organisations sportives. Nouveaux enjeux, nouveaux débats » permettant de croiser les regards sur la dynamique RH (emplois, bénévolats, méthode de management) au sein </a:t>
            </a:r>
            <a:r>
              <a:rPr lang="fr-FR" sz="1100" dirty="0" smtClean="0"/>
              <a:t>de </a:t>
            </a:r>
            <a:r>
              <a:rPr lang="fr-FR" sz="1100" dirty="0"/>
              <a:t>différentes structures (associations, fédérations, entreprises, clubs professionnels etc</a:t>
            </a:r>
            <a:r>
              <a:rPr lang="fr-FR" sz="1100" dirty="0" smtClean="0"/>
              <a:t>.).</a:t>
            </a:r>
          </a:p>
          <a:p>
            <a:pPr algn="just"/>
            <a:endParaRPr lang="fr-FR" sz="1100" dirty="0"/>
          </a:p>
          <a:p>
            <a:pPr algn="just"/>
            <a:r>
              <a:rPr lang="fr-FR" sz="1100" dirty="0"/>
              <a:t>Le fonctionnement actuel partiellement cloisonné en silos est actuellement en projet de réorganisation au sein du ministère des </a:t>
            </a:r>
            <a:r>
              <a:rPr lang="fr-FR" sz="1100" dirty="0" smtClean="0"/>
              <a:t>Sports</a:t>
            </a:r>
            <a:r>
              <a:rPr lang="fr-FR" sz="1100" dirty="0"/>
              <a:t>. Le rapport </a:t>
            </a:r>
            <a:r>
              <a:rPr lang="fr-FR" sz="1100" dirty="0" err="1"/>
              <a:t>Lefevre</a:t>
            </a:r>
            <a:r>
              <a:rPr lang="fr-FR" sz="1100" dirty="0"/>
              <a:t>/Bayeux alimente très justement des projets ambitieux pour les enjeux sportifs à venir. Futurs clusters, Jeux et grands événements, incubateurs locaux de start-up du sport, accompagnements associatifs, voilà autant de pistes déjà entrouvertes grâce aux dynamiques territoriales collectives.</a:t>
            </a:r>
          </a:p>
          <a:p>
            <a:pPr algn="just"/>
            <a:r>
              <a:rPr lang="fr-FR" sz="1100" dirty="0"/>
              <a:t>Le diagnostic initial étant partagé collectivement, il s’agit maintenant de discuter moyens et objectifs globaux et locaux tout en essayant de n’oublier </a:t>
            </a:r>
            <a:r>
              <a:rPr lang="fr-FR" sz="1100" dirty="0" smtClean="0"/>
              <a:t>personne.</a:t>
            </a:r>
          </a:p>
          <a:p>
            <a:pPr algn="just"/>
            <a:endParaRPr lang="fr-FR" sz="1100" dirty="0"/>
          </a:p>
          <a:p>
            <a:pPr algn="just"/>
            <a:r>
              <a:rPr lang="fr-FR" sz="1100" dirty="0" smtClean="0"/>
              <a:t>Ce </a:t>
            </a:r>
            <a:r>
              <a:rPr lang="fr-FR" sz="1100" dirty="0"/>
              <a:t>cahier des experts a souhaité mettre à l’honneur des acteurs </a:t>
            </a:r>
            <a:r>
              <a:rPr lang="fr-FR" sz="1100" dirty="0" smtClean="0"/>
              <a:t>peut-être </a:t>
            </a:r>
            <a:r>
              <a:rPr lang="fr-FR" sz="1100" dirty="0"/>
              <a:t>insuffisamment intégrés dans cette ambition olympique. </a:t>
            </a:r>
            <a:r>
              <a:rPr lang="fr-FR" sz="1100" dirty="0" smtClean="0"/>
              <a:t> Merci donc aux deux contributeurs qui rappellent que le sport possède la capacité de réunir tout le monde.</a:t>
            </a:r>
            <a:endParaRPr lang="fr-FR" sz="1100" dirty="0"/>
          </a:p>
          <a:p>
            <a:pPr algn="just"/>
            <a:endParaRPr lang="fr-FR" sz="1100" dirty="0" smtClean="0"/>
          </a:p>
          <a:p>
            <a:pPr algn="just"/>
            <a:r>
              <a:rPr lang="fr-FR" sz="1100" dirty="0" smtClean="0"/>
              <a:t>De </a:t>
            </a:r>
            <a:r>
              <a:rPr lang="fr-FR" sz="1100" dirty="0"/>
              <a:t>la même façon, le programme du prochain forum SportColl 2019 fera la part belle à la transversalité des projets sportifs territoriaux.</a:t>
            </a:r>
          </a:p>
        </p:txBody>
      </p:sp>
      <p:sp>
        <p:nvSpPr>
          <p:cNvPr id="34" name="ZoneTexte 33"/>
          <p:cNvSpPr txBox="1"/>
          <p:nvPr/>
        </p:nvSpPr>
        <p:spPr>
          <a:xfrm>
            <a:off x="2721919" y="1550381"/>
            <a:ext cx="4839344" cy="400110"/>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Sport, partenariats et développement</a:t>
            </a:r>
          </a:p>
        </p:txBody>
      </p:sp>
      <p:sp>
        <p:nvSpPr>
          <p:cNvPr id="36" name="ZoneTexte 35"/>
          <p:cNvSpPr txBox="1"/>
          <p:nvPr/>
        </p:nvSpPr>
        <p:spPr>
          <a:xfrm>
            <a:off x="249754" y="5778748"/>
            <a:ext cx="2304256" cy="1015663"/>
          </a:xfrm>
          <a:prstGeom prst="rect">
            <a:avLst/>
          </a:prstGeom>
          <a:noFill/>
        </p:spPr>
        <p:txBody>
          <a:bodyPr wrap="square" rtlCol="0">
            <a:spAutoFit/>
          </a:bodyPr>
          <a:lstStyle/>
          <a:p>
            <a:pPr algn="just"/>
            <a:r>
              <a:rPr lang="fr-FR" sz="1200" dirty="0"/>
              <a:t>De la même façon, le programme du prochain forum SportColl 2019 fera la part belle à la transversalité des projets sportifs territoriaux.</a:t>
            </a:r>
          </a:p>
        </p:txBody>
      </p:sp>
      <p:sp>
        <p:nvSpPr>
          <p:cNvPr id="37" name="ZoneTexte 36"/>
          <p:cNvSpPr txBox="1"/>
          <p:nvPr/>
        </p:nvSpPr>
        <p:spPr>
          <a:xfrm>
            <a:off x="249754" y="3729732"/>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Lapeyronie</a:t>
            </a:r>
          </a:p>
          <a:p>
            <a:pPr algn="ctr"/>
            <a:r>
              <a:rPr lang="fr-FR" sz="1000" dirty="0" smtClean="0">
                <a:cs typeface="Arial" panose="020B0604020202020204" pitchFamily="34" charset="0"/>
              </a:rPr>
              <a:t>Directeur </a:t>
            </a:r>
            <a:r>
              <a:rPr lang="fr-FR" sz="1000" i="1" dirty="0" smtClean="0">
                <a:cs typeface="Arial" panose="020B0604020202020204" pitchFamily="34" charset="0"/>
              </a:rPr>
              <a:t>SportColl</a:t>
            </a:r>
          </a:p>
          <a:p>
            <a:pPr algn="ctr"/>
            <a:r>
              <a:rPr lang="fr-FR" sz="1000" dirty="0" smtClean="0">
                <a:cs typeface="Arial" panose="020B0604020202020204" pitchFamily="34" charset="0"/>
              </a:rPr>
              <a:t>Maître de conférences associé</a:t>
            </a:r>
          </a:p>
          <a:p>
            <a:pPr algn="ctr"/>
            <a:r>
              <a:rPr lang="fr-FR" sz="1000" i="1" dirty="0" smtClean="0">
                <a:cs typeface="Arial" panose="020B0604020202020204" pitchFamily="34" charset="0"/>
              </a:rPr>
              <a:t>Université de</a:t>
            </a:r>
            <a:r>
              <a:rPr lang="fr-FR" sz="1000" i="1" dirty="0">
                <a:cs typeface="Arial" panose="020B0604020202020204" pitchFamily="34" charset="0"/>
              </a:rPr>
              <a:t> </a:t>
            </a:r>
            <a:r>
              <a:rPr lang="fr-FR" sz="1000" i="1" dirty="0" smtClean="0">
                <a:cs typeface="Arial" panose="020B0604020202020204" pitchFamily="34" charset="0"/>
              </a:rPr>
              <a:t>Montpellier</a:t>
            </a:r>
            <a:endParaRPr lang="fr-FR" sz="1000" i="1"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18249" r="19551"/>
          <a:stretch/>
        </p:blipFill>
        <p:spPr>
          <a:xfrm>
            <a:off x="773093" y="2045147"/>
            <a:ext cx="1257578" cy="1469098"/>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104</a:t>
            </a:r>
            <a:endParaRPr lang="fr-FR" sz="1800" spc="100" dirty="0">
              <a:cs typeface="Arial" panose="020B0604020202020204" pitchFamily="34" charset="0"/>
            </a:endParaRPr>
          </a:p>
        </p:txBody>
      </p:sp>
    </p:spTree>
    <p:extLst>
      <p:ext uri="{BB962C8B-B14F-4D97-AF65-F5344CB8AC3E}">
        <p14:creationId xmlns:p14="http://schemas.microsoft.com/office/powerpoint/2010/main" val="194037429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521112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10515" y="6292887"/>
            <a:ext cx="500120" cy="425184"/>
          </a:xfrm>
          <a:prstGeom prst="rect">
            <a:avLst/>
          </a:prstGeom>
        </p:spPr>
      </p:pic>
      <p:sp>
        <p:nvSpPr>
          <p:cNvPr id="31" name="ZoneTexte 30"/>
          <p:cNvSpPr txBox="1"/>
          <p:nvPr/>
        </p:nvSpPr>
        <p:spPr>
          <a:xfrm>
            <a:off x="2772519" y="1732133"/>
            <a:ext cx="4608512" cy="10926068"/>
          </a:xfrm>
          <a:prstGeom prst="rect">
            <a:avLst/>
          </a:prstGeom>
          <a:noFill/>
        </p:spPr>
        <p:txBody>
          <a:bodyPr wrap="square" numCol="2" spcCol="216000" rtlCol="0">
            <a:spAutoFit/>
          </a:bodyPr>
          <a:lstStyle/>
          <a:p>
            <a:pPr algn="just"/>
            <a:r>
              <a:rPr lang="fr-FR" sz="1100" b="1" dirty="0"/>
              <a:t>Merci de vous présenter en quelques </a:t>
            </a:r>
            <a:r>
              <a:rPr lang="fr-FR" sz="1100" b="1" dirty="0" smtClean="0"/>
              <a:t>mots.</a:t>
            </a:r>
            <a:endParaRPr lang="fr-FR" sz="1100" b="1" dirty="0"/>
          </a:p>
          <a:p>
            <a:pPr algn="just"/>
            <a:endParaRPr lang="fr-FR" sz="1100" dirty="0"/>
          </a:p>
          <a:p>
            <a:pPr algn="just"/>
            <a:r>
              <a:rPr lang="fr-FR" sz="1100" dirty="0" smtClean="0"/>
              <a:t>Je </a:t>
            </a:r>
            <a:r>
              <a:rPr lang="fr-FR" sz="1100" dirty="0"/>
              <a:t>suis Philippe </a:t>
            </a:r>
            <a:r>
              <a:rPr lang="fr-FR" sz="1100" dirty="0" err="1" smtClean="0"/>
              <a:t>Penaux</a:t>
            </a:r>
            <a:r>
              <a:rPr lang="fr-FR" sz="1100" dirty="0" smtClean="0"/>
              <a:t>. De </a:t>
            </a:r>
            <a:r>
              <a:rPr lang="fr-FR" sz="1100" dirty="0"/>
              <a:t>formation </a:t>
            </a:r>
            <a:r>
              <a:rPr lang="fr-FR" sz="1100" dirty="0" smtClean="0"/>
              <a:t>commerciale, </a:t>
            </a:r>
            <a:r>
              <a:rPr lang="fr-FR" sz="1100" dirty="0"/>
              <a:t>j'ai débuté ma carrière chez Carrefour comme Manager pendant plusieurs années.</a:t>
            </a:r>
          </a:p>
          <a:p>
            <a:pPr algn="just"/>
            <a:r>
              <a:rPr lang="fr-FR" sz="1100" dirty="0"/>
              <a:t>Passionné de sports et notamment de course à </a:t>
            </a:r>
            <a:r>
              <a:rPr lang="fr-FR" sz="1100" dirty="0" smtClean="0"/>
              <a:t>pied, </a:t>
            </a:r>
            <a:r>
              <a:rPr lang="fr-FR" sz="1100" dirty="0"/>
              <a:t>j'ai ensuite rejoint Décathlon ou j'ai exercé la fonction de Responsable de Rayon et Maître d'apprentissage en partenariat avec Sup de Co </a:t>
            </a:r>
            <a:r>
              <a:rPr lang="fr-FR" sz="1100" dirty="0" smtClean="0"/>
              <a:t>Montpellier. Parallèlement </a:t>
            </a:r>
            <a:r>
              <a:rPr lang="fr-FR" sz="1100" dirty="0"/>
              <a:t>j'ai travaillé avec </a:t>
            </a:r>
            <a:r>
              <a:rPr lang="fr-FR" sz="1100" dirty="0" err="1"/>
              <a:t>Kalenji</a:t>
            </a:r>
            <a:r>
              <a:rPr lang="fr-FR" sz="1100" dirty="0"/>
              <a:t> au développement de la gamme de chaussure </a:t>
            </a:r>
            <a:r>
              <a:rPr lang="fr-FR" sz="1100" dirty="0" err="1"/>
              <a:t>trail</a:t>
            </a:r>
            <a:r>
              <a:rPr lang="fr-FR" sz="1100" dirty="0"/>
              <a:t>. J'ai ensuite été </a:t>
            </a:r>
            <a:r>
              <a:rPr lang="fr-FR" sz="1100" dirty="0" smtClean="0"/>
              <a:t>formateur </a:t>
            </a:r>
            <a:r>
              <a:rPr lang="fr-FR" sz="1100" dirty="0"/>
              <a:t>produits running sur la région Languedoc/Roussillon.</a:t>
            </a:r>
          </a:p>
          <a:p>
            <a:pPr algn="just"/>
            <a:r>
              <a:rPr lang="fr-FR" sz="1100" dirty="0"/>
              <a:t>Je suis en charge aujourd'hui du développement du réseau professionnel sur notre région.</a:t>
            </a:r>
          </a:p>
          <a:p>
            <a:pPr algn="just"/>
            <a:endParaRPr lang="fr-FR" sz="1100" dirty="0"/>
          </a:p>
          <a:p>
            <a:pPr algn="just"/>
            <a:r>
              <a:rPr lang="fr-FR" sz="1100" b="1" dirty="0"/>
              <a:t>Comment Décathlon accompagne le sport local, y compris le sport de haut de niveau ?</a:t>
            </a:r>
          </a:p>
          <a:p>
            <a:pPr algn="just"/>
            <a:endParaRPr lang="fr-FR" sz="1100" dirty="0"/>
          </a:p>
          <a:p>
            <a:pPr algn="just"/>
            <a:r>
              <a:rPr lang="fr-FR" sz="1100" dirty="0"/>
              <a:t>Au delà de notre métier de commerçant, Décathlon accompagne depuis de nombreuses années le sport en local : le plus grand événement dans ce domaine étant le Vital Sport, labellisé « Sentez vous Sport </a:t>
            </a:r>
            <a:r>
              <a:rPr lang="fr-FR" sz="1100" dirty="0" smtClean="0"/>
              <a:t>». Cette </a:t>
            </a:r>
            <a:r>
              <a:rPr lang="fr-FR" sz="1100" dirty="0"/>
              <a:t>manifestation réunit sur </a:t>
            </a:r>
            <a:r>
              <a:rPr lang="fr-FR" sz="1100" dirty="0" err="1"/>
              <a:t>Odysseum</a:t>
            </a:r>
            <a:r>
              <a:rPr lang="fr-FR" sz="1100" dirty="0"/>
              <a:t> </a:t>
            </a:r>
            <a:r>
              <a:rPr lang="fr-FR" sz="1100" dirty="0" smtClean="0"/>
              <a:t>(site de Décathlon Montpellier) plus </a:t>
            </a:r>
            <a:r>
              <a:rPr lang="fr-FR" sz="1100" dirty="0"/>
              <a:t>de 50 clubs partenaires et prés de 40 000 visiteurs sur deux jours, permettant aux grands comme aux petits de tester leur futur </a:t>
            </a:r>
            <a:r>
              <a:rPr lang="fr-FR" sz="1100" dirty="0" smtClean="0"/>
              <a:t>sport, </a:t>
            </a:r>
            <a:r>
              <a:rPr lang="fr-FR" sz="1100" dirty="0"/>
              <a:t>encadré par des éducateurs </a:t>
            </a:r>
            <a:r>
              <a:rPr lang="fr-FR" sz="1100" dirty="0" smtClean="0"/>
              <a:t>diplômés. C’est </a:t>
            </a:r>
            <a:r>
              <a:rPr lang="fr-FR" sz="1100" dirty="0"/>
              <a:t>aussi l’occasion de rencontrer tous les acteurs sportifs de la région : associations, ligues, clubs...</a:t>
            </a:r>
          </a:p>
          <a:p>
            <a:pPr algn="just"/>
            <a:r>
              <a:rPr lang="fr-FR" sz="1100" dirty="0"/>
              <a:t>Mais le sport en local, c'est aussi des sorties sportives avec nos clients/pratiquants, pour tester, partager et se faire plaisir en dehors du magasin et toujours </a:t>
            </a:r>
            <a:r>
              <a:rPr lang="fr-FR" sz="1100" dirty="0" smtClean="0"/>
              <a:t>encadrées </a:t>
            </a:r>
            <a:r>
              <a:rPr lang="fr-FR" sz="1100" dirty="0"/>
              <a:t>par nos clubs partenaires : sortie running hebdomadaire, initiation à la marche nordique, au </a:t>
            </a:r>
            <a:r>
              <a:rPr lang="fr-FR" sz="1100" dirty="0" err="1"/>
              <a:t>paddle</a:t>
            </a:r>
            <a:r>
              <a:rPr lang="fr-FR" sz="1100" dirty="0"/>
              <a:t> etc</a:t>
            </a:r>
            <a:r>
              <a:rPr lang="fr-FR" sz="1100" dirty="0" smtClean="0"/>
              <a:t>.</a:t>
            </a:r>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a:p>
          <a:p>
            <a:pPr algn="just"/>
            <a:r>
              <a:rPr lang="fr-FR" sz="1100" dirty="0"/>
              <a:t>Enfin, notre métier au quotidien se traduit au travers d'un </a:t>
            </a:r>
            <a:r>
              <a:rPr lang="fr-FR" sz="1100" dirty="0" smtClean="0"/>
              <a:t>« Projet </a:t>
            </a:r>
            <a:r>
              <a:rPr lang="fr-FR" sz="1100" dirty="0"/>
              <a:t>Sport </a:t>
            </a:r>
            <a:r>
              <a:rPr lang="fr-FR" sz="1100" dirty="0" smtClean="0"/>
              <a:t>Local ». Chaque </a:t>
            </a:r>
            <a:r>
              <a:rPr lang="fr-FR" sz="1100" dirty="0"/>
              <a:t>collaborateur au sein de son entité peut créer son </a:t>
            </a:r>
            <a:r>
              <a:rPr lang="fr-FR" sz="1100" dirty="0" smtClean="0"/>
              <a:t>PSL : il </a:t>
            </a:r>
            <a:r>
              <a:rPr lang="fr-FR" sz="1100" dirty="0"/>
              <a:t>échange sur les lieux de pratique, dans les clubs, lance des enquêtes utilisateurs sur les réseaux sociaux, recherche des zones de tests et d’initiation etc.. et ce dans le but de rendre accessible le sport au plus grand nombre.</a:t>
            </a:r>
          </a:p>
          <a:p>
            <a:pPr algn="just"/>
            <a:r>
              <a:rPr lang="fr-FR" sz="1100" dirty="0"/>
              <a:t>Le sport de haut </a:t>
            </a:r>
            <a:r>
              <a:rPr lang="fr-FR" sz="1100" dirty="0" smtClean="0"/>
              <a:t>niveau </a:t>
            </a:r>
            <a:r>
              <a:rPr lang="fr-FR" sz="1100" dirty="0"/>
              <a:t>est </a:t>
            </a:r>
            <a:r>
              <a:rPr lang="fr-FR" sz="1100" dirty="0" smtClean="0"/>
              <a:t>également un </a:t>
            </a:r>
            <a:r>
              <a:rPr lang="fr-FR" sz="1100" dirty="0"/>
              <a:t>axe de </a:t>
            </a:r>
            <a:r>
              <a:rPr lang="fr-FR" sz="1100" dirty="0" smtClean="0"/>
              <a:t>travail ; </a:t>
            </a:r>
            <a:r>
              <a:rPr lang="fr-FR" sz="1100" dirty="0"/>
              <a:t>il se traduit aujourd'hui chez nous par l'embauche d’athlètes sur des postes </a:t>
            </a:r>
            <a:r>
              <a:rPr lang="fr-FR" sz="1100" dirty="0" smtClean="0"/>
              <a:t>à </a:t>
            </a:r>
            <a:r>
              <a:rPr lang="fr-FR" sz="1100" dirty="0"/>
              <a:t>temps </a:t>
            </a:r>
            <a:r>
              <a:rPr lang="fr-FR" sz="1100" dirty="0" smtClean="0"/>
              <a:t>partiel </a:t>
            </a:r>
            <a:r>
              <a:rPr lang="fr-FR" sz="1100" dirty="0"/>
              <a:t>et par des conventions de stages avec les jeunes </a:t>
            </a:r>
            <a:r>
              <a:rPr lang="fr-FR" sz="1100" dirty="0" smtClean="0"/>
              <a:t>de </a:t>
            </a:r>
            <a:r>
              <a:rPr lang="fr-FR" sz="1100" dirty="0"/>
              <a:t>certains clubs élites.</a:t>
            </a:r>
          </a:p>
          <a:p>
            <a:pPr algn="just"/>
            <a:endParaRPr lang="fr-FR" sz="1100" dirty="0"/>
          </a:p>
          <a:p>
            <a:pPr algn="just"/>
            <a:r>
              <a:rPr lang="fr-FR" sz="1100" b="1" dirty="0"/>
              <a:t>Vous êtes des interlocuteurs pour le développement du sport sur le </a:t>
            </a:r>
            <a:r>
              <a:rPr lang="fr-FR" sz="1100" b="1" dirty="0" smtClean="0"/>
              <a:t>territoire. Pour </a:t>
            </a:r>
            <a:r>
              <a:rPr lang="fr-FR" sz="1100" b="1" dirty="0"/>
              <a:t>autant le monde économique n'est pas forcement associé dès l'origine au partenariat local : </a:t>
            </a:r>
            <a:r>
              <a:rPr lang="fr-FR" sz="1100" b="1" dirty="0" smtClean="0"/>
              <a:t>que </a:t>
            </a:r>
            <a:r>
              <a:rPr lang="fr-FR" sz="1100" b="1" dirty="0"/>
              <a:t>pouvez-vous </a:t>
            </a:r>
            <a:r>
              <a:rPr lang="fr-FR" sz="1100" b="1" dirty="0" smtClean="0"/>
              <a:t>donc conseiller </a:t>
            </a:r>
            <a:r>
              <a:rPr lang="fr-FR" sz="1100" b="1" dirty="0"/>
              <a:t>aux collectivités et associations ?</a:t>
            </a:r>
          </a:p>
          <a:p>
            <a:pPr algn="just"/>
            <a:endParaRPr lang="fr-FR" sz="1100" b="1" dirty="0"/>
          </a:p>
          <a:p>
            <a:pPr algn="just"/>
            <a:r>
              <a:rPr lang="fr-FR" sz="1100" dirty="0"/>
              <a:t>Je le déplore en effet, c'est bien souvent par manque de connaissance et de dialogue (mais cela n'engage que moi).</a:t>
            </a:r>
          </a:p>
          <a:p>
            <a:pPr algn="just"/>
            <a:r>
              <a:rPr lang="fr-FR" sz="1100" dirty="0"/>
              <a:t>En effet au-delà de l'aspect commercial qui peut nous réunir, nous pourrions travailler ensemble sur de « l’échange » de </a:t>
            </a:r>
            <a:r>
              <a:rPr lang="fr-FR" sz="1100" dirty="0" smtClean="0"/>
              <a:t>services, </a:t>
            </a:r>
            <a:r>
              <a:rPr lang="fr-FR" sz="1100" dirty="0"/>
              <a:t>de conseils et de formations : </a:t>
            </a:r>
            <a:r>
              <a:rPr lang="fr-FR" sz="1100" dirty="0" smtClean="0"/>
              <a:t>prêts </a:t>
            </a:r>
            <a:r>
              <a:rPr lang="fr-FR" sz="1100" dirty="0"/>
              <a:t>d'installations sportives, de matériels, faire tester par le biais des marques de nouveaux produits, créer des challenges inter </a:t>
            </a:r>
            <a:r>
              <a:rPr lang="fr-FR" sz="1100" dirty="0" smtClean="0"/>
              <a:t>collectivités/entreprises </a:t>
            </a:r>
            <a:r>
              <a:rPr lang="fr-FR" sz="1100" dirty="0"/>
              <a:t>etc.</a:t>
            </a:r>
          </a:p>
          <a:p>
            <a:pPr algn="just"/>
            <a:r>
              <a:rPr lang="fr-FR" sz="1100" dirty="0" smtClean="0"/>
              <a:t>Décathlon pourrait </a:t>
            </a:r>
            <a:r>
              <a:rPr lang="fr-FR" sz="1100" dirty="0"/>
              <a:t>être un conseiller technique lors de la création d'installations sportives. Enfin, nous pourrions imaginer d'ouvrir notre catalogue de formations aux encadrants d'associations ou même des collectivités.</a:t>
            </a:r>
          </a:p>
          <a:p>
            <a:pPr algn="just"/>
            <a:r>
              <a:rPr lang="fr-FR" sz="1100" dirty="0"/>
              <a:t>Je pense que nous avons tous à y gagner : « </a:t>
            </a:r>
            <a:r>
              <a:rPr lang="fr-FR" sz="1100" dirty="0" smtClean="0"/>
              <a:t>ouvrons </a:t>
            </a:r>
            <a:r>
              <a:rPr lang="fr-FR" sz="1100" dirty="0"/>
              <a:t>simplement le dialogue </a:t>
            </a:r>
            <a:r>
              <a:rPr lang="fr-FR" sz="1100" dirty="0" smtClean="0"/>
              <a:t>».</a:t>
            </a:r>
            <a:endParaRPr lang="fr-FR" sz="1100" dirty="0"/>
          </a:p>
          <a:p>
            <a:pPr algn="just"/>
            <a:endParaRPr lang="fr-FR" sz="1100" b="1" dirty="0"/>
          </a:p>
        </p:txBody>
      </p:sp>
      <p:sp>
        <p:nvSpPr>
          <p:cNvPr id="34" name="ZoneTexte 33"/>
          <p:cNvSpPr txBox="1"/>
          <p:nvPr/>
        </p:nvSpPr>
        <p:spPr>
          <a:xfrm>
            <a:off x="2808523" y="1197326"/>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Philippe </a:t>
            </a:r>
            <a:r>
              <a:rPr lang="fr-FR" sz="2400" b="1" cap="all" dirty="0" err="1" smtClean="0">
                <a:solidFill>
                  <a:srgbClr val="009FE3"/>
                </a:solidFill>
                <a:cs typeface="Arial" panose="020B0604020202020204" pitchFamily="34" charset="0"/>
              </a:rPr>
              <a:t>Penaux</a:t>
            </a:r>
            <a:endParaRPr lang="fr-FR" sz="2400" b="1" cap="all" dirty="0" smtClean="0">
              <a:solidFill>
                <a:srgbClr val="009FE3"/>
              </a:solidFill>
              <a:cs typeface="Arial" panose="020B0604020202020204" pitchFamily="34" charset="0"/>
            </a:endParaRPr>
          </a:p>
        </p:txBody>
      </p:sp>
      <p:sp>
        <p:nvSpPr>
          <p:cNvPr id="36" name="ZoneTexte 35"/>
          <p:cNvSpPr txBox="1"/>
          <p:nvPr/>
        </p:nvSpPr>
        <p:spPr>
          <a:xfrm>
            <a:off x="206379" y="5678023"/>
            <a:ext cx="2304256" cy="646331"/>
          </a:xfrm>
          <a:prstGeom prst="rect">
            <a:avLst/>
          </a:prstGeom>
          <a:noFill/>
        </p:spPr>
        <p:txBody>
          <a:bodyPr wrap="square" rtlCol="0">
            <a:spAutoFit/>
          </a:bodyPr>
          <a:lstStyle/>
          <a:p>
            <a:pPr algn="just"/>
            <a:r>
              <a:rPr lang="fr-FR" sz="1200" i="1" dirty="0"/>
              <a:t>Je pense que nous avons tous à y gagner : « </a:t>
            </a:r>
            <a:r>
              <a:rPr lang="fr-FR" sz="1200" i="1" dirty="0" smtClean="0"/>
              <a:t>ouvrons </a:t>
            </a:r>
            <a:r>
              <a:rPr lang="fr-FR" sz="1200" i="1" dirty="0"/>
              <a:t>simplement le dialogue ».</a:t>
            </a:r>
          </a:p>
        </p:txBody>
      </p:sp>
      <p:sp>
        <p:nvSpPr>
          <p:cNvPr id="37" name="ZoneTexte 36"/>
          <p:cNvSpPr txBox="1"/>
          <p:nvPr/>
        </p:nvSpPr>
        <p:spPr>
          <a:xfrm>
            <a:off x="250081" y="3825125"/>
            <a:ext cx="2304256" cy="830997"/>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Philippe </a:t>
            </a:r>
            <a:r>
              <a:rPr lang="fr-FR" sz="1200" b="1" cap="all" dirty="0" err="1" smtClean="0">
                <a:solidFill>
                  <a:srgbClr val="009FE3"/>
                </a:solidFill>
                <a:cs typeface="Arial" panose="020B0604020202020204" pitchFamily="34" charset="0"/>
              </a:rPr>
              <a:t>penaux</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Chargé du développement du réseau professionnel</a:t>
            </a:r>
          </a:p>
          <a:p>
            <a:pPr algn="ctr"/>
            <a:r>
              <a:rPr lang="fr-FR" sz="1200" dirty="0" smtClean="0">
                <a:cs typeface="Arial" panose="020B0604020202020204" pitchFamily="34" charset="0"/>
              </a:rPr>
              <a:t>Décathlon Occitanie</a:t>
            </a:r>
            <a:endParaRPr lang="fr-FR" sz="1200" dirty="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3" name="Image 2"/>
          <p:cNvPicPr>
            <a:picLocks noChangeAspect="1"/>
          </p:cNvPicPr>
          <p:nvPr/>
        </p:nvPicPr>
        <p:blipFill>
          <a:blip r:embed="rId3"/>
          <a:stretch>
            <a:fillRect/>
          </a:stretch>
        </p:blipFill>
        <p:spPr>
          <a:xfrm>
            <a:off x="437133" y="1732133"/>
            <a:ext cx="1850238" cy="1788268"/>
          </a:xfrm>
          <a:prstGeom prst="rect">
            <a:avLst/>
          </a:prstGeom>
        </p:spPr>
      </p:pic>
      <p:pic>
        <p:nvPicPr>
          <p:cNvPr id="4" name="Image 3"/>
          <p:cNvPicPr>
            <a:picLocks noChangeAspect="1"/>
          </p:cNvPicPr>
          <p:nvPr/>
        </p:nvPicPr>
        <p:blipFill>
          <a:blip r:embed="rId4"/>
          <a:stretch>
            <a:fillRect/>
          </a:stretch>
        </p:blipFill>
        <p:spPr>
          <a:xfrm>
            <a:off x="108376" y="7951412"/>
            <a:ext cx="2520127" cy="1679248"/>
          </a:xfrm>
          <a:prstGeom prst="rect">
            <a:avLst/>
          </a:prstGeom>
        </p:spPr>
      </p:pic>
      <p:sp>
        <p:nvSpPr>
          <p:cNvPr id="14"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105</a:t>
            </a:r>
            <a:endParaRPr lang="fr-FR" sz="1800" spc="100" dirty="0">
              <a:cs typeface="Arial" panose="020B0604020202020204" pitchFamily="34" charset="0"/>
            </a:endParaRPr>
          </a:p>
        </p:txBody>
      </p:sp>
    </p:spTree>
    <p:extLst>
      <p:ext uri="{BB962C8B-B14F-4D97-AF65-F5344CB8AC3E}">
        <p14:creationId xmlns:p14="http://schemas.microsoft.com/office/powerpoint/2010/main" val="9544232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84367" y="7363617"/>
            <a:ext cx="500120" cy="425184"/>
          </a:xfrm>
          <a:prstGeom prst="rect">
            <a:avLst/>
          </a:prstGeom>
        </p:spPr>
      </p:pic>
      <p:sp>
        <p:nvSpPr>
          <p:cNvPr id="31" name="ZoneTexte 30"/>
          <p:cNvSpPr txBox="1"/>
          <p:nvPr/>
        </p:nvSpPr>
        <p:spPr>
          <a:xfrm>
            <a:off x="2700511" y="1890316"/>
            <a:ext cx="4608512" cy="9402574"/>
          </a:xfrm>
          <a:prstGeom prst="rect">
            <a:avLst/>
          </a:prstGeom>
          <a:noFill/>
        </p:spPr>
        <p:txBody>
          <a:bodyPr wrap="square" numCol="2" spcCol="216000" rtlCol="0">
            <a:spAutoFit/>
          </a:bodyPr>
          <a:lstStyle/>
          <a:p>
            <a:pPr algn="just"/>
            <a:r>
              <a:rPr lang="fr-FR" sz="1050" b="1" dirty="0" smtClean="0"/>
              <a:t>Merci </a:t>
            </a:r>
            <a:r>
              <a:rPr lang="fr-FR" sz="1050" b="1" dirty="0"/>
              <a:t>de vous présenter en quelques </a:t>
            </a:r>
            <a:r>
              <a:rPr lang="fr-FR" sz="1050" b="1" dirty="0" smtClean="0"/>
              <a:t>mots.</a:t>
            </a:r>
            <a:endParaRPr lang="fr-FR" sz="1050" b="1" dirty="0"/>
          </a:p>
          <a:p>
            <a:pPr algn="just"/>
            <a:endParaRPr lang="fr-FR" sz="1050" dirty="0" smtClean="0"/>
          </a:p>
          <a:p>
            <a:pPr algn="just"/>
            <a:r>
              <a:rPr lang="fr-FR" sz="1050" dirty="0" smtClean="0"/>
              <a:t>Je </a:t>
            </a:r>
            <a:r>
              <a:rPr lang="fr-FR" sz="1050" dirty="0"/>
              <a:t>suis le Dr. Sonny GARCIA, </a:t>
            </a:r>
            <a:r>
              <a:rPr lang="fr-FR" sz="1050" dirty="0" smtClean="0"/>
              <a:t>chirurgien-dentiste </a:t>
            </a:r>
            <a:r>
              <a:rPr lang="fr-FR" sz="1050" dirty="0"/>
              <a:t>sur Montpellier. J’ai une activité libérale, mais aussi hospitalière en tant qu’attaché au CHU de Montpellier. J’ai soutenu une thèse sur la prise en charge dentaire du basketteur, qui m’a conduit à la FFBB auprès de qui j’ai pu apporter mes compétences lors des examens médicaux sur les équipes de France. J’ai constaté les lacunes sur le plan organisationnel, et ai donc décidé de monter AODOS, une agence dont la mission est d’améliorer la prise en charge dentaire des sportifs</a:t>
            </a:r>
            <a:r>
              <a:rPr lang="fr-FR" sz="1050" dirty="0" smtClean="0"/>
              <a:t>.</a:t>
            </a:r>
          </a:p>
          <a:p>
            <a:pPr algn="just"/>
            <a:endParaRPr lang="fr-FR" sz="1050" dirty="0"/>
          </a:p>
          <a:p>
            <a:pPr algn="just"/>
            <a:r>
              <a:rPr lang="fr-FR" sz="1050" b="1" dirty="0" smtClean="0"/>
              <a:t>Comment </a:t>
            </a:r>
            <a:r>
              <a:rPr lang="fr-FR" sz="1050" b="1" dirty="0"/>
              <a:t>l’agence AODOS accompagne le sport local, y compris le sport de haut niveau </a:t>
            </a:r>
            <a:r>
              <a:rPr lang="fr-FR" sz="1050" b="1" dirty="0" smtClean="0"/>
              <a:t>?</a:t>
            </a:r>
          </a:p>
          <a:p>
            <a:pPr algn="just"/>
            <a:endParaRPr lang="fr-FR" sz="1050" dirty="0"/>
          </a:p>
          <a:p>
            <a:pPr algn="just"/>
            <a:r>
              <a:rPr lang="fr-FR" sz="1050" dirty="0"/>
              <a:t>Quand j’évoque les sportifs de haut niveau, j’entends les pratiquants d’une activité intense au sens large, pas seulement les SHN sur liste. Les professions exigeantes sur le plan physique, comme pilote de chasse ou membre des forces spéciales, sont autant concernées par le sujet.</a:t>
            </a:r>
          </a:p>
          <a:p>
            <a:pPr algn="just"/>
            <a:r>
              <a:rPr lang="fr-FR" sz="1050" dirty="0"/>
              <a:t>Notre activité est principalement axée sur le haut niveau pour raisons médicales et économiques : d’une part c’est la pratique intense de l’activité qui rend plus vulnérable, d’autre part les montants des prestations premium que nous proposons peuvent ne pas être justifiés aux yeux de certains amateurs. A tort cependant.</a:t>
            </a:r>
          </a:p>
          <a:p>
            <a:pPr algn="just"/>
            <a:r>
              <a:rPr lang="fr-FR" sz="1050" dirty="0"/>
              <a:t>Là où la plupart des athlètes n’ont jamais été correctement accompagnés sur le plan dentaire, nous apportons un service innovant. Au sein même de la dentisterie, il existe certaines spécialités et orientations : orthodontie, chirurgie orale, parodontologie, </a:t>
            </a:r>
            <a:r>
              <a:rPr lang="fr-FR" sz="1050" dirty="0" err="1"/>
              <a:t>occlusodontie</a:t>
            </a:r>
            <a:r>
              <a:rPr lang="fr-FR" sz="1050" dirty="0"/>
              <a:t>, etc. Nous avons investi dans du matériel de pointe, que nous déplaçons au sein des clubs, ou des </a:t>
            </a:r>
            <a:r>
              <a:rPr lang="fr-FR" sz="1050" dirty="0" smtClean="0"/>
              <a:t>fédérations.</a:t>
            </a:r>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r>
              <a:rPr lang="fr-FR" sz="1050" dirty="0" smtClean="0"/>
              <a:t>Ceci </a:t>
            </a:r>
            <a:r>
              <a:rPr lang="fr-FR" sz="1050" dirty="0"/>
              <a:t>nous permet de poser un diagnostic, d’évaluer les risques sur le plan infectieux, traumatique, et occlusal, tout en s’adaptant au planning complexe qu’impose le haut niveau. Chaque dossier est étudié par notre comité scientifique composé d’experts de chaque discipline, étape garante de l’excellence et de l’innovation dans notre analyse médicale. Il faut savoir qu’un trouble buccodentaire, qu’il soit lié à une infection ou à un engrènement inadéquat des mâchoires, peut avoir des répercussions négatives sur la performance sportive</a:t>
            </a:r>
            <a:r>
              <a:rPr lang="fr-FR" sz="1050" dirty="0" smtClean="0"/>
              <a:t>.</a:t>
            </a:r>
          </a:p>
          <a:p>
            <a:pPr algn="just"/>
            <a:endParaRPr lang="fr-FR" sz="1050" dirty="0"/>
          </a:p>
          <a:p>
            <a:pPr algn="just"/>
            <a:r>
              <a:rPr lang="fr-FR" sz="1050" b="1" dirty="0" smtClean="0"/>
              <a:t>Vous </a:t>
            </a:r>
            <a:r>
              <a:rPr lang="fr-FR" sz="1050" b="1" dirty="0"/>
              <a:t>êtes des interlocuteurs pour le développement du sport sur un territoire. Pour autant, le monde de la santé n’est pas forcément associé dès l’origine au partenariat local : </a:t>
            </a:r>
            <a:r>
              <a:rPr lang="fr-FR" sz="1050" b="1" dirty="0" smtClean="0"/>
              <a:t>que </a:t>
            </a:r>
            <a:r>
              <a:rPr lang="fr-FR" sz="1050" b="1" dirty="0"/>
              <a:t>pouvez-vous conseiller aux collectivités et associations </a:t>
            </a:r>
            <a:r>
              <a:rPr lang="fr-FR" sz="1050" b="1" dirty="0" smtClean="0"/>
              <a:t>?</a:t>
            </a:r>
          </a:p>
          <a:p>
            <a:pPr algn="just"/>
            <a:endParaRPr lang="fr-FR" sz="1050" dirty="0"/>
          </a:p>
          <a:p>
            <a:pPr algn="just"/>
            <a:r>
              <a:rPr lang="fr-FR" sz="1050" dirty="0"/>
              <a:t>La santé est un incontournable dans le milieu du sport. Trouble digestif, manque de confiance en soi, douleur musculaire, tous ces éléments ne feront pas forcément abandonner la compétition, mais seront à l’origine de contre-performances. Le budget médical doit être une priorité absolue pour toute entité sportive souhaitant s’offrir un niveau de performances élevé. Le bilan buccodentaire du sport est un élément fondamental</a:t>
            </a:r>
            <a:r>
              <a:rPr lang="fr-FR" sz="1050" dirty="0" smtClean="0"/>
              <a:t>.</a:t>
            </a:r>
          </a:p>
          <a:p>
            <a:pPr algn="just"/>
            <a:endParaRPr lang="fr-FR" sz="1050" dirty="0"/>
          </a:p>
          <a:p>
            <a:pPr algn="just"/>
            <a:r>
              <a:rPr lang="fr-FR" sz="1050" dirty="0"/>
              <a:t>Notre recommandation vis-à-vis des collectivités et associations souhaitant optimiser leurs résultats en développant une politique sport-santé, c’est de proposer à ses membres un suivi médical haut de gamme, géré par des experts de chaque discipline.</a:t>
            </a:r>
          </a:p>
        </p:txBody>
      </p:sp>
      <p:sp>
        <p:nvSpPr>
          <p:cNvPr id="34" name="ZoneTexte 33"/>
          <p:cNvSpPr txBox="1"/>
          <p:nvPr/>
        </p:nvSpPr>
        <p:spPr>
          <a:xfrm>
            <a:off x="2844527" y="1373553"/>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Sonny Garcia</a:t>
            </a:r>
          </a:p>
        </p:txBody>
      </p:sp>
      <p:sp>
        <p:nvSpPr>
          <p:cNvPr id="37" name="ZoneTexte 36"/>
          <p:cNvSpPr txBox="1"/>
          <p:nvPr/>
        </p:nvSpPr>
        <p:spPr>
          <a:xfrm>
            <a:off x="250081" y="3985871"/>
            <a:ext cx="2378422"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Docteur Sonny Garcia</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Président AODOS</a:t>
            </a:r>
          </a:p>
          <a:p>
            <a:pPr algn="ctr"/>
            <a:r>
              <a:rPr lang="fr-FR" sz="1200" dirty="0" smtClean="0">
                <a:cs typeface="Arial" panose="020B0604020202020204" pitchFamily="34" charset="0"/>
              </a:rPr>
              <a:t>Chirurgien-dentiste</a:t>
            </a:r>
            <a:endParaRPr lang="fr-FR" sz="1200" dirty="0">
              <a:cs typeface="Arial" panose="020B0604020202020204" pitchFamily="34" charset="0"/>
            </a:endParaRPr>
          </a:p>
        </p:txBody>
      </p:sp>
      <p:sp>
        <p:nvSpPr>
          <p:cNvPr id="11" name="ZoneTexte 10"/>
          <p:cNvSpPr txBox="1"/>
          <p:nvPr/>
        </p:nvSpPr>
        <p:spPr>
          <a:xfrm>
            <a:off x="180231" y="5706740"/>
            <a:ext cx="2304256" cy="1569660"/>
          </a:xfrm>
          <a:prstGeom prst="rect">
            <a:avLst/>
          </a:prstGeom>
          <a:noFill/>
        </p:spPr>
        <p:txBody>
          <a:bodyPr wrap="square" rtlCol="0">
            <a:spAutoFit/>
          </a:bodyPr>
          <a:lstStyle/>
          <a:p>
            <a:pPr algn="just"/>
            <a:r>
              <a:rPr lang="fr-FR" sz="1200" i="1" dirty="0"/>
              <a:t>Notre recommandation vis-à-vis des collectivités et associations souhaitant optimiser leurs résultats en développant une politique sport-santé, c’est de proposer à ses membres un suivi médical haut de gamme, géré par des experts de chaque discipline.</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340" y="2205875"/>
            <a:ext cx="1251903" cy="1691760"/>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105" y="8523368"/>
            <a:ext cx="2213360" cy="1872503"/>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106</a:t>
            </a:r>
            <a:endParaRPr lang="fr-FR" sz="1800" spc="100" dirty="0">
              <a:cs typeface="Arial" panose="020B0604020202020204" pitchFamily="34" charset="0"/>
            </a:endParaRPr>
          </a:p>
        </p:txBody>
      </p:sp>
    </p:spTree>
    <p:extLst>
      <p:ext uri="{BB962C8B-B14F-4D97-AF65-F5344CB8AC3E}">
        <p14:creationId xmlns:p14="http://schemas.microsoft.com/office/powerpoint/2010/main" val="36346214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cap="all" dirty="0" smtClean="0">
                <a:solidFill>
                  <a:schemeClr val="bg1"/>
                </a:solidFill>
              </a:rPr>
              <a:t>Bénévoles en Crise : des solutions sportives</a:t>
            </a:r>
            <a:endParaRPr lang="fr-FR" sz="3900" b="1" cap="all"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#27</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107</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960068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227020"/>
            <a:ext cx="6912768" cy="2732758"/>
          </a:xfrm>
        </p:spPr>
        <p:txBody>
          <a:bodyPr>
            <a:normAutofit/>
          </a:bodyPr>
          <a:lstStyle/>
          <a:p>
            <a:pPr marL="0" indent="0">
              <a:buNone/>
            </a:pPr>
            <a:r>
              <a:rPr lang="fr-FR" sz="3900" b="1" dirty="0" smtClean="0">
                <a:solidFill>
                  <a:schemeClr val="bg1"/>
                </a:solidFill>
              </a:rPr>
              <a:t>INNOVATIONS ET </a:t>
            </a:r>
            <a:r>
              <a:rPr lang="fr-FR" sz="3900" b="1" smtClean="0">
                <a:solidFill>
                  <a:schemeClr val="bg1"/>
                </a:solidFill>
              </a:rPr>
              <a:t>INFRASTRUCTURES SPORTIVES</a:t>
            </a:r>
            <a:endParaRPr lang="fr-FR" sz="3900" b="1"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a:t>
            </a:r>
            <a:r>
              <a:rPr lang="fr-FR" sz="2800" spc="100" dirty="0">
                <a:solidFill>
                  <a:schemeClr val="bg1"/>
                </a:solidFill>
                <a:cs typeface="Arial" panose="020B0604020202020204" pitchFamily="34" charset="0"/>
              </a:rPr>
              <a:t>3</a:t>
            </a: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solidFill>
                  <a:schemeClr val="bg1"/>
                </a:solidFill>
                <a:cs typeface="Arial" panose="020B0604020202020204" pitchFamily="34" charset="0"/>
              </a:rPr>
              <a:t>9</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150604588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73" y="5184631"/>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53890" y="7702007"/>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31" name="ZoneTexte 30"/>
          <p:cNvSpPr txBox="1"/>
          <p:nvPr/>
        </p:nvSpPr>
        <p:spPr>
          <a:xfrm>
            <a:off x="2796300" y="1834528"/>
            <a:ext cx="4608512" cy="10587514"/>
          </a:xfrm>
          <a:prstGeom prst="rect">
            <a:avLst/>
          </a:prstGeom>
          <a:noFill/>
        </p:spPr>
        <p:txBody>
          <a:bodyPr wrap="square" numCol="2" spcCol="216000" rtlCol="0">
            <a:spAutoFit/>
          </a:bodyPr>
          <a:lstStyle/>
          <a:p>
            <a:pPr algn="just"/>
            <a:r>
              <a:rPr lang="fr-FR" sz="1050" dirty="0"/>
              <a:t>La question du bénévolat revient très régulièrement au cœur des débats. </a:t>
            </a:r>
            <a:r>
              <a:rPr lang="fr-FR" sz="1050" dirty="0" smtClean="0"/>
              <a:t> </a:t>
            </a:r>
            <a:endParaRPr lang="fr-FR" sz="1050" dirty="0"/>
          </a:p>
          <a:p>
            <a:pPr algn="just"/>
            <a:r>
              <a:rPr lang="fr-FR" sz="1050" dirty="0" smtClean="0"/>
              <a:t>« </a:t>
            </a:r>
            <a:r>
              <a:rPr lang="fr-FR" sz="1050" dirty="0"/>
              <a:t>Crise » ? « Mutation » ? </a:t>
            </a:r>
            <a:r>
              <a:rPr lang="fr-FR" sz="1050" dirty="0" smtClean="0"/>
              <a:t>« Type </a:t>
            </a:r>
            <a:r>
              <a:rPr lang="fr-FR" sz="1050" dirty="0"/>
              <a:t>d’engagement personnel au profit d’une cause collective ? Vieillissement et non renouvellement des bénévoles </a:t>
            </a:r>
            <a:r>
              <a:rPr lang="fr-FR" sz="1050" dirty="0" smtClean="0"/>
              <a:t>? » Impacts </a:t>
            </a:r>
            <a:r>
              <a:rPr lang="fr-FR" sz="1050" dirty="0"/>
              <a:t>des comportements post-modernes à la sociabilité redéfinie (en lien avec les réseaux sociaux). Relancer le débat une nouvelle fois, c’est à la fois l’occasion de faire un point sur cette situation et à la fois proposer des outils d’optimisation de cette ressource.</a:t>
            </a:r>
          </a:p>
          <a:p>
            <a:pPr algn="just"/>
            <a:r>
              <a:rPr lang="fr-FR" sz="1050" dirty="0"/>
              <a:t>Aujourd’hui, tous les présidents d’association (dont je partage l’inquiétude) se lancent régulièrement à la recherche de bénévoles, notamment à la rentrée sportive ou lors de l’organisation de déplacements ou de manifestations sportives, quand les ressources des athlètes, des parents de sportifs ou des </a:t>
            </a:r>
            <a:r>
              <a:rPr lang="fr-FR" sz="1050" dirty="0" err="1"/>
              <a:t>coachs</a:t>
            </a:r>
            <a:r>
              <a:rPr lang="fr-FR" sz="1050" dirty="0"/>
              <a:t> ne suffisent plus à assurer leurs actions dans des conditions acceptables. D’un autre côté, puisqu’il faut y voir le verre à moitié plein également, comment ne pas s’émerveiller d’autant d’engagements désintéressés pour entrainer les petits sportifs le soir et le week-end, comment ne pas être admiratif de la tenue de très nombreuses organisations sportives de grande qualité sur tout le territoire, uniquement mise en place par des bénévoles amoureux de leurs sports et souhaitant le partager au plus grand nombre.</a:t>
            </a:r>
          </a:p>
          <a:p>
            <a:pPr algn="just"/>
            <a:r>
              <a:rPr lang="fr-FR" sz="1050" dirty="0"/>
              <a:t>La recherche, la gestion et l’optimisation du bénévolat est donc une réelle problématique de ressources humaines, d’autant plus complexe lorsque les missions du, ou </a:t>
            </a:r>
            <a:r>
              <a:rPr lang="fr-FR" sz="1050" dirty="0" smtClean="0"/>
              <a:t>des emploi(s</a:t>
            </a:r>
            <a:r>
              <a:rPr lang="fr-FR" sz="1050" dirty="0"/>
              <a:t>) associatif(s</a:t>
            </a:r>
            <a:r>
              <a:rPr lang="fr-FR" sz="1050" dirty="0" smtClean="0"/>
              <a:t>), </a:t>
            </a:r>
            <a:r>
              <a:rPr lang="fr-FR" sz="1050" dirty="0"/>
              <a:t>ne sont pas clairement définies et que des confusions/interférences </a:t>
            </a:r>
            <a:r>
              <a:rPr lang="fr-FR" sz="1050" dirty="0" smtClean="0"/>
              <a:t>peuvent </a:t>
            </a:r>
            <a:r>
              <a:rPr lang="fr-FR" sz="1050" dirty="0"/>
              <a:t>parasiter la dynamique locale.</a:t>
            </a:r>
          </a:p>
          <a:p>
            <a:pPr algn="just"/>
            <a:r>
              <a:rPr lang="fr-FR" sz="1050" dirty="0"/>
              <a:t>Dès 2005, le Sénat (références ci-dessous), sensible à l’engagement associatif, réalisait un rapport d’information qui semblait répondre aux désespoirs des dirigeants en affirmant qu’il n’y avait pas de crise, mais une conjoncture environnante </a:t>
            </a:r>
            <a:r>
              <a:rPr lang="fr-FR" sz="1050" dirty="0" smtClean="0"/>
              <a:t>en</a:t>
            </a:r>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r>
              <a:rPr lang="fr-FR" sz="1050" dirty="0" smtClean="0"/>
              <a:t> </a:t>
            </a:r>
            <a:r>
              <a:rPr lang="fr-FR" sz="1050" dirty="0"/>
              <a:t>profonde mutation : l’augmentation du nombre d’associations sportives provoque une sorte de « concurrence sur le marché de bénévoles » malgré leur augmentation. Ces derniers sont, comme l’indique ce rapport du Sénat, en recherche de nouvelles façons d’aider : moins contraignante, moins en lien avec leurs parcours de vie. Bref, nous  assistons aux derniers moments du bénévole vocationnel.</a:t>
            </a:r>
          </a:p>
          <a:p>
            <a:pPr algn="just"/>
            <a:r>
              <a:rPr lang="fr-FR" sz="1050" dirty="0"/>
              <a:t>C’est ce que semble flécher également Laure Thévenot, socio-économiste à l’IRDS, en 2014 dans les dossiers de l’IRDS consacrés à « La vie des associations sportives. Volet 1 : les bénévoles : première richesse des clubs. ». En illustrant les différents types de bénévoles (occasionnels ou réguliers par exemple), </a:t>
            </a:r>
            <a:r>
              <a:rPr lang="fr-FR" sz="1050" dirty="0" smtClean="0"/>
              <a:t>l’IRDS </a:t>
            </a:r>
            <a:r>
              <a:rPr lang="fr-FR" sz="1050" dirty="0"/>
              <a:t>chiffre en moyenne à 20 bénévoles dans les clubs </a:t>
            </a:r>
            <a:r>
              <a:rPr lang="fr-FR" sz="1050" dirty="0" err="1"/>
              <a:t>unisports</a:t>
            </a:r>
            <a:r>
              <a:rPr lang="fr-FR" sz="1050" dirty="0"/>
              <a:t> et </a:t>
            </a:r>
            <a:r>
              <a:rPr lang="fr-FR" sz="1050" dirty="0" smtClean="0"/>
              <a:t>105 </a:t>
            </a:r>
            <a:r>
              <a:rPr lang="fr-FR" sz="1050" dirty="0"/>
              <a:t>dans les clubs omnisports. Le recours à l’emploi étant directement lié à la taille du club, la gestion de la ressource est strictement dépendante de la politique de développement du club, de l’environnement en évolution ou de la modification de la modalité de l’engagement associatif.</a:t>
            </a:r>
          </a:p>
          <a:p>
            <a:pPr algn="just"/>
            <a:r>
              <a:rPr lang="fr-FR" sz="1050" dirty="0"/>
              <a:t>Aussi, dans le modèle associatif actuel où les bénévoles assurent la très grande partie des tâches administratives, </a:t>
            </a:r>
            <a:r>
              <a:rPr lang="fr-FR" sz="1050" dirty="0" smtClean="0"/>
              <a:t>techniques, </a:t>
            </a:r>
            <a:r>
              <a:rPr lang="fr-FR" sz="1050" dirty="0"/>
              <a:t>d’encadrement et d’organisation sportive (surtout pour les petites associations), il devient primordial de trouver des solutions à la fois de gestion interne (mobilisation des sportifs, proches ou parents) mais aussi de trouver des pistes d’optimisation associative (</a:t>
            </a:r>
            <a:r>
              <a:rPr lang="fr-FR" sz="1050" dirty="0" smtClean="0"/>
              <a:t>mutualisation, coordination </a:t>
            </a:r>
            <a:r>
              <a:rPr lang="fr-FR" sz="1050" dirty="0"/>
              <a:t>d’entrainement ou de déplacements, fusion de clubs). Deux experts viennent apporter leurs idées dans le 27e numéro de ce cahier. Excellente lecture à tous.</a:t>
            </a:r>
          </a:p>
          <a:p>
            <a:pPr algn="just"/>
            <a:endParaRPr lang="fr-FR" sz="800" dirty="0" smtClean="0"/>
          </a:p>
          <a:p>
            <a:pPr algn="just"/>
            <a:r>
              <a:rPr lang="fr-FR" sz="800" dirty="0" smtClean="0"/>
              <a:t>https</a:t>
            </a:r>
            <a:r>
              <a:rPr lang="fr-FR" sz="800" dirty="0"/>
              <a:t>://www.senat.fr/rap/r05-016/r05-0160.html</a:t>
            </a:r>
          </a:p>
          <a:p>
            <a:pPr algn="just"/>
            <a:r>
              <a:rPr lang="fr-FR" sz="800" dirty="0"/>
              <a:t>http://www.irds-idf.fr/fileadmin/DataStorageKit/IRDS/Publications/irds_27.pdf </a:t>
            </a:r>
          </a:p>
          <a:p>
            <a:pPr algn="just"/>
            <a:r>
              <a:rPr lang="fr-FR" sz="800" dirty="0"/>
              <a:t>Pour approfondir, nous renvoyons également le lecteur vers les travaux de Viviane </a:t>
            </a:r>
            <a:r>
              <a:rPr lang="fr-FR" sz="800" dirty="0" err="1"/>
              <a:t>Tchernonog</a:t>
            </a:r>
            <a:endParaRPr lang="fr-FR" sz="800" dirty="0"/>
          </a:p>
        </p:txBody>
      </p:sp>
      <p:sp>
        <p:nvSpPr>
          <p:cNvPr id="34" name="ZoneTexte 33"/>
          <p:cNvSpPr txBox="1"/>
          <p:nvPr/>
        </p:nvSpPr>
        <p:spPr>
          <a:xfrm>
            <a:off x="2726525" y="1434418"/>
            <a:ext cx="4839344" cy="400110"/>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Une crise du bénévolat, vraiment ?</a:t>
            </a:r>
          </a:p>
        </p:txBody>
      </p:sp>
      <p:sp>
        <p:nvSpPr>
          <p:cNvPr id="36" name="ZoneTexte 35"/>
          <p:cNvSpPr txBox="1"/>
          <p:nvPr/>
        </p:nvSpPr>
        <p:spPr>
          <a:xfrm>
            <a:off x="249754" y="5778748"/>
            <a:ext cx="2304256" cy="1754326"/>
          </a:xfrm>
          <a:prstGeom prst="rect">
            <a:avLst/>
          </a:prstGeom>
          <a:noFill/>
        </p:spPr>
        <p:txBody>
          <a:bodyPr wrap="square" rtlCol="0">
            <a:spAutoFit/>
          </a:bodyPr>
          <a:lstStyle/>
          <a:p>
            <a:pPr algn="just"/>
            <a:r>
              <a:rPr lang="fr-FR" sz="1200" i="1" dirty="0"/>
              <a:t>Ces derniers </a:t>
            </a:r>
            <a:r>
              <a:rPr lang="fr-FR" sz="1200" i="1" dirty="0" smtClean="0"/>
              <a:t>[les bénévoles associatifs] sont</a:t>
            </a:r>
            <a:r>
              <a:rPr lang="fr-FR" sz="1200" i="1" dirty="0"/>
              <a:t>, comme l’indique ce rapport du Sénat, en recherche de nouvelles façons d’aider : moins contraignante, moins en lien avec leurs parcours de vie. Bref, nous  assistons aux derniers moments du bénévole </a:t>
            </a:r>
            <a:r>
              <a:rPr lang="fr-FR" sz="1200" i="1" dirty="0" smtClean="0"/>
              <a:t>vocationnel.</a:t>
            </a:r>
            <a:endParaRPr lang="fr-FR" sz="1200" i="1" dirty="0"/>
          </a:p>
        </p:txBody>
      </p:sp>
      <p:sp>
        <p:nvSpPr>
          <p:cNvPr id="37" name="ZoneTexte 36"/>
          <p:cNvSpPr txBox="1"/>
          <p:nvPr/>
        </p:nvSpPr>
        <p:spPr>
          <a:xfrm>
            <a:off x="249754" y="3729732"/>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Lapeyronie</a:t>
            </a:r>
          </a:p>
          <a:p>
            <a:pPr algn="ctr"/>
            <a:r>
              <a:rPr lang="fr-FR" sz="1000" dirty="0" smtClean="0">
                <a:cs typeface="Arial" panose="020B0604020202020204" pitchFamily="34" charset="0"/>
              </a:rPr>
              <a:t>Directeur </a:t>
            </a:r>
            <a:r>
              <a:rPr lang="fr-FR" sz="1000" i="1" dirty="0" smtClean="0">
                <a:cs typeface="Arial" panose="020B0604020202020204" pitchFamily="34" charset="0"/>
              </a:rPr>
              <a:t>SportColl</a:t>
            </a:r>
          </a:p>
          <a:p>
            <a:pPr algn="ctr"/>
            <a:r>
              <a:rPr lang="fr-FR" sz="1000" dirty="0" smtClean="0">
                <a:cs typeface="Arial" panose="020B0604020202020204" pitchFamily="34" charset="0"/>
              </a:rPr>
              <a:t>Maître de conférences associé</a:t>
            </a:r>
          </a:p>
          <a:p>
            <a:pPr algn="ctr"/>
            <a:r>
              <a:rPr lang="fr-FR" sz="1000" i="1" dirty="0" smtClean="0">
                <a:cs typeface="Arial" panose="020B0604020202020204" pitchFamily="34" charset="0"/>
              </a:rPr>
              <a:t>Université de</a:t>
            </a:r>
            <a:r>
              <a:rPr lang="fr-FR" sz="1000" i="1" dirty="0">
                <a:cs typeface="Arial" panose="020B0604020202020204" pitchFamily="34" charset="0"/>
              </a:rPr>
              <a:t> </a:t>
            </a:r>
            <a:r>
              <a:rPr lang="fr-FR" sz="1000" i="1" dirty="0" smtClean="0">
                <a:cs typeface="Arial" panose="020B0604020202020204" pitchFamily="34" charset="0"/>
              </a:rPr>
              <a:t>Montpellier</a:t>
            </a:r>
            <a:endParaRPr lang="fr-FR" sz="1000" i="1"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18249" r="19551"/>
          <a:stretch/>
        </p:blipFill>
        <p:spPr>
          <a:xfrm>
            <a:off x="773093" y="2045147"/>
            <a:ext cx="1257578" cy="1469098"/>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108</a:t>
            </a:r>
            <a:endParaRPr lang="fr-FR" sz="1800" spc="100" dirty="0">
              <a:cs typeface="Arial" panose="020B0604020202020204" pitchFamily="34" charset="0"/>
            </a:endParaRPr>
          </a:p>
        </p:txBody>
      </p:sp>
    </p:spTree>
    <p:extLst>
      <p:ext uri="{BB962C8B-B14F-4D97-AF65-F5344CB8AC3E}">
        <p14:creationId xmlns:p14="http://schemas.microsoft.com/office/powerpoint/2010/main" val="69243001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774" y="769295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79160" y="9906142"/>
            <a:ext cx="500120" cy="425184"/>
          </a:xfrm>
          <a:prstGeom prst="rect">
            <a:avLst/>
          </a:prstGeom>
        </p:spPr>
      </p:pic>
      <p:sp>
        <p:nvSpPr>
          <p:cNvPr id="31" name="ZoneTexte 30"/>
          <p:cNvSpPr txBox="1"/>
          <p:nvPr/>
        </p:nvSpPr>
        <p:spPr>
          <a:xfrm>
            <a:off x="2677673" y="2001603"/>
            <a:ext cx="4608512" cy="12095619"/>
          </a:xfrm>
          <a:prstGeom prst="rect">
            <a:avLst/>
          </a:prstGeom>
          <a:noFill/>
        </p:spPr>
        <p:txBody>
          <a:bodyPr wrap="square" numCol="2" spcCol="216000" rtlCol="0">
            <a:spAutoFit/>
          </a:bodyPr>
          <a:lstStyle/>
          <a:p>
            <a:pPr algn="just"/>
            <a:r>
              <a:rPr lang="fr-FR" sz="1000" b="1" dirty="0"/>
              <a:t>Pouvez-vous vous présenter en quelques mots ? </a:t>
            </a:r>
          </a:p>
          <a:p>
            <a:pPr algn="just"/>
            <a:endParaRPr lang="fr-FR" sz="1000" dirty="0"/>
          </a:p>
          <a:p>
            <a:pPr algn="just"/>
            <a:r>
              <a:rPr lang="fr-FR" sz="1000" dirty="0"/>
              <a:t>Bonjour, nous sommes Emmanuel </a:t>
            </a:r>
            <a:r>
              <a:rPr lang="fr-FR" sz="1000" dirty="0" err="1"/>
              <a:t>Aujouannet</a:t>
            </a:r>
            <a:r>
              <a:rPr lang="fr-FR" sz="1000" dirty="0"/>
              <a:t> et Alexandre Gérard, les fondateurs de </a:t>
            </a:r>
            <a:r>
              <a:rPr lang="fr-FR" sz="1000" dirty="0" err="1"/>
              <a:t>Bénégo</a:t>
            </a:r>
            <a:r>
              <a:rPr lang="fr-FR" sz="1000" dirty="0"/>
              <a:t>, le bénévolat sportif simplifié. Nous sommes tous deux issus de formations </a:t>
            </a:r>
            <a:r>
              <a:rPr lang="fr-FR" sz="1000" dirty="0" smtClean="0"/>
              <a:t>STAPS (</a:t>
            </a:r>
            <a:r>
              <a:rPr lang="fr-FR" sz="1000" dirty="0"/>
              <a:t>Montpellier et Paris Descartes</a:t>
            </a:r>
            <a:r>
              <a:rPr lang="fr-FR" sz="1000" dirty="0" smtClean="0"/>
              <a:t>).  </a:t>
            </a:r>
            <a:r>
              <a:rPr lang="fr-FR" sz="1000" dirty="0"/>
              <a:t>Alexandre a poursuivi son parcours à Montpellier Business </a:t>
            </a:r>
            <a:r>
              <a:rPr lang="fr-FR" sz="1000" dirty="0" err="1"/>
              <a:t>School</a:t>
            </a:r>
            <a:r>
              <a:rPr lang="fr-FR" sz="1000" dirty="0"/>
              <a:t> (ex-Sup de Co) en alternance en tant que </a:t>
            </a:r>
            <a:r>
              <a:rPr lang="fr-FR" sz="1000" dirty="0" err="1"/>
              <a:t>Community</a:t>
            </a:r>
            <a:r>
              <a:rPr lang="fr-FR" sz="1000" dirty="0"/>
              <a:t> Manager au sein d’une grande enseigne de distribution d’articles de sport. Pour ma part, j’ai </a:t>
            </a:r>
            <a:r>
              <a:rPr lang="fr-FR" sz="1000" dirty="0" smtClean="0"/>
              <a:t>poursuivi en </a:t>
            </a:r>
            <a:r>
              <a:rPr lang="fr-FR" sz="1000" dirty="0"/>
              <a:t>Master en Management de l’Innovation à l’IAE de Montpellier. Ayant, une grande affinité avec le sport, nous comprenons donc chacun, à juste titre, les besoins et les attentes actuels du Mouvement Sportif et du bénévolat.    </a:t>
            </a:r>
          </a:p>
          <a:p>
            <a:pPr algn="just"/>
            <a:endParaRPr lang="fr-FR" sz="1000" dirty="0"/>
          </a:p>
          <a:p>
            <a:pPr algn="just"/>
            <a:endParaRPr lang="fr-FR" sz="1000" dirty="0"/>
          </a:p>
          <a:p>
            <a:pPr algn="just"/>
            <a:r>
              <a:rPr lang="fr-FR" sz="1000" b="1" dirty="0"/>
              <a:t>Comment </a:t>
            </a:r>
            <a:r>
              <a:rPr lang="fr-FR" sz="1000" b="1" dirty="0" err="1"/>
              <a:t>Bénégo</a:t>
            </a:r>
            <a:r>
              <a:rPr lang="fr-FR" sz="1000" b="1" dirty="0"/>
              <a:t> peut accompagner les actions sportives au sein des associations ?   </a:t>
            </a:r>
          </a:p>
          <a:p>
            <a:pPr algn="just"/>
            <a:endParaRPr lang="fr-FR" sz="1000" dirty="0"/>
          </a:p>
          <a:p>
            <a:pPr algn="just"/>
            <a:r>
              <a:rPr lang="fr-FR" sz="1000" dirty="0"/>
              <a:t>Aujourd’hui, 48% des associations ont un budget annuel inférieur ou égal à 10 000 euros. Ces structures peinent à se rendre visibles, à attirer et à retenir des bénévoles essentiels à leur bon fonctionnement, à séduire des partenaires mais aussi à capter de nouveaux adhérents et à les mobiliser. À travers nos différentes expériences bénévoles, nous avons pu constater ces différents dysfonctionnements qui fragilisent l’écosystème sportif français. Nous avons souhaité trouver la solution afin d’accompagner les associations dans leurs actions sportives. </a:t>
            </a:r>
          </a:p>
          <a:p>
            <a:pPr algn="just"/>
            <a:r>
              <a:rPr lang="fr-FR" sz="1000" dirty="0" smtClean="0"/>
              <a:t>Nous </a:t>
            </a:r>
            <a:r>
              <a:rPr lang="fr-FR" sz="1000" dirty="0"/>
              <a:t>avons donc créé le site web benego.fr, par analogie à « allocine.fr » où chaque cinéma parvient à être bien référencé dans les moteurs de recherche et à être trouvé facilement par le grand public grâce à la création de pages dédiées. Ainsi, benego.fr va permettre aux petites, moyennes ou grandes structures du sport associatif dans leur globalité de prendre place sur le web mais aussi de gagner </a:t>
            </a:r>
            <a:r>
              <a:rPr lang="fr-FR" sz="1000" dirty="0" smtClean="0"/>
              <a:t>en </a:t>
            </a:r>
            <a:r>
              <a:rPr lang="fr-FR" sz="1000" dirty="0"/>
              <a:t>visibilité auprès de leurs adhérents et de devenir plus attractives pour tous les publics</a:t>
            </a:r>
            <a:r>
              <a:rPr lang="fr-FR" sz="1000" dirty="0" smtClean="0"/>
              <a:t>.</a:t>
            </a:r>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r>
              <a:rPr lang="fr-FR" sz="1000" dirty="0" smtClean="0"/>
              <a:t>Nous </a:t>
            </a:r>
            <a:r>
              <a:rPr lang="fr-FR" sz="1000" dirty="0"/>
              <a:t>permettrons également aux associations sportives de diffuser des offres de bénévolat et de communiquer sur leurs activités via un espace dédié et personnalisable. En simplifiant la mise en relation des personnes qui sont ou qui souhaitent devenir bénévoles avec les associations sportives, nous souhaitons également contribuer à la valorisation et à la reconnaissance de l’acte bénévole. Tout comme les associations, les bénévoles inscrits sur benego.fr profiteront donc d’un panel d’avantages et ce notamment grâce au soutien de nos partenaires, au sein d’une communauté de confiance.</a:t>
            </a:r>
          </a:p>
          <a:p>
            <a:pPr algn="just"/>
            <a:r>
              <a:rPr lang="fr-FR" sz="1000" dirty="0" smtClean="0"/>
              <a:t>La solution benego.fr sera utilisable très prochainement. Pour nous suivre : </a:t>
            </a:r>
            <a:r>
              <a:rPr lang="fr-FR" sz="1000" dirty="0">
                <a:hlinkClick r:id="rId3"/>
              </a:rPr>
              <a:t>http://</a:t>
            </a:r>
            <a:r>
              <a:rPr lang="fr-FR" sz="1000" dirty="0" smtClean="0">
                <a:hlinkClick r:id="rId3"/>
              </a:rPr>
              <a:t>bit.ly/sportcollbenego</a:t>
            </a:r>
            <a:r>
              <a:rPr lang="fr-FR" sz="1000" dirty="0" smtClean="0"/>
              <a:t>.</a:t>
            </a:r>
          </a:p>
          <a:p>
            <a:pPr algn="just"/>
            <a:endParaRPr lang="fr-FR" sz="1000" b="1" dirty="0"/>
          </a:p>
          <a:p>
            <a:pPr algn="just"/>
            <a:r>
              <a:rPr lang="fr-FR" sz="1000" b="1" dirty="0"/>
              <a:t>Que </a:t>
            </a:r>
            <a:r>
              <a:rPr lang="fr-FR" sz="1000" b="1" dirty="0" smtClean="0"/>
              <a:t>conseilleriez-vous </a:t>
            </a:r>
            <a:r>
              <a:rPr lang="fr-FR" sz="1000" b="1" dirty="0"/>
              <a:t>aux collectivités territoriales pour favoriser le bénévolat dans les associations sportives ?   </a:t>
            </a:r>
          </a:p>
          <a:p>
            <a:pPr algn="just"/>
            <a:endParaRPr lang="fr-FR" sz="1000" dirty="0"/>
          </a:p>
          <a:p>
            <a:pPr algn="just"/>
            <a:r>
              <a:rPr lang="fr-FR" sz="1000" dirty="0"/>
              <a:t>Le sport est un vecteur de cohésion, d’intégration sociale, d’égalité et de transmission de nos valeurs citoyennes et républicaines. Il s’inscrit également dans nos politiques de santé et d’éducation publiques. Il est indispensable que les collectivités territoriales poursuivent leurs investissements et leurs efforts afin de permettre au sport français de perdurer. Les bénévoles, via les associations sont les principaux moteurs du sport. Sans eux, le modèle sportif français, cher à chacun de nous disparaitra. Les collectivités territoriales doivent donc réussir à mieux valoriser et reconnaitre l’acte bénévole et rendre les associations sportives plus attractives afin de dynamiser le tissu associatif sportif.</a:t>
            </a:r>
          </a:p>
          <a:p>
            <a:pPr algn="just"/>
            <a:r>
              <a:rPr lang="fr-FR" sz="1000" dirty="0"/>
              <a:t>La transformation numérique est une des clés principales pour communiquer auprès des différents publics et pour les attirer. C’est pourquoi, à travers </a:t>
            </a:r>
            <a:r>
              <a:rPr lang="fr-FR" sz="1000" dirty="0" err="1"/>
              <a:t>Bénégo</a:t>
            </a:r>
            <a:r>
              <a:rPr lang="fr-FR" sz="1000" dirty="0"/>
              <a:t>, nous apporterons cette solution qui tend à innover sur le plan digital et social. </a:t>
            </a:r>
            <a:r>
              <a:rPr lang="fr-FR" sz="1000" dirty="0" err="1"/>
              <a:t>Bénégo</a:t>
            </a:r>
            <a:r>
              <a:rPr lang="fr-FR" sz="1000" dirty="0"/>
              <a:t> aspire à être socialement responsable face aux enjeux d’utilité publique et de reconnaissance citoyenne autour du bénévolat et du sport. </a:t>
            </a:r>
          </a:p>
          <a:p>
            <a:pPr algn="just"/>
            <a:endParaRPr lang="fr-FR" sz="1000" dirty="0"/>
          </a:p>
        </p:txBody>
      </p:sp>
      <p:sp>
        <p:nvSpPr>
          <p:cNvPr id="34" name="ZoneTexte 33"/>
          <p:cNvSpPr txBox="1"/>
          <p:nvPr/>
        </p:nvSpPr>
        <p:spPr>
          <a:xfrm>
            <a:off x="2677673" y="1178173"/>
            <a:ext cx="4883590" cy="769441"/>
          </a:xfrm>
          <a:prstGeom prst="rect">
            <a:avLst/>
          </a:prstGeom>
          <a:noFill/>
        </p:spPr>
        <p:txBody>
          <a:bodyPr wrap="square" rtlCol="0">
            <a:spAutoFit/>
          </a:bodyPr>
          <a:lstStyle/>
          <a:p>
            <a:r>
              <a:rPr lang="fr-FR" sz="2200" b="1" cap="all" dirty="0" smtClean="0">
                <a:solidFill>
                  <a:srgbClr val="009FE3"/>
                </a:solidFill>
                <a:cs typeface="Arial" panose="020B0604020202020204" pitchFamily="34" charset="0"/>
              </a:rPr>
              <a:t>Interview de </a:t>
            </a:r>
            <a:r>
              <a:rPr lang="fr-FR" sz="2200" b="1" cap="all" dirty="0">
                <a:solidFill>
                  <a:srgbClr val="009FE3"/>
                </a:solidFill>
                <a:cs typeface="Arial" panose="020B0604020202020204" pitchFamily="34" charset="0"/>
              </a:rPr>
              <a:t>Emmanuel </a:t>
            </a:r>
            <a:r>
              <a:rPr lang="fr-FR" sz="2200" b="1" cap="all" dirty="0" err="1">
                <a:solidFill>
                  <a:srgbClr val="009FE3"/>
                </a:solidFill>
                <a:cs typeface="Arial" panose="020B0604020202020204" pitchFamily="34" charset="0"/>
              </a:rPr>
              <a:t>Aujouannet</a:t>
            </a:r>
            <a:r>
              <a:rPr lang="fr-FR" sz="2200" b="1" cap="all" dirty="0">
                <a:solidFill>
                  <a:srgbClr val="009FE3"/>
                </a:solidFill>
                <a:cs typeface="Arial" panose="020B0604020202020204" pitchFamily="34" charset="0"/>
              </a:rPr>
              <a:t> </a:t>
            </a:r>
            <a:r>
              <a:rPr lang="fr-FR" sz="2200" b="1" cap="all" dirty="0" smtClean="0">
                <a:solidFill>
                  <a:srgbClr val="009FE3"/>
                </a:solidFill>
                <a:cs typeface="Arial" panose="020B0604020202020204" pitchFamily="34" charset="0"/>
              </a:rPr>
              <a:t>et </a:t>
            </a:r>
            <a:r>
              <a:rPr lang="fr-FR" sz="2200" b="1" cap="all" dirty="0">
                <a:solidFill>
                  <a:srgbClr val="009FE3"/>
                </a:solidFill>
                <a:cs typeface="Arial" panose="020B0604020202020204" pitchFamily="34" charset="0"/>
              </a:rPr>
              <a:t>Alexandre Gérard </a:t>
            </a:r>
            <a:endParaRPr lang="fr-FR" sz="2200" b="1" cap="all" dirty="0" smtClean="0">
              <a:solidFill>
                <a:srgbClr val="009FE3"/>
              </a:solidFill>
              <a:cs typeface="Arial" panose="020B0604020202020204" pitchFamily="34" charset="0"/>
            </a:endParaRPr>
          </a:p>
        </p:txBody>
      </p:sp>
      <p:sp>
        <p:nvSpPr>
          <p:cNvPr id="36" name="ZoneTexte 35"/>
          <p:cNvSpPr txBox="1"/>
          <p:nvPr/>
        </p:nvSpPr>
        <p:spPr>
          <a:xfrm>
            <a:off x="178717" y="8336482"/>
            <a:ext cx="2304256" cy="1569660"/>
          </a:xfrm>
          <a:prstGeom prst="rect">
            <a:avLst/>
          </a:prstGeom>
          <a:noFill/>
        </p:spPr>
        <p:txBody>
          <a:bodyPr wrap="square" rtlCol="0">
            <a:spAutoFit/>
          </a:bodyPr>
          <a:lstStyle/>
          <a:p>
            <a:pPr algn="just"/>
            <a:r>
              <a:rPr lang="fr-FR" sz="1200" i="1" dirty="0"/>
              <a:t>C’est pourquoi, à travers </a:t>
            </a:r>
            <a:r>
              <a:rPr lang="fr-FR" sz="1200" i="1" dirty="0" err="1"/>
              <a:t>Bénégo</a:t>
            </a:r>
            <a:r>
              <a:rPr lang="fr-FR" sz="1200" i="1" dirty="0"/>
              <a:t>, nous apporterons cette solution qui tend à innover sur le plan digital et social. </a:t>
            </a:r>
            <a:r>
              <a:rPr lang="fr-FR" sz="1200" i="1" dirty="0" err="1" smtClean="0"/>
              <a:t>Bénégo</a:t>
            </a:r>
            <a:r>
              <a:rPr lang="fr-FR" sz="1200" i="1" dirty="0"/>
              <a:t> </a:t>
            </a:r>
            <a:r>
              <a:rPr lang="fr-FR" sz="1200" i="1" dirty="0" smtClean="0"/>
              <a:t>aspire </a:t>
            </a:r>
            <a:r>
              <a:rPr lang="fr-FR" sz="1200" i="1" dirty="0"/>
              <a:t>à être socialement responsable face aux enjeux d’utilité publique et de reconnaissance citoyenne autour du bénévolat et du sport. </a:t>
            </a:r>
          </a:p>
        </p:txBody>
      </p:sp>
      <p:sp>
        <p:nvSpPr>
          <p:cNvPr id="37" name="ZoneTexte 36"/>
          <p:cNvSpPr txBox="1"/>
          <p:nvPr/>
        </p:nvSpPr>
        <p:spPr>
          <a:xfrm>
            <a:off x="173309" y="6342310"/>
            <a:ext cx="2304256" cy="461665"/>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Alexandre </a:t>
            </a:r>
            <a:r>
              <a:rPr lang="fr-FR" sz="1200" b="1" cap="all" dirty="0" err="1" smtClean="0">
                <a:solidFill>
                  <a:srgbClr val="009FE3"/>
                </a:solidFill>
                <a:cs typeface="Arial" panose="020B0604020202020204" pitchFamily="34" charset="0"/>
              </a:rPr>
              <a:t>Gerard</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Co-fondateur BENEGO</a:t>
            </a:r>
            <a:endParaRPr lang="fr-FR" sz="1200" dirty="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834" y="4776848"/>
            <a:ext cx="1654022" cy="147208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871" y="2063494"/>
            <a:ext cx="1654022" cy="1472081"/>
          </a:xfrm>
          <a:prstGeom prst="rect">
            <a:avLst/>
          </a:prstGeom>
        </p:spPr>
      </p:pic>
      <p:sp>
        <p:nvSpPr>
          <p:cNvPr id="17" name="ZoneTexte 16"/>
          <p:cNvSpPr txBox="1"/>
          <p:nvPr/>
        </p:nvSpPr>
        <p:spPr>
          <a:xfrm>
            <a:off x="89037" y="3663517"/>
            <a:ext cx="2304256" cy="461665"/>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Emmanuel </a:t>
            </a:r>
            <a:r>
              <a:rPr lang="fr-FR" sz="1200" b="1" cap="all" dirty="0" err="1" smtClean="0">
                <a:solidFill>
                  <a:srgbClr val="009FE3"/>
                </a:solidFill>
                <a:cs typeface="Arial" panose="020B0604020202020204" pitchFamily="34" charset="0"/>
              </a:rPr>
              <a:t>AUjouannet</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Co-fondateur BENEGO</a:t>
            </a:r>
            <a:endParaRPr lang="fr-FR" sz="1200" dirty="0">
              <a:cs typeface="Arial" panose="020B0604020202020204" pitchFamily="34" charset="0"/>
            </a:endParaRPr>
          </a:p>
        </p:txBody>
      </p:sp>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109</a:t>
            </a:r>
            <a:endParaRPr lang="fr-FR" sz="1800" spc="100" dirty="0">
              <a:cs typeface="Arial" panose="020B0604020202020204" pitchFamily="34" charset="0"/>
            </a:endParaRPr>
          </a:p>
        </p:txBody>
      </p:sp>
    </p:spTree>
    <p:extLst>
      <p:ext uri="{BB962C8B-B14F-4D97-AF65-F5344CB8AC3E}">
        <p14:creationId xmlns:p14="http://schemas.microsoft.com/office/powerpoint/2010/main" val="323064872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5" name="ZoneTexte 4"/>
          <p:cNvSpPr txBox="1"/>
          <p:nvPr/>
        </p:nvSpPr>
        <p:spPr>
          <a:xfrm>
            <a:off x="1156439" y="541413"/>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63958" y="7059099"/>
            <a:ext cx="500120" cy="425184"/>
          </a:xfrm>
          <a:prstGeom prst="rect">
            <a:avLst/>
          </a:prstGeom>
        </p:spPr>
      </p:pic>
      <p:sp>
        <p:nvSpPr>
          <p:cNvPr id="31" name="ZoneTexte 30"/>
          <p:cNvSpPr txBox="1"/>
          <p:nvPr/>
        </p:nvSpPr>
        <p:spPr>
          <a:xfrm>
            <a:off x="2731932" y="1878504"/>
            <a:ext cx="4608512" cy="11603176"/>
          </a:xfrm>
          <a:prstGeom prst="rect">
            <a:avLst/>
          </a:prstGeom>
          <a:noFill/>
        </p:spPr>
        <p:txBody>
          <a:bodyPr wrap="square" numCol="2" spcCol="216000" rtlCol="0">
            <a:spAutoFit/>
          </a:bodyPr>
          <a:lstStyle/>
          <a:p>
            <a:pPr algn="just"/>
            <a:r>
              <a:rPr lang="fr-FR" sz="1050" b="1" dirty="0" smtClean="0"/>
              <a:t>Pouvez-vous </a:t>
            </a:r>
            <a:r>
              <a:rPr lang="fr-FR" sz="1050" b="1" dirty="0"/>
              <a:t>vous présenter en quelques mots ? </a:t>
            </a:r>
          </a:p>
          <a:p>
            <a:pPr algn="just"/>
            <a:endParaRPr lang="fr-FR" sz="1050" dirty="0" smtClean="0"/>
          </a:p>
          <a:p>
            <a:pPr algn="just"/>
            <a:r>
              <a:rPr lang="fr-FR" sz="1050" dirty="0" smtClean="0"/>
              <a:t>Je suis Emmanuel </a:t>
            </a:r>
            <a:r>
              <a:rPr lang="fr-FR" sz="1050" dirty="0" err="1" smtClean="0"/>
              <a:t>Labouebe</a:t>
            </a:r>
            <a:r>
              <a:rPr lang="fr-FR" sz="1050" dirty="0" smtClean="0"/>
              <a:t>, responsable de communication de profession et  membre de la </a:t>
            </a:r>
            <a:r>
              <a:rPr lang="fr-FR" sz="1050" dirty="0">
                <a:cs typeface="Arial" panose="020B0604020202020204" pitchFamily="34" charset="0"/>
              </a:rPr>
              <a:t>Fédération Française du Bénévolat et de la vie </a:t>
            </a:r>
            <a:r>
              <a:rPr lang="fr-FR" sz="1050" dirty="0" smtClean="0">
                <a:cs typeface="Arial" panose="020B0604020202020204" pitchFamily="34" charset="0"/>
              </a:rPr>
              <a:t>Associative. Haut </a:t>
            </a:r>
            <a:r>
              <a:rPr lang="fr-FR" sz="1050" dirty="0">
                <a:cs typeface="Arial" panose="020B0604020202020204" pitchFamily="34" charset="0"/>
              </a:rPr>
              <a:t>gradé national dans l’art du karaté, je me suis également formé, et me perfectionne toujours depuis 40 ans, à </a:t>
            </a:r>
            <a:r>
              <a:rPr lang="fr-FR" sz="1050" dirty="0" smtClean="0">
                <a:cs typeface="Arial" panose="020B0604020202020204" pitchFamily="34" charset="0"/>
              </a:rPr>
              <a:t>d’autres systèmes </a:t>
            </a:r>
            <a:r>
              <a:rPr lang="fr-FR" sz="1050" dirty="0">
                <a:cs typeface="Arial" panose="020B0604020202020204" pitchFamily="34" charset="0"/>
              </a:rPr>
              <a:t>de défense plus confidentiels mais </a:t>
            </a:r>
            <a:r>
              <a:rPr lang="fr-FR" sz="1050" dirty="0" smtClean="0">
                <a:cs typeface="Arial" panose="020B0604020202020204" pitchFamily="34" charset="0"/>
              </a:rPr>
              <a:t>complémentaires. J’ai </a:t>
            </a:r>
            <a:r>
              <a:rPr lang="fr-FR" sz="1050" dirty="0">
                <a:cs typeface="Arial" panose="020B0604020202020204" pitchFamily="34" charset="0"/>
              </a:rPr>
              <a:t>deux diplômes d’Etat en karaté et arts martiaux affinitaires et une certification en Activités gymniques de </a:t>
            </a:r>
            <a:r>
              <a:rPr lang="fr-FR" sz="1050" dirty="0" smtClean="0">
                <a:cs typeface="Arial" panose="020B0604020202020204" pitchFamily="34" charset="0"/>
              </a:rPr>
              <a:t>santé. J’exerce donc également en tant que </a:t>
            </a:r>
            <a:r>
              <a:rPr lang="fr-FR" sz="1050" dirty="0">
                <a:cs typeface="Arial" panose="020B0604020202020204" pitchFamily="34" charset="0"/>
              </a:rPr>
              <a:t>professeur de gymnastique coronarienne, </a:t>
            </a:r>
            <a:r>
              <a:rPr lang="fr-FR" sz="1050" dirty="0" smtClean="0">
                <a:cs typeface="Arial" panose="020B0604020202020204" pitchFamily="34" charset="0"/>
              </a:rPr>
              <a:t>ou depuis </a:t>
            </a:r>
            <a:r>
              <a:rPr lang="fr-FR" sz="1050" dirty="0">
                <a:cs typeface="Arial" panose="020B0604020202020204" pitchFamily="34" charset="0"/>
              </a:rPr>
              <a:t>2002</a:t>
            </a:r>
            <a:r>
              <a:rPr lang="fr-FR" sz="1050" dirty="0" smtClean="0">
                <a:cs typeface="Arial" panose="020B0604020202020204" pitchFamily="34" charset="0"/>
              </a:rPr>
              <a:t>, comme animateur sport-santé en </a:t>
            </a:r>
            <a:r>
              <a:rPr lang="fr-FR" sz="1050" dirty="0">
                <a:cs typeface="Arial" panose="020B0604020202020204" pitchFamily="34" charset="0"/>
              </a:rPr>
              <a:t>partenariat avec le service de diabétologie de l’hôpital </a:t>
            </a:r>
            <a:r>
              <a:rPr lang="fr-FR" sz="1050" dirty="0" smtClean="0">
                <a:cs typeface="Arial" panose="020B0604020202020204" pitchFamily="34" charset="0"/>
              </a:rPr>
              <a:t>d’Altkirch-Mulhouse</a:t>
            </a:r>
            <a:r>
              <a:rPr lang="fr-FR" sz="1050" dirty="0">
                <a:cs typeface="Arial" panose="020B0604020202020204" pitchFamily="34" charset="0"/>
              </a:rPr>
              <a:t>.</a:t>
            </a:r>
          </a:p>
          <a:p>
            <a:pPr algn="just"/>
            <a:endParaRPr lang="fr-FR" sz="1050" dirty="0"/>
          </a:p>
          <a:p>
            <a:pPr algn="just"/>
            <a:r>
              <a:rPr lang="fr-FR" sz="1050" b="1" dirty="0"/>
              <a:t>Comment la FFBA peut accompagner les actions sportives au sein des associations ?   </a:t>
            </a:r>
          </a:p>
          <a:p>
            <a:pPr algn="just"/>
            <a:endParaRPr lang="fr-FR" sz="1050" dirty="0"/>
          </a:p>
          <a:p>
            <a:pPr algn="just"/>
            <a:r>
              <a:rPr lang="fr-FR" sz="1050" dirty="0"/>
              <a:t>Tout d’abord, je pense utile de vous préciser que les actions de la FFBA en faveur des associations ne sont pas tournées exclusivement vers les associations sportives. </a:t>
            </a:r>
          </a:p>
          <a:p>
            <a:pPr algn="just"/>
            <a:r>
              <a:rPr lang="fr-FR" sz="1050" dirty="0"/>
              <a:t>En effet, la Fédération Française du Bénévolat et de la vie Associative (FFBA) est née en 1983, sur le constat du manque d’informations, de cohésion, de soutien aux associations à but non lucratif, qui, à titres divers, rencontrent dans leur fonctionnement les mêmes entraves, les mêmes difficultés, les mêmes problèmes, les mêmes besoins. Totalement indépendante, la FFBA rassemble plus de 16 000 associations de toutes disciplines, du sport à la culture, de l’humanitaire aux loisirs</a:t>
            </a:r>
          </a:p>
          <a:p>
            <a:pPr algn="just"/>
            <a:r>
              <a:rPr lang="fr-FR" sz="1050" dirty="0"/>
              <a:t>Elle n’intervient pas dans les domaines spécifiques réservés aux fédérations, mais traite les thèmes généraux et les problèmes de tous les jours se posant aux bénévoles et aux associations : législation en faveur des associations, assurances de protection civile </a:t>
            </a:r>
            <a:r>
              <a:rPr lang="fr-FR" sz="1050" dirty="0" smtClean="0"/>
              <a:t>et </a:t>
            </a:r>
          </a:p>
          <a:p>
            <a:pPr algn="just"/>
            <a:endParaRPr lang="fr-FR" sz="1050" dirty="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a:p>
          <a:p>
            <a:pPr algn="just"/>
            <a:endParaRPr lang="fr-FR" sz="1050" dirty="0" smtClean="0"/>
          </a:p>
          <a:p>
            <a:pPr algn="just"/>
            <a:r>
              <a:rPr lang="fr-FR" sz="1050" dirty="0" smtClean="0"/>
              <a:t>juridique de l’association et de ses bénévoles</a:t>
            </a:r>
            <a:r>
              <a:rPr lang="fr-FR" sz="1050" dirty="0"/>
              <a:t>, protocoles de réduction des droits musicaux de diffusion, aide administrative et juridique, reconnaissance du mérite des bénévoles par des médailles honorifiques</a:t>
            </a:r>
            <a:r>
              <a:rPr lang="fr-FR" sz="1050" dirty="0" smtClean="0"/>
              <a:t>... La </a:t>
            </a:r>
            <a:r>
              <a:rPr lang="fr-FR" sz="1050" dirty="0"/>
              <a:t>FFBA est reconnue de mission d’Utilité Publique (Journal Officiel du 28/08/2002</a:t>
            </a:r>
            <a:r>
              <a:rPr lang="fr-FR" sz="1050" dirty="0" smtClean="0"/>
              <a:t>).</a:t>
            </a:r>
          </a:p>
          <a:p>
            <a:pPr algn="just"/>
            <a:endParaRPr lang="fr-FR" sz="1050" dirty="0"/>
          </a:p>
          <a:p>
            <a:pPr algn="just"/>
            <a:r>
              <a:rPr lang="fr-FR" sz="1050" dirty="0"/>
              <a:t>Au quotidien, la vocation et le travail de la FFBA est de traiter les problèmes de terrain qui se posent aux acteurs associatifs et ainsi de faciliter leurs tâches</a:t>
            </a:r>
            <a:r>
              <a:rPr lang="fr-FR" sz="1050" dirty="0" smtClean="0"/>
              <a:t>. Il s’agit </a:t>
            </a:r>
            <a:r>
              <a:rPr lang="fr-FR" sz="1050" dirty="0"/>
              <a:t>également de contribuer de manière significative à la reconnaissance du secteur associatif, comme acteur à part entière dans notre société, sur le plan économique et </a:t>
            </a:r>
            <a:r>
              <a:rPr lang="fr-FR" sz="1050" dirty="0" smtClean="0"/>
              <a:t>social. En </a:t>
            </a:r>
            <a:r>
              <a:rPr lang="fr-FR" sz="1050" dirty="0"/>
              <a:t>ce sens, sa mission est d'aider, de défendre, de promouvoir toutes les associations et le bénévolat en général, sur les plans matériels et moraux.</a:t>
            </a:r>
          </a:p>
          <a:p>
            <a:pPr algn="just"/>
            <a:r>
              <a:rPr lang="fr-FR" sz="1050" dirty="0"/>
              <a:t>Enfin, la raison d'être de la Fédération est aussi de faire entendre la voix du terrain et d'être une force de proposition auprès des pouvoirs publics et des collectivités.</a:t>
            </a:r>
            <a:endParaRPr lang="fr-FR" sz="1050" dirty="0" smtClean="0"/>
          </a:p>
          <a:p>
            <a:pPr algn="just"/>
            <a:endParaRPr lang="fr-FR" sz="1050" dirty="0"/>
          </a:p>
          <a:p>
            <a:pPr algn="just"/>
            <a:r>
              <a:rPr lang="fr-FR" sz="1050" b="1" dirty="0" smtClean="0"/>
              <a:t>Que conseilleriez-vous </a:t>
            </a:r>
            <a:r>
              <a:rPr lang="fr-FR" sz="1050" b="1" dirty="0"/>
              <a:t>aux collectivités territoriales pour favoriser le bénévolat dans les associations sportives ?</a:t>
            </a:r>
          </a:p>
          <a:p>
            <a:pPr algn="just"/>
            <a:endParaRPr lang="fr-FR" sz="1050" dirty="0"/>
          </a:p>
          <a:p>
            <a:pPr algn="just"/>
            <a:r>
              <a:rPr lang="fr-FR" sz="1050" dirty="0"/>
              <a:t>L'expérience de terrain m'amènerait à vous dire que ce qui encourage le bénévolat en général c'est la reconnaissance du travail accompli par des instances officielles.</a:t>
            </a:r>
          </a:p>
          <a:p>
            <a:pPr algn="just"/>
            <a:r>
              <a:rPr lang="fr-FR" sz="1050" dirty="0"/>
              <a:t>De plus, un échange régulier, un engagement réciproque, une collaboration entre les associations et la, ou les, collectivité(s) territoriale(s) dont elles dépendent semblent indispensables. Les bénévoles n'ont pas besoin de discours ; ils attendent des actes, aussi modestes soient-ils, afin de les aider au mieux à réaliser les missions et les buts qu'ils se sont fixés. Que serait la société sans les </a:t>
            </a:r>
            <a:r>
              <a:rPr lang="fr-FR" sz="1050" dirty="0" smtClean="0"/>
              <a:t>associations?</a:t>
            </a:r>
            <a:endParaRPr lang="fr-FR" sz="1050" dirty="0"/>
          </a:p>
        </p:txBody>
      </p:sp>
      <p:sp>
        <p:nvSpPr>
          <p:cNvPr id="34" name="ZoneTexte 33"/>
          <p:cNvSpPr txBox="1"/>
          <p:nvPr/>
        </p:nvSpPr>
        <p:spPr>
          <a:xfrm>
            <a:off x="2700511" y="1123508"/>
            <a:ext cx="4536504" cy="830997"/>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a:t>
            </a:r>
            <a:r>
              <a:rPr lang="fr-FR" sz="2400" b="1" cap="all" dirty="0" err="1" smtClean="0">
                <a:solidFill>
                  <a:srgbClr val="009FE3"/>
                </a:solidFill>
                <a:cs typeface="Arial" panose="020B0604020202020204" pitchFamily="34" charset="0"/>
              </a:rPr>
              <a:t>D’eMMANUEL</a:t>
            </a:r>
            <a:r>
              <a:rPr lang="fr-FR" sz="2400" b="1" cap="all" dirty="0" smtClean="0">
                <a:solidFill>
                  <a:srgbClr val="009FE3"/>
                </a:solidFill>
                <a:cs typeface="Arial" panose="020B0604020202020204" pitchFamily="34" charset="0"/>
              </a:rPr>
              <a:t> </a:t>
            </a:r>
            <a:r>
              <a:rPr lang="fr-FR" sz="2400" b="1" cap="all" dirty="0" err="1" smtClean="0">
                <a:solidFill>
                  <a:srgbClr val="009FE3"/>
                </a:solidFill>
                <a:cs typeface="Arial" panose="020B0604020202020204" pitchFamily="34" charset="0"/>
              </a:rPr>
              <a:t>LAbOUEBE</a:t>
            </a:r>
            <a:endParaRPr lang="fr-FR" sz="2400" b="1" cap="all" dirty="0" smtClean="0">
              <a:solidFill>
                <a:srgbClr val="009FE3"/>
              </a:solidFill>
              <a:cs typeface="Arial" panose="020B0604020202020204" pitchFamily="34" charset="0"/>
            </a:endParaRPr>
          </a:p>
        </p:txBody>
      </p:sp>
      <p:sp>
        <p:nvSpPr>
          <p:cNvPr id="37" name="ZoneTexte 36"/>
          <p:cNvSpPr txBox="1"/>
          <p:nvPr/>
        </p:nvSpPr>
        <p:spPr>
          <a:xfrm>
            <a:off x="250081" y="3985871"/>
            <a:ext cx="2378422" cy="1015663"/>
          </a:xfrm>
          <a:prstGeom prst="rect">
            <a:avLst/>
          </a:prstGeom>
          <a:noFill/>
        </p:spPr>
        <p:txBody>
          <a:bodyPr wrap="square" rtlCol="0">
            <a:spAutoFit/>
          </a:bodyPr>
          <a:lstStyle/>
          <a:p>
            <a:pPr algn="ctr"/>
            <a:r>
              <a:rPr lang="fr-FR" sz="1200" b="1" cap="all" dirty="0">
                <a:solidFill>
                  <a:srgbClr val="009FE3"/>
                </a:solidFill>
                <a:cs typeface="Arial" panose="020B0604020202020204" pitchFamily="34" charset="0"/>
              </a:rPr>
              <a:t>Emmanuel </a:t>
            </a:r>
            <a:r>
              <a:rPr lang="fr-FR" sz="1200" b="1" cap="all" dirty="0" err="1" smtClean="0">
                <a:solidFill>
                  <a:srgbClr val="009FE3"/>
                </a:solidFill>
                <a:cs typeface="Arial" panose="020B0604020202020204" pitchFamily="34" charset="0"/>
              </a:rPr>
              <a:t>Labouebe</a:t>
            </a:r>
            <a:endParaRPr lang="fr-FR" sz="1200" b="1" cap="all" dirty="0" smtClean="0">
              <a:solidFill>
                <a:srgbClr val="009FE3"/>
              </a:solidFill>
              <a:cs typeface="Arial" panose="020B0604020202020204" pitchFamily="34" charset="0"/>
            </a:endParaRPr>
          </a:p>
          <a:p>
            <a:pPr algn="ctr"/>
            <a:r>
              <a:rPr lang="fr-FR" sz="1200" dirty="0">
                <a:cs typeface="Arial" panose="020B0604020202020204" pitchFamily="34" charset="0"/>
              </a:rPr>
              <a:t>6ème </a:t>
            </a:r>
            <a:r>
              <a:rPr lang="fr-FR" sz="1200" dirty="0" smtClean="0">
                <a:cs typeface="Arial" panose="020B0604020202020204" pitchFamily="34" charset="0"/>
              </a:rPr>
              <a:t>dan karaté</a:t>
            </a:r>
          </a:p>
          <a:p>
            <a:pPr algn="ctr"/>
            <a:r>
              <a:rPr lang="fr-FR" sz="1200" dirty="0" smtClean="0">
                <a:cs typeface="Arial" panose="020B0604020202020204" pitchFamily="34" charset="0"/>
              </a:rPr>
              <a:t>Professeur </a:t>
            </a:r>
            <a:r>
              <a:rPr lang="fr-FR" sz="1200" dirty="0">
                <a:cs typeface="Arial" panose="020B0604020202020204" pitchFamily="34" charset="0"/>
              </a:rPr>
              <a:t>diplômé DEJEPS</a:t>
            </a:r>
            <a:r>
              <a:rPr lang="fr-FR" sz="1200" dirty="0" smtClean="0">
                <a:cs typeface="Arial" panose="020B0604020202020204" pitchFamily="34" charset="0"/>
              </a:rPr>
              <a:t>.</a:t>
            </a:r>
          </a:p>
          <a:p>
            <a:pPr algn="ctr"/>
            <a:r>
              <a:rPr lang="fr-FR" sz="1200" dirty="0" smtClean="0">
                <a:cs typeface="Arial" panose="020B0604020202020204" pitchFamily="34" charset="0"/>
              </a:rPr>
              <a:t>Fédération </a:t>
            </a:r>
            <a:r>
              <a:rPr lang="fr-FR" sz="1200" dirty="0">
                <a:cs typeface="Arial" panose="020B0604020202020204" pitchFamily="34" charset="0"/>
              </a:rPr>
              <a:t>Française du Bénévolat et de la vie Associative</a:t>
            </a:r>
            <a:endParaRPr lang="fr-FR" sz="1200" dirty="0" smtClean="0">
              <a:cs typeface="Arial" panose="020B0604020202020204" pitchFamily="34" charset="0"/>
            </a:endParaRPr>
          </a:p>
        </p:txBody>
      </p:sp>
      <p:sp>
        <p:nvSpPr>
          <p:cNvPr id="11" name="ZoneTexte 10"/>
          <p:cNvSpPr txBox="1"/>
          <p:nvPr/>
        </p:nvSpPr>
        <p:spPr>
          <a:xfrm>
            <a:off x="180231" y="5706740"/>
            <a:ext cx="2304256" cy="1200329"/>
          </a:xfrm>
          <a:prstGeom prst="rect">
            <a:avLst/>
          </a:prstGeom>
          <a:noFill/>
        </p:spPr>
        <p:txBody>
          <a:bodyPr wrap="square" rtlCol="0">
            <a:spAutoFit/>
          </a:bodyPr>
          <a:lstStyle/>
          <a:p>
            <a:pPr algn="just"/>
            <a:r>
              <a:rPr lang="fr-FR" sz="1200" i="1" dirty="0"/>
              <a:t>Les bénévoles n'ont pas besoin de discours ; ils attendent des actes, aussi modestes soient-ils, afin de les aider au mieux à réaliser les missions et les buts qu'ils se sont fixés. </a:t>
            </a:r>
          </a:p>
        </p:txBody>
      </p:sp>
      <p:pic>
        <p:nvPicPr>
          <p:cNvPr id="7" name="Image 6"/>
          <p:cNvPicPr>
            <a:picLocks noChangeAspect="1"/>
          </p:cNvPicPr>
          <p:nvPr/>
        </p:nvPicPr>
        <p:blipFill>
          <a:blip r:embed="rId3"/>
          <a:stretch>
            <a:fillRect/>
          </a:stretch>
        </p:blipFill>
        <p:spPr>
          <a:xfrm>
            <a:off x="724917" y="2234830"/>
            <a:ext cx="1428750" cy="1428750"/>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612275"/>
            <a:ext cx="2731932" cy="2993520"/>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110</a:t>
            </a:r>
            <a:endParaRPr lang="fr-FR" sz="1800" spc="100" dirty="0">
              <a:cs typeface="Arial" panose="020B0604020202020204" pitchFamily="34" charset="0"/>
            </a:endParaRPr>
          </a:p>
        </p:txBody>
      </p:sp>
    </p:spTree>
    <p:extLst>
      <p:ext uri="{BB962C8B-B14F-4D97-AF65-F5344CB8AC3E}">
        <p14:creationId xmlns:p14="http://schemas.microsoft.com/office/powerpoint/2010/main" val="337430978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cap="all" dirty="0" smtClean="0">
                <a:solidFill>
                  <a:schemeClr val="bg1"/>
                </a:solidFill>
              </a:rPr>
              <a:t>Le Sport dans la ville</a:t>
            </a:r>
            <a:endParaRPr lang="fr-FR" sz="3900" b="1" cap="all"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#28</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111</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174394784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73" y="5184631"/>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51621" y="8071339"/>
            <a:ext cx="500120" cy="425184"/>
          </a:xfrm>
          <a:prstGeom prst="rect">
            <a:avLst/>
          </a:prstGeom>
        </p:spPr>
      </p:pic>
      <p:sp>
        <p:nvSpPr>
          <p:cNvPr id="3" name="Triangle isocèle 2"/>
          <p:cNvSpPr/>
          <p:nvPr/>
        </p:nvSpPr>
        <p:spPr>
          <a:xfrm rot="974336">
            <a:off x="4176923" y="121610"/>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31" name="ZoneTexte 30"/>
          <p:cNvSpPr txBox="1"/>
          <p:nvPr/>
        </p:nvSpPr>
        <p:spPr>
          <a:xfrm>
            <a:off x="2756880" y="1746300"/>
            <a:ext cx="4608512" cy="10556736"/>
          </a:xfrm>
          <a:prstGeom prst="rect">
            <a:avLst/>
          </a:prstGeom>
          <a:noFill/>
        </p:spPr>
        <p:txBody>
          <a:bodyPr wrap="square" numCol="2" spcCol="216000" rtlCol="0">
            <a:spAutoFit/>
          </a:bodyPr>
          <a:lstStyle/>
          <a:p>
            <a:pPr algn="just"/>
            <a:r>
              <a:rPr lang="fr-FR" sz="1000" dirty="0"/>
              <a:t>Les Conseils Départementaux et Régionaux ont un rôle capital dans la gestion du sport territorial. Ils accompagnent les stratégies d’aménagement, l’aide à l’élite sportive, le développement des sports de nature et plus globalement le mouvement sportif et ses structures déconcentrées. C’est évident. Pourtant, et c’est simplement un ajustement de la focale, les catalyseurs de la dynamique sportive locale, notamment associative sont assez clairement identifiés au niveau de la ville, et maintenant au niveau des regroupements de municipalités. Il faut reconnaître également que l’histoire du développement du sport des quartiers est intimement associée à la municipalité et son urbanisation. Même si le concept originel « un stade, une mairie, un bar (pour le siège social du club) » s’est considérablement métamorphosé, nous constatons les liens forts de proximité qui unissent les présidents d’associations et le Maire d’une collectivité.</a:t>
            </a:r>
          </a:p>
          <a:p>
            <a:pPr algn="just"/>
            <a:r>
              <a:rPr lang="fr-FR" sz="1000" dirty="0"/>
              <a:t>Le sport dans la ville est très souvent agrégé aux clubs sportifs, mais la définition actuelle va englober bon nombre d’acteurs : usagers, collectivités, entreprises, monde médical et </a:t>
            </a:r>
            <a:r>
              <a:rPr lang="fr-FR" sz="1000" dirty="0" err="1"/>
              <a:t>para-médical</a:t>
            </a:r>
            <a:r>
              <a:rPr lang="fr-FR" sz="1000" dirty="0"/>
              <a:t>, institutions, associations sportives et non sportives etc. Avec cette profusion d’acteurs, financeurs, organisateurs ou utilisateurs, la problématique des collectivités liée au « sport dans la ville » est certainement liée à la coordination des bonnes volontés. Aujourd’hui, la notion d’incubateur, réservée dans un premier temps aux start-up et jeunes entreprises, semble se généraliser à la coordination d’actions et d’organisations sportives sur un territoire. Si le terme de « Cluster » est défini (1), de nombreuses collectivités s’inspirent, sur le champ sportif, de cette cohérence territoriale entre la Recherche &amp; Développement, l’organisation de pratiquants et d’événements et l’intérêt participatif des financeurs. C’est ce que Dominique Charrier (2) formalisait en une « convergence des intérêts » des acteurs locaux dès 2004.</a:t>
            </a:r>
          </a:p>
          <a:p>
            <a:pPr algn="just"/>
            <a:r>
              <a:rPr lang="fr-FR" sz="1000" dirty="0"/>
              <a:t>Il est donc possible de traiter ce thème à travers de multiples </a:t>
            </a:r>
            <a:r>
              <a:rPr lang="fr-FR" sz="1000" dirty="0" smtClean="0"/>
              <a:t>facettes.</a:t>
            </a:r>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r>
              <a:rPr lang="fr-FR" sz="1000" dirty="0" smtClean="0"/>
              <a:t>Pour </a:t>
            </a:r>
            <a:r>
              <a:rPr lang="fr-FR" sz="1000" dirty="0"/>
              <a:t>autant, deux exemples viennent illustrer cette dynamique :</a:t>
            </a:r>
          </a:p>
          <a:p>
            <a:pPr algn="just"/>
            <a:r>
              <a:rPr lang="fr-FR" sz="1000" dirty="0"/>
              <a:t>Premier exemple : le dispositif « Politique de la Ville », notamment dans sa dernière contractualisation, intègre les sports et ses composantes. A la fois sur le fonctionnement et les investissements urbains, le dispositif, piloté à l’échelon intercommunal, va réunir les acteurs de l’Etat, des collectivités et des associations pour faire converger les ressources et créer des véritables projets partagés. Patrice </a:t>
            </a:r>
            <a:r>
              <a:rPr lang="fr-FR" sz="1000" dirty="0" err="1"/>
              <a:t>Debest</a:t>
            </a:r>
            <a:r>
              <a:rPr lang="fr-FR" sz="1000" dirty="0"/>
              <a:t>, DGA du Grand Auch (3) témoigne à la fois des intérêts mais aussi des difficultés de cette </a:t>
            </a:r>
            <a:r>
              <a:rPr lang="fr-FR" sz="1000" dirty="0" err="1"/>
              <a:t>co</a:t>
            </a:r>
            <a:r>
              <a:rPr lang="fr-FR" sz="1000" dirty="0"/>
              <a:t>-construction, liées à la gestion de l’information et la difficulté de ne laisser personne sur le bord de la route.</a:t>
            </a:r>
          </a:p>
          <a:p>
            <a:pPr algn="just"/>
            <a:r>
              <a:rPr lang="fr-FR" sz="1000" dirty="0"/>
              <a:t>Second exemple, nous avons en mémoire une étude récente de l’Union Sport et Cycles. Leur point de vue (syndicat des professionnels du sport) permet de fédérer l’ensemble des acteurs du secteur sport. A ce titre, le sport dans la ville est perçu comme une utilisation des usagers des équipements sportifs. Nous notons au passage la grande satisfaction des usagers des infrastructures sportives (80 à 90%) et la très forte attente relative à l’aménagement d’équipements en libre accès, permettant la pratique auto-organisée ainsi que des éléments connectés (4).</a:t>
            </a:r>
          </a:p>
          <a:p>
            <a:pPr algn="just"/>
            <a:r>
              <a:rPr lang="fr-FR" sz="1000" dirty="0"/>
              <a:t>Ces deux points de vue (par le dispositif ou par les pratiquants) complètent les regards de nos deux experts sur cette thématique complexe du sport dans la ville. Je vous souhaite une excellente lecture.</a:t>
            </a:r>
          </a:p>
          <a:p>
            <a:pPr algn="just"/>
            <a:endParaRPr lang="fr-FR" sz="1000" dirty="0"/>
          </a:p>
          <a:p>
            <a:pPr algn="just"/>
            <a:r>
              <a:rPr lang="fr-FR" sz="800" dirty="0" smtClean="0"/>
              <a:t>1- Définitions </a:t>
            </a:r>
            <a:r>
              <a:rPr lang="fr-FR" sz="800" dirty="0"/>
              <a:t>des « pôles de compétitivité », les « grappes d’entreprises » et les « labels régionaux » : http://franceclusters.fr/les-clusters-francais/les-clusters-definition/</a:t>
            </a:r>
          </a:p>
          <a:p>
            <a:pPr algn="just"/>
            <a:r>
              <a:rPr lang="fr-FR" sz="800" dirty="0" smtClean="0"/>
              <a:t>2- Charrier</a:t>
            </a:r>
            <a:r>
              <a:rPr lang="fr-FR" sz="800" dirty="0"/>
              <a:t>, D. Analyse socio-économique et prospective des politiques sportives locales. Habilitation à diriger des recherches. Université de Rouen, 2004</a:t>
            </a:r>
          </a:p>
          <a:p>
            <a:pPr algn="just"/>
            <a:r>
              <a:rPr lang="fr-FR" sz="800" dirty="0" smtClean="0"/>
              <a:t>3- Patrice </a:t>
            </a:r>
            <a:r>
              <a:rPr lang="fr-FR" sz="800" dirty="0" err="1"/>
              <a:t>Debest</a:t>
            </a:r>
            <a:r>
              <a:rPr lang="fr-FR" sz="800" dirty="0"/>
              <a:t>. Politique de la Ville : enjeux locaux et pratiques professionnelles. In Charrier, D., Lapeyronie, B. Service public du sport français. Changements, contraintes et innovations en territoires. De Bionnay, 2018.</a:t>
            </a:r>
          </a:p>
          <a:p>
            <a:pPr algn="just"/>
            <a:r>
              <a:rPr lang="fr-FR" sz="800" dirty="0" smtClean="0"/>
              <a:t>4- Retrouvez </a:t>
            </a:r>
            <a:r>
              <a:rPr lang="fr-FR" sz="800" dirty="0"/>
              <a:t>les résultats de l’étude sur leur site internet : https://</a:t>
            </a:r>
            <a:r>
              <a:rPr lang="fr-FR" sz="800" dirty="0" smtClean="0"/>
              <a:t>www.unionsportcycle.com/amenagements-ludiques-sportifs/sport-dans-la-ville</a:t>
            </a:r>
            <a:endParaRPr lang="fr-FR" sz="800" dirty="0"/>
          </a:p>
        </p:txBody>
      </p:sp>
      <p:sp>
        <p:nvSpPr>
          <p:cNvPr id="34" name="ZoneTexte 33"/>
          <p:cNvSpPr txBox="1"/>
          <p:nvPr/>
        </p:nvSpPr>
        <p:spPr>
          <a:xfrm>
            <a:off x="2721919" y="1136625"/>
            <a:ext cx="4839344" cy="707886"/>
          </a:xfrm>
          <a:prstGeom prst="rect">
            <a:avLst/>
          </a:prstGeom>
          <a:noFill/>
        </p:spPr>
        <p:txBody>
          <a:bodyPr wrap="square" rtlCol="0">
            <a:spAutoFit/>
          </a:bodyPr>
          <a:lstStyle/>
          <a:p>
            <a:r>
              <a:rPr lang="fr-FR" sz="2000" b="1" cap="all" dirty="0">
                <a:solidFill>
                  <a:srgbClr val="009FE3"/>
                </a:solidFill>
                <a:latin typeface="+mj-lt"/>
                <a:cs typeface="Arial" panose="020B0604020202020204" pitchFamily="34" charset="0"/>
              </a:rPr>
              <a:t>Un territoire d’expérimentation sportive à l’échelle locale</a:t>
            </a:r>
            <a:endParaRPr lang="fr-FR" sz="2000" b="1" cap="all" dirty="0" smtClean="0">
              <a:solidFill>
                <a:srgbClr val="009FE3"/>
              </a:solidFill>
              <a:latin typeface="+mj-lt"/>
              <a:cs typeface="Arial" panose="020B0604020202020204" pitchFamily="34" charset="0"/>
            </a:endParaRPr>
          </a:p>
        </p:txBody>
      </p:sp>
      <p:sp>
        <p:nvSpPr>
          <p:cNvPr id="36" name="ZoneTexte 35"/>
          <p:cNvSpPr txBox="1"/>
          <p:nvPr/>
        </p:nvSpPr>
        <p:spPr>
          <a:xfrm>
            <a:off x="272973" y="5778748"/>
            <a:ext cx="2304256" cy="2123658"/>
          </a:xfrm>
          <a:prstGeom prst="rect">
            <a:avLst/>
          </a:prstGeom>
          <a:noFill/>
        </p:spPr>
        <p:txBody>
          <a:bodyPr wrap="square" rtlCol="0">
            <a:spAutoFit/>
          </a:bodyPr>
          <a:lstStyle/>
          <a:p>
            <a:pPr algn="just"/>
            <a:r>
              <a:rPr lang="fr-FR" sz="1200" i="1" dirty="0"/>
              <a:t>D</a:t>
            </a:r>
            <a:r>
              <a:rPr lang="fr-FR" sz="1200" i="1" dirty="0" smtClean="0"/>
              <a:t>e </a:t>
            </a:r>
            <a:r>
              <a:rPr lang="fr-FR" sz="1200" i="1" dirty="0"/>
              <a:t>nombreuses collectivités s’inspirent, sur le champ sportif, de cette cohérence territoriale entre la Recherche &amp; Développement, l’organisation de pratiquants et d’événements et l’intérêt participatif des financeurs. C’est ce que Dominique Charrier </a:t>
            </a:r>
            <a:r>
              <a:rPr lang="fr-FR" sz="1200" i="1" dirty="0" smtClean="0"/>
              <a:t>formalisait </a:t>
            </a:r>
            <a:r>
              <a:rPr lang="fr-FR" sz="1200" i="1" dirty="0"/>
              <a:t>en une « convergence des intérêts » des acteurs locaux dès 2004.</a:t>
            </a:r>
          </a:p>
        </p:txBody>
      </p:sp>
      <p:sp>
        <p:nvSpPr>
          <p:cNvPr id="37" name="ZoneTexte 36"/>
          <p:cNvSpPr txBox="1"/>
          <p:nvPr/>
        </p:nvSpPr>
        <p:spPr>
          <a:xfrm>
            <a:off x="249754" y="3729732"/>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Lapeyronie</a:t>
            </a:r>
          </a:p>
          <a:p>
            <a:pPr algn="ctr"/>
            <a:r>
              <a:rPr lang="fr-FR" sz="1000" dirty="0" smtClean="0">
                <a:cs typeface="Arial" panose="020B0604020202020204" pitchFamily="34" charset="0"/>
              </a:rPr>
              <a:t>Directeur </a:t>
            </a:r>
            <a:r>
              <a:rPr lang="fr-FR" sz="1000" i="1" dirty="0" smtClean="0">
                <a:cs typeface="Arial" panose="020B0604020202020204" pitchFamily="34" charset="0"/>
              </a:rPr>
              <a:t>SportColl</a:t>
            </a:r>
          </a:p>
          <a:p>
            <a:pPr algn="ctr"/>
            <a:r>
              <a:rPr lang="fr-FR" sz="1000" dirty="0" smtClean="0">
                <a:cs typeface="Arial" panose="020B0604020202020204" pitchFamily="34" charset="0"/>
              </a:rPr>
              <a:t>Maître de conférences associé</a:t>
            </a:r>
          </a:p>
          <a:p>
            <a:pPr algn="ctr"/>
            <a:r>
              <a:rPr lang="fr-FR" sz="1000" i="1" dirty="0" smtClean="0">
                <a:cs typeface="Arial" panose="020B0604020202020204" pitchFamily="34" charset="0"/>
              </a:rPr>
              <a:t>Université de</a:t>
            </a:r>
            <a:r>
              <a:rPr lang="fr-FR" sz="1000" i="1" dirty="0">
                <a:cs typeface="Arial" panose="020B0604020202020204" pitchFamily="34" charset="0"/>
              </a:rPr>
              <a:t> </a:t>
            </a:r>
            <a:r>
              <a:rPr lang="fr-FR" sz="1000" i="1" dirty="0" smtClean="0">
                <a:cs typeface="Arial" panose="020B0604020202020204" pitchFamily="34" charset="0"/>
              </a:rPr>
              <a:t>Montpellier</a:t>
            </a:r>
            <a:endParaRPr lang="fr-FR" sz="1000" i="1" dirty="0">
              <a:cs typeface="Arial" panose="020B0604020202020204" pitchFamily="34" charset="0"/>
            </a:endParaRPr>
          </a:p>
        </p:txBody>
      </p:sp>
      <p:sp>
        <p:nvSpPr>
          <p:cNvPr id="5" name="ZoneTexte 4"/>
          <p:cNvSpPr txBox="1"/>
          <p:nvPr/>
        </p:nvSpPr>
        <p:spPr>
          <a:xfrm>
            <a:off x="4572719" y="32276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18249" r="19551"/>
          <a:stretch/>
        </p:blipFill>
        <p:spPr>
          <a:xfrm>
            <a:off x="773093" y="2045147"/>
            <a:ext cx="1257578" cy="1469098"/>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112</a:t>
            </a:r>
            <a:endParaRPr lang="fr-FR" sz="1800" spc="100" dirty="0">
              <a:cs typeface="Arial" panose="020B0604020202020204" pitchFamily="34" charset="0"/>
            </a:endParaRPr>
          </a:p>
        </p:txBody>
      </p:sp>
    </p:spTree>
    <p:extLst>
      <p:ext uri="{BB962C8B-B14F-4D97-AF65-F5344CB8AC3E}">
        <p14:creationId xmlns:p14="http://schemas.microsoft.com/office/powerpoint/2010/main" val="157822517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22524" y="7722964"/>
            <a:ext cx="500120" cy="425184"/>
          </a:xfrm>
          <a:prstGeom prst="rect">
            <a:avLst/>
          </a:prstGeom>
        </p:spPr>
      </p:pic>
      <p:sp>
        <p:nvSpPr>
          <p:cNvPr id="31" name="ZoneTexte 30"/>
          <p:cNvSpPr txBox="1"/>
          <p:nvPr/>
        </p:nvSpPr>
        <p:spPr>
          <a:xfrm>
            <a:off x="2700511" y="1780122"/>
            <a:ext cx="4759314" cy="11603176"/>
          </a:xfrm>
          <a:prstGeom prst="rect">
            <a:avLst/>
          </a:prstGeom>
          <a:noFill/>
        </p:spPr>
        <p:txBody>
          <a:bodyPr wrap="square" numCol="2" spcCol="216000" rtlCol="0">
            <a:spAutoFit/>
          </a:bodyPr>
          <a:lstStyle/>
          <a:p>
            <a:pPr algn="just"/>
            <a:r>
              <a:rPr lang="fr-FR" sz="1000" b="1" dirty="0"/>
              <a:t>Merci de vous présenter et présenter la FNOMS en quelques </a:t>
            </a:r>
            <a:r>
              <a:rPr lang="fr-FR" sz="1000" b="1" dirty="0" smtClean="0"/>
              <a:t>mots</a:t>
            </a:r>
          </a:p>
          <a:p>
            <a:pPr algn="just"/>
            <a:endParaRPr lang="fr-FR" sz="1000" dirty="0"/>
          </a:p>
          <a:p>
            <a:pPr algn="just"/>
            <a:r>
              <a:rPr lang="fr-FR" sz="1000" dirty="0"/>
              <a:t>Je suis David Guillouf , directeur de la </a:t>
            </a:r>
            <a:r>
              <a:rPr lang="fr-FR" sz="1000" dirty="0" smtClean="0"/>
              <a:t>FNOMS </a:t>
            </a:r>
            <a:r>
              <a:rPr lang="fr-FR" sz="1000" dirty="0"/>
              <a:t>en charge, notamment du projet fédéral, mais aussi des partenariats privés et institutionnels au sein de la Fédération nationale des offices municipaux du sport (FNOMS).</a:t>
            </a:r>
          </a:p>
          <a:p>
            <a:pPr algn="just"/>
            <a:r>
              <a:rPr lang="fr-FR" sz="1000" dirty="0"/>
              <a:t>La FNOMS est une fédération de 1200 Offices du Sport, sur toute la France ! Elle regroupe 7500 communes, 40 000 </a:t>
            </a:r>
            <a:r>
              <a:rPr lang="fr-FR" sz="1000" dirty="0" smtClean="0"/>
              <a:t>associations, 16 </a:t>
            </a:r>
            <a:r>
              <a:rPr lang="fr-FR" sz="1000" dirty="0"/>
              <a:t>millions de pratiquants et tous les acteurs du sport sur un territoire. La FNOMS est la seule fédération d’actions en faveur du Sport pour tous sur tous les territoires. En effet, nos actions au quotidien sont les suivantes : développer le sport pour tous  grâce à nos Projets Sportifs Territoriaux, les seuls plans de promotion et de développement du sport sur le territoire ; développer le sport/santé/bien-être grâce à notre plan « Sport/santé » porté par nos Centres Médico-Sportifs et nos Offices du Sport ; Développer la citoyenneté par le sport, grâce à notre plan « sport citoyen » et  notre label « Office du Sport Citoyen » ; Développer le sport sur tous les territoires et notamment rurale : création des Offices Territoriaux du Sport (OTS), outils spécifiques pour répondre aux besoins du monde rural ; Et développer et pérenniser le bénévolat </a:t>
            </a:r>
            <a:r>
              <a:rPr lang="fr-FR" sz="1000" dirty="0" smtClean="0"/>
              <a:t>grâce </a:t>
            </a:r>
            <a:r>
              <a:rPr lang="fr-FR" sz="1000" dirty="0"/>
              <a:t>aux </a:t>
            </a:r>
            <a:r>
              <a:rPr lang="fr-FR" sz="1000" dirty="0" smtClean="0"/>
              <a:t>Journées </a:t>
            </a:r>
            <a:r>
              <a:rPr lang="fr-FR" sz="1000" dirty="0"/>
              <a:t>d’information et Formation </a:t>
            </a:r>
            <a:r>
              <a:rPr lang="fr-FR" sz="1000" dirty="0" smtClean="0"/>
              <a:t>FNOMS </a:t>
            </a:r>
            <a:r>
              <a:rPr lang="fr-FR" sz="1000" dirty="0"/>
              <a:t>et son Centre Ressources Fédéral.</a:t>
            </a:r>
          </a:p>
          <a:p>
            <a:pPr algn="just"/>
            <a:endParaRPr lang="fr-FR" sz="1000" dirty="0"/>
          </a:p>
          <a:p>
            <a:pPr algn="just"/>
            <a:r>
              <a:rPr lang="fr-FR" sz="1000" b="1" dirty="0"/>
              <a:t>Les différents positifs de politique de la ville et sportive se sont enchainés sur les territoires : quel est votre regard du « Sport dans la cité » pour la FNOMS ? </a:t>
            </a:r>
            <a:endParaRPr lang="fr-FR" sz="1000" b="1" dirty="0" smtClean="0"/>
          </a:p>
          <a:p>
            <a:pPr algn="just"/>
            <a:endParaRPr lang="fr-FR" sz="1000" b="1" dirty="0"/>
          </a:p>
          <a:p>
            <a:pPr algn="just"/>
            <a:r>
              <a:rPr lang="fr-FR" sz="1000" dirty="0"/>
              <a:t>Depuis de nombreuses années, le sport essaie de se faire une place dans les collectivités. Force est de constater que le résultat est inégal selon les villes et les  territoires. Il suffit de regarder l’évolution des subventions, c’est loin d’être positif. </a:t>
            </a:r>
            <a:r>
              <a:rPr lang="fr-FR" sz="1000" dirty="0" smtClean="0"/>
              <a:t>Il </a:t>
            </a:r>
            <a:r>
              <a:rPr lang="fr-FR" sz="1000" dirty="0"/>
              <a:t>est temps, même avec moins de moyen, de mettre le sport au cœur de la politique territoriale. La FNOMS et ses offices du sport préconisent et travaillent sur les Projets Sportifs </a:t>
            </a:r>
            <a:r>
              <a:rPr lang="fr-FR" sz="1000" dirty="0" smtClean="0"/>
              <a:t>Territoriaux</a:t>
            </a:r>
            <a:r>
              <a:rPr lang="fr-FR" sz="1000" dirty="0"/>
              <a:t>. Ces PST sont </a:t>
            </a:r>
            <a:r>
              <a:rPr lang="fr-FR" sz="1000" dirty="0" smtClean="0"/>
              <a:t>des véritables </a:t>
            </a:r>
            <a:r>
              <a:rPr lang="fr-FR" sz="1000" dirty="0"/>
              <a:t>schémas directeurs du Sport et des Activités physiques et sportives. Ces Projets sont les garants d’un développement cohérent, continu </a:t>
            </a:r>
            <a:r>
              <a:rPr lang="fr-FR" sz="1000" dirty="0" smtClean="0"/>
              <a:t>et</a:t>
            </a:r>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r>
              <a:rPr lang="fr-FR" sz="1000" dirty="0" smtClean="0"/>
              <a:t>partagé </a:t>
            </a:r>
            <a:r>
              <a:rPr lang="fr-FR" sz="1000" dirty="0"/>
              <a:t>par tous sur un territoire. </a:t>
            </a:r>
          </a:p>
          <a:p>
            <a:pPr algn="just"/>
            <a:r>
              <a:rPr lang="fr-FR" sz="1000" dirty="0"/>
              <a:t>Ces PST pourront aussi permettre une évolution des associations sportives, vers un projet associatif tournée cers une plus-value citoyenne, vers de nouvelles sources de financements innovantes (mécénats, « B to B » etc.), vers un bénévolat comme passerelle de lien social et d’activités mais PLURIDISCINAIRES, et aussi vers une offre sportive tournées vers TOUS LES PUBLICS notamment « non-licenciés ». LA FNOMS y travaille et lancera dès la fin de l’année une série d’action sport pour tous, pour emmener le sport là où il ne va plus : VERS TOUS .</a:t>
            </a:r>
          </a:p>
          <a:p>
            <a:pPr algn="just"/>
            <a:r>
              <a:rPr lang="fr-FR" sz="1000" dirty="0"/>
              <a:t>Avec nos Offices du Sport, nous souhaitons être </a:t>
            </a:r>
            <a:r>
              <a:rPr lang="fr-FR" sz="1000" dirty="0" err="1"/>
              <a:t>pro-actif</a:t>
            </a:r>
            <a:r>
              <a:rPr lang="fr-FR" sz="1000" dirty="0"/>
              <a:t>, et être force de proposition pour ne plus considérer le sport comme le parent pauvre des politiques </a:t>
            </a:r>
            <a:r>
              <a:rPr lang="fr-FR" sz="1000" dirty="0" smtClean="0"/>
              <a:t>territoriales ; notamment </a:t>
            </a:r>
            <a:r>
              <a:rPr lang="fr-FR" sz="1000" dirty="0"/>
              <a:t>avec des actions pour développer la pratique sportive sur tous les territoires avec, par exemples, des Ecoles Multisports Intercommunales mobiles.</a:t>
            </a:r>
          </a:p>
          <a:p>
            <a:pPr algn="just"/>
            <a:endParaRPr lang="fr-FR" sz="1000" dirty="0"/>
          </a:p>
          <a:p>
            <a:pPr algn="just"/>
            <a:r>
              <a:rPr lang="fr-FR" sz="1000" b="1" dirty="0" smtClean="0"/>
              <a:t>Que conseilleriez-vous </a:t>
            </a:r>
            <a:r>
              <a:rPr lang="fr-FR" sz="1000" b="1" dirty="0"/>
              <a:t>aux collectivités territoriales et associations pour gagner en « efficience sportive et sociale » ? </a:t>
            </a:r>
          </a:p>
          <a:p>
            <a:pPr algn="just"/>
            <a:endParaRPr lang="fr-FR" sz="1000" dirty="0" smtClean="0"/>
          </a:p>
          <a:p>
            <a:pPr algn="just"/>
            <a:r>
              <a:rPr lang="fr-FR" sz="1000" dirty="0" smtClean="0"/>
              <a:t>En </a:t>
            </a:r>
            <a:r>
              <a:rPr lang="fr-FR" sz="1000" dirty="0"/>
              <a:t>m’adressant aux associations sportives (AS) : ne pensez pas la collectivité comme un guichet mais comme un partenaire, tourner vous vers certaine valeurs et principes de l’Economie sociale et solidaire, soyez des partenaires de la ville et non plus simplement des prescripteurs d’activités. Les AS doivent devenir des acteurs de cohésion sociale et de développement territorial. Avec des actions et des projets adaptés à tous </a:t>
            </a:r>
          </a:p>
          <a:p>
            <a:pPr algn="just"/>
            <a:r>
              <a:rPr lang="fr-FR" sz="1000" dirty="0"/>
              <a:t>Les collectivités doivent réfléchir, quant à </a:t>
            </a:r>
            <a:r>
              <a:rPr lang="fr-FR" sz="1000" dirty="0" smtClean="0"/>
              <a:t>elles, </a:t>
            </a:r>
            <a:r>
              <a:rPr lang="fr-FR" sz="1000" dirty="0"/>
              <a:t>aux critères de répartitions de subventions. La licence </a:t>
            </a:r>
            <a:r>
              <a:rPr lang="fr-FR" sz="1000" dirty="0" smtClean="0"/>
              <a:t>est-elle la meilleure référence ? </a:t>
            </a:r>
            <a:r>
              <a:rPr lang="fr-FR" sz="1000" dirty="0"/>
              <a:t>Je n’en suis pas sûr. Mais si on place la subvention comme un élément moteur dans le développement de la cité, du bien-être des citoyens dans le projet associatif, on donnera du sens à la valeur publique. Et ne pas considérer le sport et ses associations comme des options ou comme un </a:t>
            </a:r>
            <a:r>
              <a:rPr lang="fr-FR" sz="1000" dirty="0" smtClean="0"/>
              <a:t>coût </a:t>
            </a:r>
            <a:r>
              <a:rPr lang="fr-FR" sz="1000" dirty="0"/>
              <a:t>mais plutôt comme </a:t>
            </a:r>
            <a:r>
              <a:rPr lang="fr-FR" sz="1000" dirty="0" smtClean="0"/>
              <a:t>un investissement </a:t>
            </a:r>
            <a:r>
              <a:rPr lang="fr-FR" sz="1000" dirty="0"/>
              <a:t>sur le bien-être des citoyens.</a:t>
            </a:r>
          </a:p>
        </p:txBody>
      </p:sp>
      <p:sp>
        <p:nvSpPr>
          <p:cNvPr id="34" name="ZoneTexte 33"/>
          <p:cNvSpPr txBox="1"/>
          <p:nvPr/>
        </p:nvSpPr>
        <p:spPr>
          <a:xfrm>
            <a:off x="2700511" y="1318457"/>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David Guillouf</a:t>
            </a:r>
          </a:p>
        </p:txBody>
      </p:sp>
      <p:sp>
        <p:nvSpPr>
          <p:cNvPr id="37" name="ZoneTexte 36"/>
          <p:cNvSpPr txBox="1"/>
          <p:nvPr/>
        </p:nvSpPr>
        <p:spPr>
          <a:xfrm>
            <a:off x="250081" y="3985871"/>
            <a:ext cx="2378422"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David Guillouf</a:t>
            </a:r>
          </a:p>
          <a:p>
            <a:pPr algn="ctr"/>
            <a:r>
              <a:rPr lang="fr-FR" sz="1200" dirty="0" smtClean="0">
                <a:cs typeface="Arial" panose="020B0604020202020204" pitchFamily="34" charset="0"/>
              </a:rPr>
              <a:t>Directeur</a:t>
            </a:r>
          </a:p>
          <a:p>
            <a:pPr algn="ctr"/>
            <a:r>
              <a:rPr lang="fr-FR" sz="1200" dirty="0" smtClean="0">
                <a:cs typeface="Arial" panose="020B0604020202020204" pitchFamily="34" charset="0"/>
              </a:rPr>
              <a:t>FNOMS</a:t>
            </a:r>
          </a:p>
        </p:txBody>
      </p:sp>
      <p:sp>
        <p:nvSpPr>
          <p:cNvPr id="11" name="ZoneTexte 10"/>
          <p:cNvSpPr txBox="1"/>
          <p:nvPr/>
        </p:nvSpPr>
        <p:spPr>
          <a:xfrm>
            <a:off x="180231" y="5706740"/>
            <a:ext cx="2304256" cy="2123658"/>
          </a:xfrm>
          <a:prstGeom prst="rect">
            <a:avLst/>
          </a:prstGeom>
          <a:noFill/>
        </p:spPr>
        <p:txBody>
          <a:bodyPr wrap="square" rtlCol="0">
            <a:spAutoFit/>
          </a:bodyPr>
          <a:lstStyle/>
          <a:p>
            <a:pPr algn="just"/>
            <a:r>
              <a:rPr lang="fr-FR" sz="1200" i="1" dirty="0" smtClean="0"/>
              <a:t>Avec </a:t>
            </a:r>
            <a:r>
              <a:rPr lang="fr-FR" sz="1200" i="1" dirty="0"/>
              <a:t>nos Offices du Sport, nous souhaitons être </a:t>
            </a:r>
            <a:r>
              <a:rPr lang="fr-FR" sz="1200" i="1" dirty="0" err="1"/>
              <a:t>pro-actif</a:t>
            </a:r>
            <a:r>
              <a:rPr lang="fr-FR" sz="1200" i="1" dirty="0"/>
              <a:t>, et être force de proposition pour ne plus considérer le sport comme le parent pauvre des politiques territoriales ; notamment avec des actions pour développer la pratique sportive sur tous les territoires avec, par exemples, des Ecoles Multisports Intercommunales </a:t>
            </a:r>
            <a:r>
              <a:rPr lang="fr-FR" sz="1200" i="1" dirty="0" smtClean="0"/>
              <a:t>mobiles.</a:t>
            </a:r>
            <a:endParaRPr lang="fr-FR" sz="1200" i="1"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800" y="2069619"/>
            <a:ext cx="1099158" cy="1786224"/>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788" y="9739188"/>
            <a:ext cx="2381499" cy="793833"/>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113</a:t>
            </a:r>
            <a:endParaRPr lang="fr-FR" sz="1800" spc="100" dirty="0">
              <a:cs typeface="Arial" panose="020B0604020202020204" pitchFamily="34" charset="0"/>
            </a:endParaRPr>
          </a:p>
        </p:txBody>
      </p:sp>
    </p:spTree>
    <p:extLst>
      <p:ext uri="{BB962C8B-B14F-4D97-AF65-F5344CB8AC3E}">
        <p14:creationId xmlns:p14="http://schemas.microsoft.com/office/powerpoint/2010/main" val="191352532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63958" y="7059099"/>
            <a:ext cx="500120" cy="425184"/>
          </a:xfrm>
          <a:prstGeom prst="rect">
            <a:avLst/>
          </a:prstGeom>
        </p:spPr>
      </p:pic>
      <p:sp>
        <p:nvSpPr>
          <p:cNvPr id="31" name="ZoneTexte 30"/>
          <p:cNvSpPr txBox="1"/>
          <p:nvPr/>
        </p:nvSpPr>
        <p:spPr>
          <a:xfrm>
            <a:off x="2772519" y="1820335"/>
            <a:ext cx="4608512" cy="11603176"/>
          </a:xfrm>
          <a:prstGeom prst="rect">
            <a:avLst/>
          </a:prstGeom>
          <a:noFill/>
        </p:spPr>
        <p:txBody>
          <a:bodyPr wrap="square" numCol="2" spcCol="216000" rtlCol="0">
            <a:spAutoFit/>
          </a:bodyPr>
          <a:lstStyle/>
          <a:p>
            <a:pPr algn="just"/>
            <a:r>
              <a:rPr lang="fr-FR" sz="1100" b="1" dirty="0"/>
              <a:t>Présentez-vous en quelques mots :</a:t>
            </a:r>
          </a:p>
          <a:p>
            <a:pPr algn="just"/>
            <a:endParaRPr lang="fr-FR" sz="1100" dirty="0"/>
          </a:p>
          <a:p>
            <a:pPr algn="just"/>
            <a:r>
              <a:rPr lang="fr-FR" sz="1100" dirty="0"/>
              <a:t>Je suis Caroline Deleuze, directrice de l’UFOLEP 34. L’UFOLEP est l’Union Française des Œuvres Laïques d’Education Physique. L’UFOLEP est une fédération agréée par le Ministère des Sports et membre du Comité National Olympique et Sportif Français (CNOSF). Elle est une composante du secteur Plein Air et Sport de la Ligue de l’Enseignement. Il s’agit de la première fédération française affinitaire et multisports.</a:t>
            </a:r>
          </a:p>
          <a:p>
            <a:pPr algn="just"/>
            <a:r>
              <a:rPr lang="fr-FR" sz="1100" dirty="0"/>
              <a:t>Nous sommes nés de la volonté de faire du sport un acte éducatif et citoyen par le plaisir du jeu et le vivre-ensemble. Nous développons l’intérêt des pratiques ludiques pour tous et défendons des valeurs citoyennes.</a:t>
            </a:r>
          </a:p>
          <a:p>
            <a:pPr algn="just"/>
            <a:r>
              <a:rPr lang="fr-FR" sz="1100" dirty="0"/>
              <a:t>L’identité sportive et d’Education Populaire fait de l’UFOLEP un mouvement engagé dans la société au travers de deux axes forts. Le premier se retrouve sous l’appellation « Sport société » afin d’accueillir tous les publics dans une pratique de loisir et de compétition et développer la multi activité. Le second concerne la thématique « Sport éducation » pour amener à la pratique sportive de nouveaux publics dans un objectif de bien être actif. </a:t>
            </a:r>
          </a:p>
          <a:p>
            <a:pPr algn="just"/>
            <a:endParaRPr lang="fr-FR" sz="1100" dirty="0"/>
          </a:p>
          <a:p>
            <a:pPr algn="just"/>
            <a:endParaRPr lang="fr-FR" sz="1100" dirty="0"/>
          </a:p>
          <a:p>
            <a:pPr algn="just"/>
            <a:r>
              <a:rPr lang="fr-FR" sz="1100" b="1" dirty="0"/>
              <a:t>Comment votre structure accompagne ou développe les actions sportives dans les quartiers prioritaires?</a:t>
            </a:r>
          </a:p>
          <a:p>
            <a:pPr algn="just"/>
            <a:endParaRPr lang="fr-FR" sz="1100" dirty="0"/>
          </a:p>
          <a:p>
            <a:pPr algn="just"/>
            <a:r>
              <a:rPr lang="fr-FR" sz="1100" dirty="0"/>
              <a:t>Nous sommes mobilisés sur les Quartiers Prioritaires de la Ville et développons une cohérence éducative et sportive via de nombreuses actions à travers deux types de </a:t>
            </a:r>
            <a:r>
              <a:rPr lang="fr-FR" sz="1100" dirty="0" smtClean="0"/>
              <a:t>public.</a:t>
            </a:r>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r>
              <a:rPr lang="fr-FR" sz="1100" dirty="0" smtClean="0"/>
              <a:t>D'abord </a:t>
            </a:r>
            <a:r>
              <a:rPr lang="fr-FR" sz="1100" dirty="0"/>
              <a:t>un public adolescent avec  des rencontres futsal jeunes, quatre écoles </a:t>
            </a:r>
            <a:r>
              <a:rPr lang="fr-FR" sz="1100" dirty="0" smtClean="0"/>
              <a:t>multisports 11-17ans,des </a:t>
            </a:r>
            <a:r>
              <a:rPr lang="fr-FR" sz="1100" dirty="0"/>
              <a:t>rencontres multisports</a:t>
            </a:r>
            <a:r>
              <a:rPr lang="fr-FR" sz="1100" dirty="0" smtClean="0"/>
              <a:t>, une </a:t>
            </a:r>
            <a:r>
              <a:rPr lang="fr-FR" sz="1100" dirty="0"/>
              <a:t>école de GRS</a:t>
            </a:r>
            <a:r>
              <a:rPr lang="fr-FR" sz="1100" dirty="0" smtClean="0"/>
              <a:t>, un </a:t>
            </a:r>
            <a:r>
              <a:rPr lang="fr-FR" sz="1100" dirty="0"/>
              <a:t>Accueil Jeunes 14-17 ans et des séjours de loisirs collectifs et d’Éducation à la </a:t>
            </a:r>
            <a:r>
              <a:rPr lang="fr-FR" sz="1100" dirty="0" smtClean="0"/>
              <a:t>citoyenneté.</a:t>
            </a:r>
          </a:p>
          <a:p>
            <a:pPr algn="just"/>
            <a:r>
              <a:rPr lang="fr-FR" sz="1100" dirty="0" smtClean="0"/>
              <a:t>Ensuite </a:t>
            </a:r>
            <a:r>
              <a:rPr lang="fr-FR" sz="1100" dirty="0"/>
              <a:t>un public enfance/petite-enfance avec le développement de cinq accueils de </a:t>
            </a:r>
            <a:r>
              <a:rPr lang="fr-FR" sz="1100" dirty="0" smtClean="0"/>
              <a:t>loisir</a:t>
            </a:r>
            <a:r>
              <a:rPr lang="fr-FR" sz="1100" dirty="0"/>
              <a:t> </a:t>
            </a:r>
            <a:r>
              <a:rPr lang="fr-FR" sz="1100" dirty="0" smtClean="0"/>
              <a:t>les </a:t>
            </a:r>
            <a:r>
              <a:rPr lang="fr-FR" sz="1100" dirty="0"/>
              <a:t>mercredis et pendant les vacances scolaires (activités sportives, des activités ludiques et éducatives et des séjours à thème) et les temps d’activités périscolaires (des animations sportives dans seize écoles de Montpellier sur les temps du midi et du soir).</a:t>
            </a:r>
          </a:p>
          <a:p>
            <a:pPr algn="just"/>
            <a:r>
              <a:rPr lang="fr-FR" sz="1100" dirty="0"/>
              <a:t>Ces diverses actions sont une </a:t>
            </a:r>
            <a:r>
              <a:rPr lang="fr-FR" sz="1100" dirty="0" smtClean="0"/>
              <a:t>« évidence » </a:t>
            </a:r>
            <a:r>
              <a:rPr lang="fr-FR" sz="1100" dirty="0"/>
              <a:t>pour une fédération sportive qui revendique son origine de mouvement d’éducation populaire.</a:t>
            </a:r>
          </a:p>
          <a:p>
            <a:pPr algn="just"/>
            <a:endParaRPr lang="fr-FR" sz="1100" dirty="0" smtClean="0"/>
          </a:p>
          <a:p>
            <a:pPr algn="just"/>
            <a:endParaRPr lang="fr-FR" sz="1100" dirty="0"/>
          </a:p>
          <a:p>
            <a:pPr algn="just"/>
            <a:r>
              <a:rPr lang="fr-FR" sz="1100" b="1" dirty="0"/>
              <a:t>Que </a:t>
            </a:r>
            <a:r>
              <a:rPr lang="fr-FR" sz="1100" b="1" dirty="0" smtClean="0"/>
              <a:t>conseilleriez-vous </a:t>
            </a:r>
            <a:r>
              <a:rPr lang="fr-FR" sz="1100" b="1" dirty="0"/>
              <a:t>aux collectivités pour s'adapter aux évolutions du sport dans les quartiers </a:t>
            </a:r>
            <a:r>
              <a:rPr lang="fr-FR" sz="1100" b="1" dirty="0" smtClean="0"/>
              <a:t>prioritaires ? </a:t>
            </a:r>
            <a:endParaRPr lang="fr-FR" sz="1100" b="1" dirty="0"/>
          </a:p>
          <a:p>
            <a:pPr algn="just"/>
            <a:endParaRPr lang="fr-FR" sz="1100" dirty="0"/>
          </a:p>
          <a:p>
            <a:pPr algn="just"/>
            <a:r>
              <a:rPr lang="fr-FR" sz="1100" dirty="0"/>
              <a:t>Il conviendrait que les quartiers </a:t>
            </a:r>
            <a:r>
              <a:rPr lang="fr-FR" sz="1100" dirty="0" smtClean="0"/>
              <a:t>« prioritaires </a:t>
            </a:r>
            <a:r>
              <a:rPr lang="fr-FR" sz="1100" dirty="0"/>
              <a:t>» le soient véritablement. Toutes les études montrent que malgré ce caractère prioritaire, nos quartiers politiques de la ville ne bénéficient pas des moyens ordinaires et de droit commun. Il convient donc de rattraper de toute urgence le déficit d’équipements sportifs et de repenser leur gestion à partir des habitants et de leurs associations elles-mêmes. </a:t>
            </a:r>
          </a:p>
        </p:txBody>
      </p:sp>
      <p:sp>
        <p:nvSpPr>
          <p:cNvPr id="34" name="ZoneTexte 33"/>
          <p:cNvSpPr txBox="1"/>
          <p:nvPr/>
        </p:nvSpPr>
        <p:spPr>
          <a:xfrm>
            <a:off x="2700511" y="1318457"/>
            <a:ext cx="4752528"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Caroline Deleuze</a:t>
            </a:r>
          </a:p>
        </p:txBody>
      </p:sp>
      <p:sp>
        <p:nvSpPr>
          <p:cNvPr id="37" name="ZoneTexte 36"/>
          <p:cNvSpPr txBox="1"/>
          <p:nvPr/>
        </p:nvSpPr>
        <p:spPr>
          <a:xfrm>
            <a:off x="250081" y="3985871"/>
            <a:ext cx="2378422"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Caroline Deleuze</a:t>
            </a:r>
          </a:p>
          <a:p>
            <a:pPr algn="ctr"/>
            <a:r>
              <a:rPr lang="fr-FR" sz="1200" dirty="0" smtClean="0">
                <a:cs typeface="Arial" panose="020B0604020202020204" pitchFamily="34" charset="0"/>
              </a:rPr>
              <a:t>Directrice</a:t>
            </a:r>
          </a:p>
          <a:p>
            <a:pPr algn="ctr"/>
            <a:r>
              <a:rPr lang="fr-FR" sz="1200" dirty="0" smtClean="0">
                <a:cs typeface="Arial" panose="020B0604020202020204" pitchFamily="34" charset="0"/>
              </a:rPr>
              <a:t>UFOLEP 34</a:t>
            </a:r>
          </a:p>
        </p:txBody>
      </p:sp>
      <p:sp>
        <p:nvSpPr>
          <p:cNvPr id="11" name="ZoneTexte 10"/>
          <p:cNvSpPr txBox="1"/>
          <p:nvPr/>
        </p:nvSpPr>
        <p:spPr>
          <a:xfrm>
            <a:off x="180231" y="5706740"/>
            <a:ext cx="2304256" cy="1200329"/>
          </a:xfrm>
          <a:prstGeom prst="rect">
            <a:avLst/>
          </a:prstGeom>
          <a:noFill/>
        </p:spPr>
        <p:txBody>
          <a:bodyPr wrap="square" rtlCol="0">
            <a:spAutoFit/>
          </a:bodyPr>
          <a:lstStyle/>
          <a:p>
            <a:pPr algn="just"/>
            <a:r>
              <a:rPr lang="fr-FR" sz="1200" i="1" dirty="0"/>
              <a:t>Il convient donc de rattraper de toute urgence le déficit d’équipements sportifs et de repenser leur gestion à partir des habitants et de leurs associations elles-mêmes. </a:t>
            </a:r>
          </a:p>
        </p:txBody>
      </p:sp>
      <p:pic>
        <p:nvPicPr>
          <p:cNvPr id="2" name="Image 1"/>
          <p:cNvPicPr>
            <a:picLocks noChangeAspect="1"/>
          </p:cNvPicPr>
          <p:nvPr/>
        </p:nvPicPr>
        <p:blipFill>
          <a:blip r:embed="rId3"/>
          <a:stretch>
            <a:fillRect/>
          </a:stretch>
        </p:blipFill>
        <p:spPr>
          <a:xfrm>
            <a:off x="649674" y="2262713"/>
            <a:ext cx="1579236" cy="1579236"/>
          </a:xfrm>
          <a:prstGeom prst="rect">
            <a:avLst/>
          </a:prstGeom>
        </p:spPr>
      </p:pic>
      <p:pic>
        <p:nvPicPr>
          <p:cNvPr id="3" name="Image 2"/>
          <p:cNvPicPr>
            <a:picLocks noChangeAspect="1"/>
          </p:cNvPicPr>
          <p:nvPr/>
        </p:nvPicPr>
        <p:blipFill>
          <a:blip r:embed="rId4"/>
          <a:stretch>
            <a:fillRect/>
          </a:stretch>
        </p:blipFill>
        <p:spPr>
          <a:xfrm>
            <a:off x="100086" y="8515052"/>
            <a:ext cx="2562560" cy="1228983"/>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114</a:t>
            </a:r>
            <a:endParaRPr lang="fr-FR" sz="1800" spc="100" dirty="0">
              <a:cs typeface="Arial" panose="020B0604020202020204" pitchFamily="34" charset="0"/>
            </a:endParaRPr>
          </a:p>
        </p:txBody>
      </p:sp>
    </p:spTree>
    <p:extLst>
      <p:ext uri="{BB962C8B-B14F-4D97-AF65-F5344CB8AC3E}">
        <p14:creationId xmlns:p14="http://schemas.microsoft.com/office/powerpoint/2010/main" val="14352911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cap="all" dirty="0" smtClean="0">
                <a:solidFill>
                  <a:schemeClr val="bg1"/>
                </a:solidFill>
              </a:rPr>
              <a:t>La France olympique, « terre de Jeux » ?</a:t>
            </a:r>
            <a:endParaRPr lang="fr-FR" sz="3900" b="1" cap="all"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#29</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115</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248723333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73" y="5184631"/>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30671" y="7533074"/>
            <a:ext cx="504056"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31" name="ZoneTexte 30"/>
          <p:cNvSpPr txBox="1"/>
          <p:nvPr/>
        </p:nvSpPr>
        <p:spPr>
          <a:xfrm>
            <a:off x="2721919" y="1838816"/>
            <a:ext cx="4608512" cy="9302547"/>
          </a:xfrm>
          <a:prstGeom prst="rect">
            <a:avLst/>
          </a:prstGeom>
          <a:noFill/>
        </p:spPr>
        <p:txBody>
          <a:bodyPr wrap="square" numCol="2" spcCol="216000" rtlCol="0">
            <a:spAutoFit/>
          </a:bodyPr>
          <a:lstStyle/>
          <a:p>
            <a:pPr algn="just"/>
            <a:r>
              <a:rPr lang="fr-FR" sz="1050" dirty="0" smtClean="0"/>
              <a:t>La </a:t>
            </a:r>
            <a:r>
              <a:rPr lang="fr-FR" sz="1050" dirty="0"/>
              <a:t>semaine passée vient d’être riche en actualités sportives. Il suffit pour s’en convaincre, de relire l’agenda de la ministre des sports : visite du salon de l’éducation afin de rappeler l’importance du volet éducatif des activités physiques ; envoi d’un courrier aux Présidents de clubs professionnels de football pour affirmer le </a:t>
            </a:r>
            <a:r>
              <a:rPr lang="fr-FR" sz="1050" dirty="0" smtClean="0"/>
              <a:t>minimum </a:t>
            </a:r>
            <a:r>
              <a:rPr lang="fr-FR" sz="1050" dirty="0"/>
              <a:t>nécessaire à l’éthique sportive dans les enceintes et </a:t>
            </a:r>
            <a:r>
              <a:rPr lang="fr-FR" sz="1050" dirty="0" smtClean="0"/>
              <a:t>dans les comportements </a:t>
            </a:r>
            <a:r>
              <a:rPr lang="fr-FR" sz="1050" dirty="0"/>
              <a:t>des joueurs ; lecture du rapport de France Stratégie sur les freins et leviers au développement de l’activité physique et sportive véhiculant la volonté du sport pour tous, </a:t>
            </a:r>
            <a:r>
              <a:rPr lang="fr-FR" sz="1050" dirty="0" smtClean="0"/>
              <a:t>accessible </a:t>
            </a:r>
            <a:r>
              <a:rPr lang="fr-FR" sz="1050" dirty="0"/>
              <a:t>à tous les usagers.</a:t>
            </a:r>
          </a:p>
          <a:p>
            <a:pPr algn="just"/>
            <a:r>
              <a:rPr lang="fr-FR" sz="1050" dirty="0"/>
              <a:t>Education, éthique, Sport pour tous sont incontestablement les piliers du sport sur le territoire. Cela ne peut que réjouir les acteurs sportifs locaux.</a:t>
            </a:r>
          </a:p>
          <a:p>
            <a:pPr algn="just"/>
            <a:r>
              <a:rPr lang="fr-FR" sz="1050" dirty="0"/>
              <a:t>Et </a:t>
            </a:r>
            <a:r>
              <a:rPr lang="fr-FR" sz="1050" dirty="0" smtClean="0"/>
              <a:t>e sont </a:t>
            </a:r>
            <a:r>
              <a:rPr lang="fr-FR" sz="1050" dirty="0"/>
              <a:t>sur ces fondations solides et communément acceptées que se construisent et se discutent les deux dossiers sportifs, actuellement rigoureusement impalpables, mais qui sont dans toutes les discussions : </a:t>
            </a:r>
            <a:r>
              <a:rPr lang="fr-FR" sz="1050" b="1" dirty="0"/>
              <a:t>le nouveau modèle de gouvernance du sport en France et la dynamique des Jeux Olympiques et Paralympiques Paris 2024</a:t>
            </a:r>
            <a:r>
              <a:rPr lang="fr-FR" sz="1050" dirty="0"/>
              <a:t>. Ces deux sujets, forcément plus politiques, plus délicats, plus économiques sont la source, parfois croisée, de prise de positions, d’ambitions voire de « coups de gueule » dans des calendriers, certainement maitrisés, mais peu partagés par tous.</a:t>
            </a:r>
          </a:p>
          <a:p>
            <a:pPr algn="just"/>
            <a:endParaRPr lang="fr-FR" sz="1050" dirty="0" smtClean="0"/>
          </a:p>
          <a:p>
            <a:pPr algn="just"/>
            <a:r>
              <a:rPr lang="fr-FR" sz="1050" dirty="0" smtClean="0"/>
              <a:t>Cette </a:t>
            </a:r>
            <a:r>
              <a:rPr lang="fr-FR" sz="1050" dirty="0"/>
              <a:t>semaine, l’excellent Salon et Congrès des </a:t>
            </a:r>
            <a:r>
              <a:rPr lang="fr-FR" sz="1050" dirty="0" smtClean="0"/>
              <a:t>Maires (101e édition) ont </a:t>
            </a:r>
            <a:r>
              <a:rPr lang="fr-FR" sz="1050" dirty="0"/>
              <a:t>été </a:t>
            </a:r>
            <a:r>
              <a:rPr lang="fr-FR" sz="1050" dirty="0" smtClean="0"/>
              <a:t>organisés </a:t>
            </a:r>
            <a:r>
              <a:rPr lang="fr-FR" sz="1050" dirty="0"/>
              <a:t>par l’AMF au parc expo de Paris. Sur notre thématique sportive, cette scène a livré deux représentations attendues dans leurs amphithéâtres</a:t>
            </a:r>
            <a:r>
              <a:rPr lang="fr-FR" sz="1050" dirty="0" smtClean="0"/>
              <a:t>.</a:t>
            </a:r>
          </a:p>
          <a:p>
            <a:pPr algn="just"/>
            <a:endParaRPr lang="fr-FR" sz="1050" dirty="0"/>
          </a:p>
          <a:p>
            <a:pPr algn="just"/>
            <a:r>
              <a:rPr lang="fr-FR" sz="1050" dirty="0"/>
              <a:t>D’une part, la ministre des sports, le Président du CNOSF, les représentants « sports » de l’AMF et ARF ont partagé le cadre et le timing de la réflexion et, à présent, application du nouveau modèle de gouvernance du sport </a:t>
            </a:r>
            <a:r>
              <a:rPr lang="fr-FR" sz="1050" dirty="0" smtClean="0"/>
              <a:t>ainsi</a:t>
            </a:r>
          </a:p>
          <a:p>
            <a:pPr algn="just"/>
            <a:endParaRPr lang="fr-FR" sz="1050" dirty="0"/>
          </a:p>
          <a:p>
            <a:pPr algn="just"/>
            <a:endParaRPr lang="fr-FR" sz="1050" dirty="0" smtClean="0"/>
          </a:p>
          <a:p>
            <a:pPr algn="just"/>
            <a:endParaRPr lang="fr-FR" sz="1050" dirty="0"/>
          </a:p>
          <a:p>
            <a:pPr algn="just"/>
            <a:r>
              <a:rPr lang="fr-FR" sz="1050" dirty="0" smtClean="0"/>
              <a:t> </a:t>
            </a:r>
            <a:r>
              <a:rPr lang="fr-FR" sz="1050" dirty="0"/>
              <a:t>que la création de l’agence nationale du sport. Cet effort pédagogique incontestable continue, malgré tout, d’alimenter des questions toujours plus nombreuses sur l’application de cette gouvernance partagée sans chef de file territorial. Le texte « Ne t’en fais pas, tout va bien… » du 02 novembre 2018 de Jean-Pierre Bouchout, Inspecteur honoraire de la Jeunesse et des Sports, ne peut laisser </a:t>
            </a:r>
            <a:r>
              <a:rPr lang="fr-FR" sz="1050" dirty="0" smtClean="0"/>
              <a:t>indifférent.</a:t>
            </a:r>
          </a:p>
          <a:p>
            <a:pPr algn="just"/>
            <a:endParaRPr lang="fr-FR" sz="1050" dirty="0"/>
          </a:p>
          <a:p>
            <a:pPr algn="just"/>
            <a:r>
              <a:rPr lang="fr-FR" sz="1050" dirty="0"/>
              <a:t>D’autre part, dans la partie Congrès, Tony Estinguet et Denis Masseglia ont annoncé devant tous les maires et Présidents d’intercommunalité, la création d’un label « Terre de Jeux » pour l’été 2019, basé sur la proposition d’actions olympiques à mettre en place, doublée d’initiatives locales à catalyser, en échange de visibilité et </a:t>
            </a:r>
            <a:r>
              <a:rPr lang="fr-FR" sz="1050" dirty="0" smtClean="0"/>
              <a:t>de promotion </a:t>
            </a:r>
            <a:r>
              <a:rPr lang="fr-FR" sz="1050" dirty="0"/>
              <a:t>olympique. Si l’annonce d’un label était très attendue, il pose plus de questions qu’il n’apporte de réponses pour les collectivités : qui va payer quoi ? </a:t>
            </a:r>
            <a:r>
              <a:rPr lang="fr-FR" sz="1050" dirty="0" smtClean="0"/>
              <a:t>S’agit-il </a:t>
            </a:r>
            <a:r>
              <a:rPr lang="fr-FR" sz="1050" dirty="0"/>
              <a:t>du cahier des charges </a:t>
            </a:r>
            <a:r>
              <a:rPr lang="fr-FR" sz="1050" dirty="0" smtClean="0"/>
              <a:t>« officiel » </a:t>
            </a:r>
            <a:r>
              <a:rPr lang="fr-FR" sz="1050" dirty="0"/>
              <a:t>pour être « base-arrière » ? Il semble que non mais cela nécessite confirmation. Cependant, l’attente des collectivités territoriales d’être une </a:t>
            </a:r>
            <a:r>
              <a:rPr lang="fr-FR" sz="1050" dirty="0" smtClean="0"/>
              <a:t>« base-arrière » </a:t>
            </a:r>
            <a:r>
              <a:rPr lang="fr-FR" sz="1050" dirty="0"/>
              <a:t>est gigantesque (ne serait-ce qu’en observant le nombre de communications dans les médias locaux ou sur internet) voulant profiter des JOP 2024 pour dynamiser le territoire. C’était d’ailleurs le message du Président du COJO</a:t>
            </a:r>
            <a:r>
              <a:rPr lang="fr-FR" sz="1050" dirty="0" smtClean="0"/>
              <a:t>.</a:t>
            </a:r>
          </a:p>
          <a:p>
            <a:pPr algn="just"/>
            <a:endParaRPr lang="fr-FR" sz="1050" dirty="0"/>
          </a:p>
          <a:p>
            <a:pPr algn="just"/>
            <a:r>
              <a:rPr lang="fr-FR" sz="1050" dirty="0"/>
              <a:t>Aussi, les acteurs sportifs des territoires sont au cœur </a:t>
            </a:r>
            <a:r>
              <a:rPr lang="fr-FR" sz="1050" dirty="0" smtClean="0"/>
              <a:t>d’ « injonctions </a:t>
            </a:r>
            <a:r>
              <a:rPr lang="fr-FR" sz="1050" dirty="0"/>
              <a:t>contradictoires » où les espoirs peuvent devenir des déceptions si, une nouvelle fois, les finances et les projets (notamment en équipements sportifs) sont en inadéquation avec la réalité territoriale. Les experts de ce cahier viennent apporter leurs éléments à cette co-construction. Nous les remercions et vous souhaitons une excellente lecture à tous.</a:t>
            </a:r>
          </a:p>
          <a:p>
            <a:pPr algn="just"/>
            <a:endParaRPr lang="fr-FR" sz="1050" dirty="0"/>
          </a:p>
          <a:p>
            <a:pPr algn="just"/>
            <a:endParaRPr lang="fr-FR" sz="1050" dirty="0" smtClean="0"/>
          </a:p>
          <a:p>
            <a:pPr algn="just"/>
            <a:endParaRPr lang="fr-FR" sz="1050" dirty="0"/>
          </a:p>
          <a:p>
            <a:pPr algn="just"/>
            <a:endParaRPr lang="fr-FR" sz="1050" dirty="0"/>
          </a:p>
        </p:txBody>
      </p:sp>
      <p:sp>
        <p:nvSpPr>
          <p:cNvPr id="34" name="ZoneTexte 33"/>
          <p:cNvSpPr txBox="1"/>
          <p:nvPr/>
        </p:nvSpPr>
        <p:spPr>
          <a:xfrm>
            <a:off x="2721919" y="1406459"/>
            <a:ext cx="4839344" cy="400110"/>
          </a:xfrm>
          <a:prstGeom prst="rect">
            <a:avLst/>
          </a:prstGeom>
          <a:noFill/>
        </p:spPr>
        <p:txBody>
          <a:bodyPr wrap="square" rtlCol="0">
            <a:spAutoFit/>
          </a:bodyPr>
          <a:lstStyle/>
          <a:p>
            <a:r>
              <a:rPr lang="fr-FR" sz="2000" b="1" cap="all" dirty="0">
                <a:solidFill>
                  <a:srgbClr val="009FE3"/>
                </a:solidFill>
                <a:latin typeface="+mj-lt"/>
                <a:cs typeface="Arial" panose="020B0604020202020204" pitchFamily="34" charset="0"/>
              </a:rPr>
              <a:t>L’avenir du sport en </a:t>
            </a:r>
            <a:r>
              <a:rPr lang="fr-FR" sz="2000" b="1" cap="all" dirty="0" smtClean="0">
                <a:solidFill>
                  <a:srgbClr val="009FE3"/>
                </a:solidFill>
                <a:latin typeface="+mj-lt"/>
                <a:cs typeface="Arial" panose="020B0604020202020204" pitchFamily="34" charset="0"/>
              </a:rPr>
              <a:t>question</a:t>
            </a:r>
          </a:p>
        </p:txBody>
      </p:sp>
      <p:sp>
        <p:nvSpPr>
          <p:cNvPr id="36" name="ZoneTexte 35"/>
          <p:cNvSpPr txBox="1"/>
          <p:nvPr/>
        </p:nvSpPr>
        <p:spPr>
          <a:xfrm>
            <a:off x="272973" y="5778748"/>
            <a:ext cx="2304256" cy="1754326"/>
          </a:xfrm>
          <a:prstGeom prst="rect">
            <a:avLst/>
          </a:prstGeom>
          <a:noFill/>
        </p:spPr>
        <p:txBody>
          <a:bodyPr wrap="square" rtlCol="0">
            <a:spAutoFit/>
          </a:bodyPr>
          <a:lstStyle/>
          <a:p>
            <a:pPr algn="just"/>
            <a:r>
              <a:rPr lang="fr-FR" sz="1200" i="1" dirty="0"/>
              <a:t>Aussi, les acteurs sportifs des territoires sont au cœur d</a:t>
            </a:r>
            <a:r>
              <a:rPr lang="fr-FR" sz="1200" i="1" dirty="0" smtClean="0"/>
              <a:t>’ « injonctions </a:t>
            </a:r>
            <a:r>
              <a:rPr lang="fr-FR" sz="1200" i="1" dirty="0"/>
              <a:t>contradictoires » où les espoirs peuvent devenir des déceptions si, une nouvelle fois, les finances et les projets (notamment en équipements sportifs) sont en inadéquation avec la réalité territoriale. </a:t>
            </a:r>
          </a:p>
        </p:txBody>
      </p:sp>
      <p:sp>
        <p:nvSpPr>
          <p:cNvPr id="37" name="ZoneTexte 36"/>
          <p:cNvSpPr txBox="1"/>
          <p:nvPr/>
        </p:nvSpPr>
        <p:spPr>
          <a:xfrm>
            <a:off x="249754" y="3729732"/>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Lapeyronie</a:t>
            </a:r>
          </a:p>
          <a:p>
            <a:pPr algn="ctr"/>
            <a:r>
              <a:rPr lang="fr-FR" sz="1000" dirty="0" smtClean="0">
                <a:cs typeface="Arial" panose="020B0604020202020204" pitchFamily="34" charset="0"/>
              </a:rPr>
              <a:t>Directeur </a:t>
            </a:r>
            <a:r>
              <a:rPr lang="fr-FR" sz="1000" i="1" dirty="0" smtClean="0">
                <a:cs typeface="Arial" panose="020B0604020202020204" pitchFamily="34" charset="0"/>
              </a:rPr>
              <a:t>SportColl</a:t>
            </a:r>
          </a:p>
          <a:p>
            <a:pPr algn="ctr"/>
            <a:r>
              <a:rPr lang="fr-FR" sz="1000" dirty="0" smtClean="0">
                <a:cs typeface="Arial" panose="020B0604020202020204" pitchFamily="34" charset="0"/>
              </a:rPr>
              <a:t>Maître de conférences associé</a:t>
            </a:r>
          </a:p>
          <a:p>
            <a:pPr algn="ctr"/>
            <a:r>
              <a:rPr lang="fr-FR" sz="1000" i="1" dirty="0" smtClean="0">
                <a:cs typeface="Arial" panose="020B0604020202020204" pitchFamily="34" charset="0"/>
              </a:rPr>
              <a:t>Université de</a:t>
            </a:r>
            <a:r>
              <a:rPr lang="fr-FR" sz="1000" i="1" dirty="0">
                <a:cs typeface="Arial" panose="020B0604020202020204" pitchFamily="34" charset="0"/>
              </a:rPr>
              <a:t> </a:t>
            </a:r>
            <a:r>
              <a:rPr lang="fr-FR" sz="1000" i="1" dirty="0" smtClean="0">
                <a:cs typeface="Arial" panose="020B0604020202020204" pitchFamily="34" charset="0"/>
              </a:rPr>
              <a:t>Montpellier</a:t>
            </a:r>
            <a:endParaRPr lang="fr-FR" sz="1000" i="1"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18249" r="19551"/>
          <a:stretch/>
        </p:blipFill>
        <p:spPr>
          <a:xfrm>
            <a:off x="773093" y="2045147"/>
            <a:ext cx="1257578" cy="1469098"/>
          </a:xfrm>
          <a:prstGeom prst="rect">
            <a:avLst/>
          </a:prstGeom>
        </p:spPr>
      </p:pic>
      <p:pic>
        <p:nvPicPr>
          <p:cNvPr id="4" name="Image 3"/>
          <p:cNvPicPr>
            <a:picLocks noChangeAspect="1"/>
          </p:cNvPicPr>
          <p:nvPr/>
        </p:nvPicPr>
        <p:blipFill>
          <a:blip r:embed="rId5"/>
          <a:stretch>
            <a:fillRect/>
          </a:stretch>
        </p:blipFill>
        <p:spPr>
          <a:xfrm>
            <a:off x="9035" y="9152680"/>
            <a:ext cx="2568194" cy="1248428"/>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116</a:t>
            </a:r>
            <a:endParaRPr lang="fr-FR" sz="1800" spc="100" dirty="0">
              <a:cs typeface="Arial" panose="020B0604020202020204" pitchFamily="34" charset="0"/>
            </a:endParaRPr>
          </a:p>
        </p:txBody>
      </p:sp>
    </p:spTree>
    <p:extLst>
      <p:ext uri="{BB962C8B-B14F-4D97-AF65-F5344CB8AC3E}">
        <p14:creationId xmlns:p14="http://schemas.microsoft.com/office/powerpoint/2010/main" val="144285291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84367" y="6731016"/>
            <a:ext cx="500120" cy="425184"/>
          </a:xfrm>
          <a:prstGeom prst="rect">
            <a:avLst/>
          </a:prstGeom>
        </p:spPr>
      </p:pic>
      <p:sp>
        <p:nvSpPr>
          <p:cNvPr id="31" name="ZoneTexte 30"/>
          <p:cNvSpPr txBox="1"/>
          <p:nvPr/>
        </p:nvSpPr>
        <p:spPr>
          <a:xfrm>
            <a:off x="2700511" y="1780122"/>
            <a:ext cx="4759314" cy="9017853"/>
          </a:xfrm>
          <a:prstGeom prst="rect">
            <a:avLst/>
          </a:prstGeom>
          <a:noFill/>
        </p:spPr>
        <p:txBody>
          <a:bodyPr wrap="square" numCol="2" spcCol="216000" rtlCol="0">
            <a:spAutoFit/>
          </a:bodyPr>
          <a:lstStyle/>
          <a:p>
            <a:pPr algn="just"/>
            <a:r>
              <a:rPr lang="fr-FR" sz="1000" b="1" dirty="0"/>
              <a:t>Merci de vous </a:t>
            </a:r>
            <a:r>
              <a:rPr lang="fr-FR" sz="1000" b="1" dirty="0" smtClean="0"/>
              <a:t>présenter en quelques mots : </a:t>
            </a:r>
            <a:endParaRPr lang="fr-FR" sz="1000" b="1" dirty="0"/>
          </a:p>
          <a:p>
            <a:pPr algn="just"/>
            <a:endParaRPr lang="fr-FR" sz="1000" dirty="0"/>
          </a:p>
          <a:p>
            <a:pPr algn="just"/>
            <a:r>
              <a:rPr lang="fr-FR" sz="1000" dirty="0"/>
              <a:t>Je suis Marc Sanchez, Président de l’ANDES, et Maire de la commune de Lavelanet (Ariège)</a:t>
            </a:r>
          </a:p>
          <a:p>
            <a:pPr algn="just"/>
            <a:endParaRPr lang="fr-FR" sz="1000" dirty="0"/>
          </a:p>
          <a:p>
            <a:pPr algn="just"/>
            <a:r>
              <a:rPr lang="fr-FR" sz="1000" b="1" dirty="0"/>
              <a:t>Tony Estanguet et Denis Masseglia ont annoncé lors du 101e congrès des Maires le 22 novembre le lancement du label "Terre de Jeux 2024" pour associer les collectivités et mouvement sportif à l'organisation des JOP sur l'ensemble du territoire : que vous inspire cette démarche ?</a:t>
            </a:r>
          </a:p>
          <a:p>
            <a:pPr algn="just"/>
            <a:endParaRPr lang="fr-FR" sz="1000" dirty="0"/>
          </a:p>
          <a:p>
            <a:pPr algn="just"/>
            <a:r>
              <a:rPr lang="fr-FR" sz="1000" dirty="0"/>
              <a:t>Tony Estanguet, Président du comité Paris 2024, l’a rappelé lors du Salon des Maires, ces Jeux Olympiques et Paralympiques seront ceux de toutes la France. En tant que rapporteur du groupe de travail Paris 2024 à l’ANDES, je ne peux qu’abonder en son sens.</a:t>
            </a:r>
          </a:p>
          <a:p>
            <a:pPr algn="just"/>
            <a:r>
              <a:rPr lang="fr-FR" sz="1000" dirty="0"/>
              <a:t>L’Association Nationale Des Elus en charge du Sport (ANDES) est le réseau sport des collectivités locales en France et regroupe un réseau de plus de 5000 collectivités. Nous avons pour missions d’accompagner les élus aux sports dans leurs politiques sportives au travers de partages d’expériences, de témoignages, de veilles informationnelles et de partenariats cohérents. Par ailleurs, l’ANDES représente les intérêts des collectivités locales dans les différentes instances décisionnaires, nationales et territoriales, en tant que premiers financeurs du sport en France et propriétaires de 80% des équipements sportifs.</a:t>
            </a:r>
          </a:p>
          <a:p>
            <a:pPr algn="just"/>
            <a:r>
              <a:rPr lang="fr-FR" sz="1000" dirty="0"/>
              <a:t>L’ANDES, au travers de son groupe de travail, souhaite une mobilisation forte des territoires dans la perspective de ces Jeux ainsi qu’un héritage pérenne en faveur du sport pour le plus grand nombre.</a:t>
            </a:r>
          </a:p>
          <a:p>
            <a:pPr algn="just"/>
            <a:endParaRPr lang="fr-FR" sz="1000" dirty="0"/>
          </a:p>
          <a:p>
            <a:pPr algn="just"/>
            <a:r>
              <a:rPr lang="fr-FR" sz="1000" b="1" dirty="0"/>
              <a:t>Bien que le cahier des charges de ce label  soit en cours de formalisation, comment envisagez-vous d'y participer ?</a:t>
            </a:r>
          </a:p>
          <a:p>
            <a:pPr algn="just"/>
            <a:endParaRPr lang="fr-FR" sz="1000" dirty="0"/>
          </a:p>
          <a:p>
            <a:pPr algn="just"/>
            <a:r>
              <a:rPr lang="fr-FR" sz="1000" dirty="0"/>
              <a:t>Le label « Terre de Jeux 2024 » a vocation à mettre en lumière les nombreuses initiatives organisées dans les communes au bénéfice du sport et de l’olympisme. C’est l’occasion de valoriser les associations locales, les bénévoles, les établissements scolaires et les politiques sportives publiques. Les collectivités candidates à ce label pourront présenter leurs dossiers à partir de l’été 2019. D’ici là, les conditions opérationnelles seront finalisées avec les associations d’élus et les différentes parties prenantes</a:t>
            </a:r>
            <a:r>
              <a:rPr lang="fr-FR" sz="1000" dirty="0" smtClean="0"/>
              <a:t>.</a:t>
            </a:r>
          </a:p>
          <a:p>
            <a:pPr algn="just"/>
            <a:endParaRPr lang="fr-FR" sz="1000" dirty="0"/>
          </a:p>
          <a:p>
            <a:pPr algn="just"/>
            <a:r>
              <a:rPr lang="fr-FR" sz="1000" dirty="0"/>
              <a:t>Associer les collectivités territoriales est nécessaire pour fédérer et mobiliser le territoire. Je le rappelle mais les collectivités sont les premiers soutiens du sport en France avec près de 14 Mds € de dépenses. De surcroît, si nous voulons que ces Jeux soient un succès pour notre pays, il est indispensable que tous les acteurs soient concernés </a:t>
            </a:r>
          </a:p>
          <a:p>
            <a:pPr algn="just"/>
            <a:endParaRPr lang="fr-FR" sz="1000" dirty="0" smtClean="0"/>
          </a:p>
          <a:p>
            <a:pPr algn="just"/>
            <a:r>
              <a:rPr lang="fr-FR" sz="1000" dirty="0" smtClean="0"/>
              <a:t>L’ANDES </a:t>
            </a:r>
            <a:r>
              <a:rPr lang="fr-FR" sz="1000" dirty="0"/>
              <a:t>a déjà travaillé fortement sur le sujet. Nous avons participé à plusieurs sessions de travail sur Paris 2024 avec les principaux acteurs concernés, avec en premier lieu la création de son Groupe de travail lancé l’an dernier.</a:t>
            </a:r>
          </a:p>
          <a:p>
            <a:pPr algn="just"/>
            <a:endParaRPr lang="fr-FR" sz="1000" dirty="0" smtClean="0"/>
          </a:p>
          <a:p>
            <a:pPr algn="just"/>
            <a:r>
              <a:rPr lang="fr-FR" sz="1000" dirty="0" smtClean="0"/>
              <a:t>Une </a:t>
            </a:r>
            <a:r>
              <a:rPr lang="fr-FR" sz="1000" dirty="0"/>
              <a:t>présentation générale de l’échéancier jusqu’en 2024 a été effectué par Thierry REY, Conseiller spécial en charge de la mobilisation des territoires au sein de Paris 2024, lors de la réunion nationale des référents départementaux de l’ANDES à Lyon, ainsi que lors de la première Tournée des Régions à Metz en </a:t>
            </a:r>
            <a:r>
              <a:rPr lang="fr-FR" sz="1000" dirty="0" smtClean="0"/>
              <a:t>septembre.</a:t>
            </a:r>
          </a:p>
          <a:p>
            <a:pPr algn="just"/>
            <a:endParaRPr lang="fr-FR" sz="1000" dirty="0" smtClean="0"/>
          </a:p>
          <a:p>
            <a:pPr algn="just"/>
            <a:r>
              <a:rPr lang="fr-FR" sz="1000" dirty="0" smtClean="0"/>
              <a:t>Les </a:t>
            </a:r>
            <a:r>
              <a:rPr lang="fr-FR" sz="1000" dirty="0"/>
              <a:t>référents départementaux étant les représentants et les interlocuteurs privilégiés de l’ANDES sur les territoires.</a:t>
            </a:r>
          </a:p>
          <a:p>
            <a:pPr algn="just"/>
            <a:r>
              <a:rPr lang="fr-FR" sz="1000" dirty="0"/>
              <a:t>D’autre part, un sondage auprès du réseau de l’ANDES sera effectué afin de mieux connaître les attentes des élus locaux en matière d’information et de mobilisation des territoires. Il nous semble en effet important de pouvoir avancer ensemble sur ces questions.</a:t>
            </a:r>
          </a:p>
          <a:p>
            <a:pPr algn="just"/>
            <a:endParaRPr lang="fr-FR" sz="1000" dirty="0" smtClean="0"/>
          </a:p>
          <a:p>
            <a:pPr algn="just"/>
            <a:r>
              <a:rPr lang="fr-FR" sz="1000" dirty="0" smtClean="0"/>
              <a:t>Enfin </a:t>
            </a:r>
            <a:r>
              <a:rPr lang="fr-FR" sz="1000" dirty="0"/>
              <a:t>une délégation de Paris 2024 sera présente lors de notre Congrès national des 16 et 17 mai 2019 à Chamonix, ville olympique, qui mettra en lumière l’histoire des Jeux Olympiques et Paralympiques.</a:t>
            </a:r>
          </a:p>
          <a:p>
            <a:pPr algn="just"/>
            <a:endParaRPr lang="fr-FR" sz="1000" dirty="0" smtClean="0"/>
          </a:p>
          <a:p>
            <a:pPr algn="just"/>
            <a:r>
              <a:rPr lang="fr-FR" sz="1000" dirty="0" smtClean="0"/>
              <a:t>Ce </a:t>
            </a:r>
            <a:r>
              <a:rPr lang="fr-FR" sz="1000" dirty="0"/>
              <a:t>Congrès sera également idéalement placé avant l’annonce du cahier des charges pour la labellisation « Terres de jeux 2024 » pour les Collectivités territoriales. </a:t>
            </a:r>
          </a:p>
        </p:txBody>
      </p:sp>
      <p:sp>
        <p:nvSpPr>
          <p:cNvPr id="34" name="ZoneTexte 33"/>
          <p:cNvSpPr txBox="1"/>
          <p:nvPr/>
        </p:nvSpPr>
        <p:spPr>
          <a:xfrm>
            <a:off x="2700511" y="1318457"/>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Marc Sanchez</a:t>
            </a:r>
          </a:p>
        </p:txBody>
      </p:sp>
      <p:sp>
        <p:nvSpPr>
          <p:cNvPr id="37" name="ZoneTexte 36"/>
          <p:cNvSpPr txBox="1"/>
          <p:nvPr/>
        </p:nvSpPr>
        <p:spPr>
          <a:xfrm>
            <a:off x="250081" y="3985871"/>
            <a:ext cx="2378422" cy="1015663"/>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MARC SANCHEZ</a:t>
            </a:r>
          </a:p>
          <a:p>
            <a:pPr algn="ctr"/>
            <a:r>
              <a:rPr lang="fr-FR" sz="1200" dirty="0" smtClean="0">
                <a:cs typeface="Arial" panose="020B0604020202020204" pitchFamily="34" charset="0"/>
              </a:rPr>
              <a:t>Président</a:t>
            </a:r>
          </a:p>
          <a:p>
            <a:pPr algn="ctr"/>
            <a:r>
              <a:rPr lang="fr-FR" sz="1200" dirty="0">
                <a:cs typeface="Arial" panose="020B0604020202020204" pitchFamily="34" charset="0"/>
              </a:rPr>
              <a:t>Association Nationale Des Élus en charge du </a:t>
            </a:r>
            <a:r>
              <a:rPr lang="fr-FR" sz="1200" dirty="0" smtClean="0">
                <a:cs typeface="Arial" panose="020B0604020202020204" pitchFamily="34" charset="0"/>
              </a:rPr>
              <a:t>Sport</a:t>
            </a:r>
          </a:p>
          <a:p>
            <a:pPr algn="ctr"/>
            <a:r>
              <a:rPr lang="fr-FR" sz="1200" dirty="0" smtClean="0">
                <a:cs typeface="Arial" panose="020B0604020202020204" pitchFamily="34" charset="0"/>
              </a:rPr>
              <a:t>Maire de Lavelanet</a:t>
            </a:r>
          </a:p>
        </p:txBody>
      </p:sp>
      <p:sp>
        <p:nvSpPr>
          <p:cNvPr id="11" name="ZoneTexte 10"/>
          <p:cNvSpPr txBox="1"/>
          <p:nvPr/>
        </p:nvSpPr>
        <p:spPr>
          <a:xfrm>
            <a:off x="180231" y="5706740"/>
            <a:ext cx="2304256" cy="1015663"/>
          </a:xfrm>
          <a:prstGeom prst="rect">
            <a:avLst/>
          </a:prstGeom>
          <a:noFill/>
        </p:spPr>
        <p:txBody>
          <a:bodyPr wrap="square" rtlCol="0">
            <a:spAutoFit/>
          </a:bodyPr>
          <a:lstStyle/>
          <a:p>
            <a:pPr algn="just"/>
            <a:r>
              <a:rPr lang="fr-FR" sz="1200" i="1" dirty="0"/>
              <a:t>Le label « Terre de Jeux 2024 » a vocation à mettre en lumière les nombreuses initiatives organisées dans les communes au bénéfice du sport et de l’olympisme. </a:t>
            </a:r>
          </a:p>
        </p:txBody>
      </p:sp>
      <p:pic>
        <p:nvPicPr>
          <p:cNvPr id="3" name="Image 2"/>
          <p:cNvPicPr>
            <a:picLocks noChangeAspect="1"/>
          </p:cNvPicPr>
          <p:nvPr/>
        </p:nvPicPr>
        <p:blipFill>
          <a:blip r:embed="rId3"/>
          <a:stretch>
            <a:fillRect/>
          </a:stretch>
        </p:blipFill>
        <p:spPr>
          <a:xfrm>
            <a:off x="752359" y="1841572"/>
            <a:ext cx="1388625" cy="2057222"/>
          </a:xfrm>
          <a:prstGeom prst="rect">
            <a:avLst/>
          </a:prstGeom>
        </p:spPr>
      </p:pic>
      <p:pic>
        <p:nvPicPr>
          <p:cNvPr id="6" name="Image 5"/>
          <p:cNvPicPr>
            <a:picLocks noChangeAspect="1"/>
          </p:cNvPicPr>
          <p:nvPr/>
        </p:nvPicPr>
        <p:blipFill>
          <a:blip r:embed="rId4"/>
          <a:stretch>
            <a:fillRect/>
          </a:stretch>
        </p:blipFill>
        <p:spPr>
          <a:xfrm>
            <a:off x="263331" y="9595172"/>
            <a:ext cx="2078582" cy="801241"/>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117</a:t>
            </a:r>
            <a:endParaRPr lang="fr-FR" sz="1800" spc="100" dirty="0">
              <a:cs typeface="Arial" panose="020B0604020202020204" pitchFamily="34" charset="0"/>
            </a:endParaRPr>
          </a:p>
        </p:txBody>
      </p:sp>
    </p:spTree>
    <p:extLst>
      <p:ext uri="{BB962C8B-B14F-4D97-AF65-F5344CB8AC3E}">
        <p14:creationId xmlns:p14="http://schemas.microsoft.com/office/powerpoint/2010/main" val="22776755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39" y="5066069"/>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908423" y="6426820"/>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700511" y="2219631"/>
            <a:ext cx="4608512" cy="8463855"/>
          </a:xfrm>
          <a:prstGeom prst="rect">
            <a:avLst/>
          </a:prstGeom>
          <a:noFill/>
        </p:spPr>
        <p:txBody>
          <a:bodyPr wrap="square" numCol="2" spcCol="216000" rtlCol="0">
            <a:spAutoFit/>
          </a:bodyPr>
          <a:lstStyle/>
          <a:p>
            <a:pPr algn="just"/>
            <a:r>
              <a:rPr lang="fr-FR" sz="1600" baseline="30000" dirty="0" smtClean="0">
                <a:cs typeface="Arial" panose="020B0604020202020204" pitchFamily="34" charset="0"/>
              </a:rPr>
              <a:t>Aucun </a:t>
            </a:r>
            <a:r>
              <a:rPr lang="fr-FR" sz="1600" baseline="30000" dirty="0">
                <a:cs typeface="Arial" panose="020B0604020202020204" pitchFamily="34" charset="0"/>
              </a:rPr>
              <a:t>pratiquant sportif n’échappe à cette tendance sociétale : la diffusion des outils sportifs connectés est réelle et multiforme, si bien que sa définition en devient délicate. Au mieux, il est possible de caractériser les sports connectés comme une pratique sportive en lien avec un équipement individuel ou collectif permettant de générer en </a:t>
            </a:r>
            <a:r>
              <a:rPr lang="fr-FR" sz="1600" baseline="30000" dirty="0" smtClean="0">
                <a:cs typeface="Arial" panose="020B0604020202020204" pitchFamily="34" charset="0"/>
              </a:rPr>
              <a:t>instantané </a:t>
            </a:r>
            <a:r>
              <a:rPr lang="fr-FR" sz="1600" baseline="30000" dirty="0">
                <a:cs typeface="Arial" panose="020B0604020202020204" pitchFamily="34" charset="0"/>
              </a:rPr>
              <a:t>et en </a:t>
            </a:r>
            <a:r>
              <a:rPr lang="fr-FR" sz="1600" baseline="30000" dirty="0" smtClean="0">
                <a:cs typeface="Arial" panose="020B0604020202020204" pitchFamily="34" charset="0"/>
              </a:rPr>
              <a:t>différé </a:t>
            </a:r>
            <a:r>
              <a:rPr lang="fr-FR" sz="1600" baseline="30000" dirty="0">
                <a:cs typeface="Arial" panose="020B0604020202020204" pitchFamily="34" charset="0"/>
              </a:rPr>
              <a:t>(avec des propositions d’analyses) des indicateurs de performance et de santé (rythme cardiaque, pourcentages </a:t>
            </a:r>
            <a:r>
              <a:rPr lang="fr-FR" sz="1600" baseline="30000" dirty="0" smtClean="0">
                <a:cs typeface="Arial" panose="020B0604020202020204" pitchFamily="34" charset="0"/>
              </a:rPr>
              <a:t>d’intensité, etc.). </a:t>
            </a:r>
            <a:endParaRPr lang="fr-FR" sz="1600" baseline="30000" dirty="0">
              <a:cs typeface="Arial" panose="020B0604020202020204" pitchFamily="34" charset="0"/>
            </a:endParaRP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De façon synthétique, trois temps semblent avoir rythmé ce nouveau marché.</a:t>
            </a:r>
          </a:p>
          <a:p>
            <a:pPr algn="just"/>
            <a:r>
              <a:rPr lang="fr-FR" sz="1600" baseline="30000" dirty="0">
                <a:cs typeface="Arial" panose="020B0604020202020204" pitchFamily="34" charset="0"/>
              </a:rPr>
              <a:t>Un premier temps est certainement lié à la démocratisation du GPS et de toutes les applications et services en lien avec le </a:t>
            </a:r>
            <a:r>
              <a:rPr lang="fr-FR" sz="1600" baseline="30000" dirty="0" smtClean="0">
                <a:cs typeface="Arial" panose="020B0604020202020204" pitchFamily="34" charset="0"/>
              </a:rPr>
              <a:t>smartphone, </a:t>
            </a:r>
            <a:r>
              <a:rPr lang="fr-FR" sz="1600" baseline="30000" dirty="0">
                <a:cs typeface="Arial" panose="020B0604020202020204" pitchFamily="34" charset="0"/>
              </a:rPr>
              <a:t>ce dernier étant devenu rapidement le coach des sportifs auto-organisés. En lien avec les réseaux sociaux et tous les autres services de </a:t>
            </a:r>
            <a:r>
              <a:rPr lang="fr-FR" sz="1600" baseline="30000" dirty="0" smtClean="0">
                <a:cs typeface="Arial" panose="020B0604020202020204" pitchFamily="34" charset="0"/>
              </a:rPr>
              <a:t>géolocalisation</a:t>
            </a:r>
            <a:r>
              <a:rPr lang="fr-FR" sz="1600" baseline="30000" dirty="0">
                <a:cs typeface="Arial" panose="020B0604020202020204" pitchFamily="34" charset="0"/>
              </a:rPr>
              <a:t>, les associations sportives se sont également appropriées ces outils et exploitent de mieux en mieux les possibilités offertes par le partage des </a:t>
            </a:r>
            <a:r>
              <a:rPr lang="fr-FR" sz="1600" baseline="30000" dirty="0" smtClean="0">
                <a:cs typeface="Arial" panose="020B0604020202020204" pitchFamily="34" charset="0"/>
              </a:rPr>
              <a:t>entraînements </a:t>
            </a:r>
            <a:r>
              <a:rPr lang="fr-FR" sz="1600" baseline="30000" dirty="0">
                <a:cs typeface="Arial" panose="020B0604020202020204" pitchFamily="34" charset="0"/>
              </a:rPr>
              <a:t>ou des indicateurs de </a:t>
            </a:r>
            <a:r>
              <a:rPr lang="fr-FR" sz="1600" baseline="30000" dirty="0" smtClean="0">
                <a:cs typeface="Arial" panose="020B0604020202020204" pitchFamily="34" charset="0"/>
              </a:rPr>
              <a:t>performances </a:t>
            </a:r>
            <a:r>
              <a:rPr lang="fr-FR" sz="1600" baseline="30000" dirty="0">
                <a:cs typeface="Arial" panose="020B0604020202020204" pitchFamily="34" charset="0"/>
              </a:rPr>
              <a:t>pour optimiser la dynamique des adhérents (partage de photos, </a:t>
            </a:r>
            <a:r>
              <a:rPr lang="fr-FR" sz="1600" baseline="30000" dirty="0" smtClean="0">
                <a:cs typeface="Arial" panose="020B0604020202020204" pitchFamily="34" charset="0"/>
              </a:rPr>
              <a:t>données météorologiques, entraînements</a:t>
            </a:r>
            <a:r>
              <a:rPr lang="fr-FR" sz="1600" baseline="30000" dirty="0">
                <a:cs typeface="Arial" panose="020B0604020202020204" pitchFamily="34" charset="0"/>
              </a:rPr>
              <a:t>, </a:t>
            </a:r>
            <a:r>
              <a:rPr lang="fr-FR" sz="1600" baseline="30000" dirty="0" smtClean="0">
                <a:cs typeface="Arial" panose="020B0604020202020204" pitchFamily="34" charset="0"/>
              </a:rPr>
              <a:t>objectifs, </a:t>
            </a:r>
            <a:r>
              <a:rPr lang="fr-FR" sz="1600" baseline="30000" dirty="0">
                <a:cs typeface="Arial" panose="020B0604020202020204" pitchFamily="34" charset="0"/>
              </a:rPr>
              <a:t>etc.).</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Un deuxième temps peut se définir </a:t>
            </a:r>
            <a:r>
              <a:rPr lang="fr-FR" sz="1600" baseline="30000" dirty="0" smtClean="0">
                <a:cs typeface="Arial" panose="020B0604020202020204" pitchFamily="34" charset="0"/>
              </a:rPr>
              <a:t>par la </a:t>
            </a:r>
            <a:r>
              <a:rPr lang="fr-FR" sz="1600" baseline="30000" dirty="0">
                <a:cs typeface="Arial" panose="020B0604020202020204" pitchFamily="34" charset="0"/>
              </a:rPr>
              <a:t>généralisation de ces outils individuels du running à toutes les activités de fitness et de bien-être, puis aux autres sports (surf, escalade, etc.). Cet élargissement rapide à tout le panel des activités sportives va de pair avec une amélioration technologique des outils qui deviennent plus petits, plus légers, plus rapides, bref de moins en moins contraignants. Ces productions de données collectives  interpellent donc les entraîneurs et managers, notamment des clubs professionnels, mais aussi </a:t>
            </a:r>
            <a:r>
              <a:rPr lang="fr-FR" sz="1600" baseline="30000" dirty="0" smtClean="0">
                <a:cs typeface="Arial" panose="020B0604020202020204" pitchFamily="34" charset="0"/>
              </a:rPr>
              <a:t>les </a:t>
            </a:r>
            <a:r>
              <a:rPr lang="fr-FR" sz="1600" baseline="30000" dirty="0">
                <a:cs typeface="Arial" panose="020B0604020202020204" pitchFamily="34" charset="0"/>
              </a:rPr>
              <a:t>médias </a:t>
            </a:r>
            <a:r>
              <a:rPr lang="fr-FR" sz="1600" baseline="30000" dirty="0" smtClean="0">
                <a:cs typeface="Arial" panose="020B0604020202020204" pitchFamily="34" charset="0"/>
              </a:rPr>
              <a:t>qui diffusent </a:t>
            </a:r>
            <a:r>
              <a:rPr lang="fr-FR" sz="1600" baseline="30000" dirty="0">
                <a:cs typeface="Arial" panose="020B0604020202020204" pitchFamily="34" charset="0"/>
              </a:rPr>
              <a:t>à un public averti des statistiques jusque-là </a:t>
            </a:r>
            <a:r>
              <a:rPr lang="fr-FR" sz="1600" baseline="30000" dirty="0" smtClean="0">
                <a:cs typeface="Arial" panose="020B0604020202020204" pitchFamily="34" charset="0"/>
              </a:rPr>
              <a:t>inaccessibles.</a:t>
            </a:r>
            <a:endParaRPr lang="fr-FR" sz="1600" baseline="30000" dirty="0">
              <a:cs typeface="Arial" panose="020B0604020202020204" pitchFamily="34" charset="0"/>
            </a:endParaRP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Si l’absence de contrainte et </a:t>
            </a:r>
            <a:r>
              <a:rPr lang="fr-FR" sz="1600" baseline="30000" dirty="0" smtClean="0">
                <a:cs typeface="Arial" panose="020B0604020202020204" pitchFamily="34" charset="0"/>
              </a:rPr>
              <a:t>la </a:t>
            </a:r>
            <a:r>
              <a:rPr lang="fr-FR" sz="1600" baseline="30000" dirty="0">
                <a:cs typeface="Arial" panose="020B0604020202020204" pitchFamily="34" charset="0"/>
              </a:rPr>
              <a:t>baisse des coûts sont les caractéristiques de la réussite de ces matériels individuels permettant le sport connecté, le  troisième temps est, semble-t-il, dans une logique inverse </a:t>
            </a:r>
            <a:r>
              <a:rPr lang="fr-FR" sz="1600" baseline="30000" dirty="0" smtClean="0">
                <a:cs typeface="Arial" panose="020B0604020202020204" pitchFamily="34" charset="0"/>
              </a:rPr>
              <a:t>et plus onéreuse : </a:t>
            </a:r>
            <a:r>
              <a:rPr lang="fr-FR" sz="1600" baseline="30000" dirty="0">
                <a:cs typeface="Arial" panose="020B0604020202020204" pitchFamily="34" charset="0"/>
              </a:rPr>
              <a:t>aujourd’hui, une nouvelle dynamique met en lien ces outils avec les équipements sportifs. La piscine connectée d’Issy-les-Moulineaux (avec spots lumineux </a:t>
            </a:r>
            <a:r>
              <a:rPr lang="fr-FR" sz="1600" baseline="30000" dirty="0" smtClean="0">
                <a:cs typeface="Arial" panose="020B0604020202020204" pitchFamily="34" charset="0"/>
              </a:rPr>
              <a:t>préprogrammés </a:t>
            </a:r>
            <a:r>
              <a:rPr lang="fr-FR" sz="1600" baseline="30000" dirty="0">
                <a:cs typeface="Arial" panose="020B0604020202020204" pitchFamily="34" charset="0"/>
              </a:rPr>
              <a:t>selon </a:t>
            </a:r>
            <a:r>
              <a:rPr lang="fr-FR" sz="1600" baseline="30000" dirty="0" smtClean="0">
                <a:cs typeface="Arial" panose="020B0604020202020204" pitchFamily="34" charset="0"/>
              </a:rPr>
              <a:t>l’entraînement </a:t>
            </a:r>
            <a:r>
              <a:rPr lang="fr-FR" sz="1600" baseline="30000" dirty="0">
                <a:cs typeface="Arial" panose="020B0604020202020204" pitchFamily="34" charset="0"/>
              </a:rPr>
              <a:t>et donc une gestion de billetterie plus interactive), les grands stades tels que le Stade de France, </a:t>
            </a:r>
            <a:r>
              <a:rPr lang="fr-FR" sz="1600" baseline="30000" dirty="0" smtClean="0">
                <a:cs typeface="Arial" panose="020B0604020202020204" pitchFamily="34" charset="0"/>
              </a:rPr>
              <a:t>l’Allianz </a:t>
            </a:r>
            <a:r>
              <a:rPr lang="fr-FR" sz="1600" baseline="30000" dirty="0">
                <a:cs typeface="Arial" panose="020B0604020202020204" pitchFamily="34" charset="0"/>
              </a:rPr>
              <a:t>Riviera de Nice, </a:t>
            </a:r>
            <a:r>
              <a:rPr lang="fr-FR" sz="1600" baseline="30000" dirty="0" smtClean="0">
                <a:cs typeface="Arial" panose="020B0604020202020204" pitchFamily="34" charset="0"/>
              </a:rPr>
              <a:t>le Groupama </a:t>
            </a:r>
            <a:r>
              <a:rPr lang="fr-FR" sz="1600" baseline="30000" dirty="0">
                <a:cs typeface="Arial" panose="020B0604020202020204" pitchFamily="34" charset="0"/>
              </a:rPr>
              <a:t>Stadium de Lyon, </a:t>
            </a:r>
            <a:r>
              <a:rPr lang="fr-FR" sz="1600" baseline="30000" dirty="0" smtClean="0">
                <a:cs typeface="Arial" panose="020B0604020202020204" pitchFamily="34" charset="0"/>
              </a:rPr>
              <a:t>le </a:t>
            </a:r>
            <a:r>
              <a:rPr lang="fr-FR" sz="1600" baseline="30000" dirty="0" err="1" smtClean="0">
                <a:cs typeface="Arial" panose="020B0604020202020204" pitchFamily="34" charset="0"/>
              </a:rPr>
              <a:t>Matmut</a:t>
            </a:r>
            <a:r>
              <a:rPr lang="fr-FR" sz="1600" baseline="30000" dirty="0" smtClean="0">
                <a:cs typeface="Arial" panose="020B0604020202020204" pitchFamily="34" charset="0"/>
              </a:rPr>
              <a:t> </a:t>
            </a:r>
            <a:r>
              <a:rPr lang="fr-FR" sz="1600" baseline="30000" dirty="0">
                <a:cs typeface="Arial" panose="020B0604020202020204" pitchFamily="34" charset="0"/>
              </a:rPr>
              <a:t>Atlantique de Bordeaux, </a:t>
            </a:r>
            <a:r>
              <a:rPr lang="fr-FR" sz="1600" baseline="30000" dirty="0" smtClean="0">
                <a:cs typeface="Arial" panose="020B0604020202020204" pitchFamily="34" charset="0"/>
              </a:rPr>
              <a:t>l’Orange Vélodrome </a:t>
            </a:r>
            <a:r>
              <a:rPr lang="fr-FR" sz="1600" baseline="30000" dirty="0">
                <a:cs typeface="Arial" panose="020B0604020202020204" pitchFamily="34" charset="0"/>
              </a:rPr>
              <a:t>de Marseille ou le Stade Ernest Wallon de Toulouse (réseau wifi, caméras supplémentaires pour des services comme </a:t>
            </a:r>
            <a:r>
              <a:rPr lang="fr-FR" sz="1600" baseline="30000" dirty="0" err="1">
                <a:cs typeface="Arial" panose="020B0604020202020204" pitchFamily="34" charset="0"/>
              </a:rPr>
              <a:t>Vogo</a:t>
            </a:r>
            <a:r>
              <a:rPr lang="fr-FR" sz="1600" baseline="30000" dirty="0">
                <a:cs typeface="Arial" panose="020B0604020202020204" pitchFamily="34" charset="0"/>
              </a:rPr>
              <a:t> Sport, applications de réseaux sociaux professionnels dédiées de type </a:t>
            </a:r>
            <a:r>
              <a:rPr lang="fr-FR" sz="1600" baseline="30000" dirty="0" err="1">
                <a:cs typeface="Arial" panose="020B0604020202020204" pitchFamily="34" charset="0"/>
              </a:rPr>
              <a:t>Numevent</a:t>
            </a:r>
            <a:r>
              <a:rPr lang="fr-FR" sz="1600" baseline="30000" dirty="0">
                <a:cs typeface="Arial" panose="020B0604020202020204" pitchFamily="34" charset="0"/>
              </a:rPr>
              <a:t>), et demain les skate-parks (béton connecté pour identifier les </a:t>
            </a:r>
            <a:r>
              <a:rPr lang="fr-FR" sz="1600" baseline="30000" dirty="0" smtClean="0">
                <a:cs typeface="Arial" panose="020B0604020202020204" pitchFamily="34" charset="0"/>
              </a:rPr>
              <a:t>tracés </a:t>
            </a:r>
            <a:r>
              <a:rPr lang="fr-FR" sz="1600" baseline="30000" dirty="0">
                <a:cs typeface="Arial" panose="020B0604020202020204" pitchFamily="34" charset="0"/>
              </a:rPr>
              <a:t>des </a:t>
            </a:r>
            <a:r>
              <a:rPr lang="fr-FR" sz="1600" baseline="30000" dirty="0" err="1">
                <a:cs typeface="Arial" panose="020B0604020202020204" pitchFamily="34" charset="0"/>
              </a:rPr>
              <a:t>skaters</a:t>
            </a:r>
            <a:r>
              <a:rPr lang="fr-FR" sz="1600" baseline="30000" dirty="0">
                <a:cs typeface="Arial" panose="020B0604020202020204" pitchFamily="34" charset="0"/>
              </a:rPr>
              <a:t>) ou </a:t>
            </a:r>
            <a:r>
              <a:rPr lang="fr-FR" sz="1600" baseline="30000" dirty="0" smtClean="0">
                <a:cs typeface="Arial" panose="020B0604020202020204" pitchFamily="34" charset="0"/>
              </a:rPr>
              <a:t>les </a:t>
            </a:r>
            <a:r>
              <a:rPr lang="fr-FR" sz="1600" baseline="30000" dirty="0">
                <a:cs typeface="Arial" panose="020B0604020202020204" pitchFamily="34" charset="0"/>
              </a:rPr>
              <a:t>équipements de taille plus modeste vont interpeller l’ensemble des collectivités en France. </a:t>
            </a:r>
            <a:endParaRPr lang="fr-FR" sz="1600" baseline="30000" dirty="0" smtClean="0">
              <a:cs typeface="Arial" panose="020B0604020202020204" pitchFamily="34" charset="0"/>
            </a:endParaRPr>
          </a:p>
          <a:p>
            <a:pPr algn="just"/>
            <a:endParaRPr lang="fr-FR" sz="1600" baseline="30000" dirty="0" smtClean="0">
              <a:cs typeface="Arial" panose="020B0604020202020204" pitchFamily="34" charset="0"/>
            </a:endParaRPr>
          </a:p>
          <a:p>
            <a:pPr algn="just"/>
            <a:r>
              <a:rPr lang="fr-FR" sz="1600" baseline="30000" dirty="0" smtClean="0">
                <a:cs typeface="Arial" panose="020B0604020202020204" pitchFamily="34" charset="0"/>
              </a:rPr>
              <a:t>Les </a:t>
            </a:r>
            <a:r>
              <a:rPr lang="fr-FR" sz="1600" baseline="30000" dirty="0">
                <a:cs typeface="Arial" panose="020B0604020202020204" pitchFamily="34" charset="0"/>
              </a:rPr>
              <a:t>élus chargés des sports intègrent à présent la notion de connexion dans la rénovation ou la construction d’équipements </a:t>
            </a:r>
            <a:r>
              <a:rPr lang="fr-FR" sz="1600" baseline="30000" dirty="0" smtClean="0">
                <a:cs typeface="Arial" panose="020B0604020202020204" pitchFamily="34" charset="0"/>
              </a:rPr>
              <a:t>sportifs, </a:t>
            </a:r>
            <a:r>
              <a:rPr lang="fr-FR" sz="1600" baseline="30000" dirty="0">
                <a:cs typeface="Arial" panose="020B0604020202020204" pitchFamily="34" charset="0"/>
              </a:rPr>
              <a:t>et sont parfois amenés à faire des choix entre différents éléments fonctionnels. La difficulté réside dans la capacité à faire la part des </a:t>
            </a:r>
            <a:r>
              <a:rPr lang="fr-FR" sz="1600" baseline="30000" dirty="0" smtClean="0">
                <a:cs typeface="Arial" panose="020B0604020202020204" pitchFamily="34" charset="0"/>
              </a:rPr>
              <a:t>choses </a:t>
            </a:r>
            <a:r>
              <a:rPr lang="fr-FR" sz="1600" baseline="30000" dirty="0">
                <a:cs typeface="Arial" panose="020B0604020202020204" pitchFamily="34" charset="0"/>
              </a:rPr>
              <a:t>entre les effets de mode et les </a:t>
            </a:r>
            <a:r>
              <a:rPr lang="fr-FR" sz="1600" baseline="30000" dirty="0" smtClean="0">
                <a:cs typeface="Arial" panose="020B0604020202020204" pitchFamily="34" charset="0"/>
              </a:rPr>
              <a:t>connexions structurantes qui nécessitent </a:t>
            </a:r>
            <a:r>
              <a:rPr lang="fr-FR" sz="1600" baseline="30000" dirty="0">
                <a:cs typeface="Arial" panose="020B0604020202020204" pitchFamily="34" charset="0"/>
              </a:rPr>
              <a:t>des innovations parfois </a:t>
            </a:r>
            <a:r>
              <a:rPr lang="fr-FR" sz="1600" baseline="30000" dirty="0" smtClean="0">
                <a:cs typeface="Arial" panose="020B0604020202020204" pitchFamily="34" charset="0"/>
              </a:rPr>
              <a:t>coûteuses et souvent d’une durée </a:t>
            </a:r>
            <a:r>
              <a:rPr lang="fr-FR" sz="1600" baseline="30000" dirty="0">
                <a:cs typeface="Arial" panose="020B0604020202020204" pitchFamily="34" charset="0"/>
              </a:rPr>
              <a:t>de vie </a:t>
            </a:r>
            <a:r>
              <a:rPr lang="fr-FR" sz="1600" baseline="30000" dirty="0" smtClean="0">
                <a:cs typeface="Arial" panose="020B0604020202020204" pitchFamily="34" charset="0"/>
              </a:rPr>
              <a:t>limitée, </a:t>
            </a:r>
            <a:r>
              <a:rPr lang="fr-FR" sz="1600" baseline="30000" dirty="0">
                <a:cs typeface="Arial" panose="020B0604020202020204" pitchFamily="34" charset="0"/>
              </a:rPr>
              <a:t>pas forcément en lien avec la demande sportive locale.</a:t>
            </a:r>
          </a:p>
          <a:p>
            <a:endParaRPr lang="fr-FR" dirty="0"/>
          </a:p>
        </p:txBody>
      </p:sp>
      <p:sp>
        <p:nvSpPr>
          <p:cNvPr id="34" name="ZoneTexte 33"/>
          <p:cNvSpPr txBox="1"/>
          <p:nvPr/>
        </p:nvSpPr>
        <p:spPr>
          <a:xfrm>
            <a:off x="2700511" y="1462378"/>
            <a:ext cx="4608512" cy="707886"/>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De </a:t>
            </a:r>
            <a:r>
              <a:rPr lang="fr-FR" sz="2000" b="1" cap="all" dirty="0">
                <a:solidFill>
                  <a:srgbClr val="009FE3"/>
                </a:solidFill>
                <a:latin typeface="+mj-lt"/>
                <a:cs typeface="Arial" panose="020B0604020202020204" pitchFamily="34" charset="0"/>
              </a:rPr>
              <a:t>futures interférences pour les sports connectés ?</a:t>
            </a:r>
          </a:p>
        </p:txBody>
      </p:sp>
      <p:sp>
        <p:nvSpPr>
          <p:cNvPr id="36" name="ZoneTexte 35"/>
          <p:cNvSpPr txBox="1"/>
          <p:nvPr/>
        </p:nvSpPr>
        <p:spPr>
          <a:xfrm>
            <a:off x="180231" y="5570361"/>
            <a:ext cx="2304256" cy="1015663"/>
          </a:xfrm>
          <a:prstGeom prst="rect">
            <a:avLst/>
          </a:prstGeom>
          <a:noFill/>
        </p:spPr>
        <p:txBody>
          <a:bodyPr wrap="square" rtlCol="0">
            <a:spAutoFit/>
          </a:bodyPr>
          <a:lstStyle/>
          <a:p>
            <a:pPr algn="just"/>
            <a:r>
              <a:rPr lang="fr-FR" i="1" baseline="30000" dirty="0" smtClean="0">
                <a:cs typeface="Arial" panose="020B0604020202020204" pitchFamily="34" charset="0"/>
              </a:rPr>
              <a:t>Les </a:t>
            </a:r>
            <a:r>
              <a:rPr lang="fr-FR" i="1" baseline="30000" dirty="0">
                <a:cs typeface="Arial" panose="020B0604020202020204" pitchFamily="34" charset="0"/>
              </a:rPr>
              <a:t>élus chargés des sports intègrent à présent la notion de connexion dans la rénovation ou la construction d’équipements </a:t>
            </a:r>
            <a:r>
              <a:rPr lang="fr-FR" i="1" baseline="30000" dirty="0" smtClean="0">
                <a:cs typeface="Arial" panose="020B0604020202020204" pitchFamily="34" charset="0"/>
              </a:rPr>
              <a:t>sportifs.</a:t>
            </a:r>
            <a:endParaRPr lang="fr-FR" i="1" baseline="30000" dirty="0">
              <a:cs typeface="Arial" panose="020B0604020202020204" pitchFamily="34" charset="0"/>
            </a:endParaRPr>
          </a:p>
        </p:txBody>
      </p:sp>
      <p:sp>
        <p:nvSpPr>
          <p:cNvPr id="37" name="ZoneTexte 36"/>
          <p:cNvSpPr txBox="1"/>
          <p:nvPr/>
        </p:nvSpPr>
        <p:spPr>
          <a:xfrm>
            <a:off x="250081" y="3985871"/>
            <a:ext cx="2304256" cy="574516"/>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Bruno </a:t>
            </a:r>
            <a:r>
              <a:rPr lang="fr-FR" sz="2000" b="1" cap="all" baseline="30000" dirty="0" err="1">
                <a:solidFill>
                  <a:srgbClr val="009FE3"/>
                </a:solidFill>
                <a:cs typeface="Arial" panose="020B0604020202020204" pitchFamily="34" charset="0"/>
              </a:rPr>
              <a:t>Lapeyronie</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Directeur associé </a:t>
            </a:r>
            <a:r>
              <a:rPr lang="fr-FR" baseline="30000" dirty="0" smtClean="0">
                <a:cs typeface="Arial" panose="020B0604020202020204" pitchFamily="34" charset="0"/>
              </a:rPr>
              <a:t>de </a:t>
            </a:r>
            <a:r>
              <a:rPr lang="fr-FR" baseline="30000" dirty="0" err="1">
                <a:cs typeface="Arial" panose="020B0604020202020204" pitchFamily="34" charset="0"/>
              </a:rPr>
              <a:t>SportColl</a:t>
            </a:r>
            <a:endParaRPr lang="fr-FR" sz="2000"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7165" t="18351" r="19827" b="25758"/>
          <a:stretch/>
        </p:blipFill>
        <p:spPr>
          <a:xfrm>
            <a:off x="754137" y="2028235"/>
            <a:ext cx="1296144" cy="1764000"/>
          </a:xfrm>
          <a:prstGeom prst="rect">
            <a:avLst/>
          </a:prstGeom>
        </p:spPr>
      </p:pic>
      <p:pic>
        <p:nvPicPr>
          <p:cNvPr id="6" name="Image 5"/>
          <p:cNvPicPr>
            <a:picLocks noChangeAspect="1"/>
          </p:cNvPicPr>
          <p:nvPr/>
        </p:nvPicPr>
        <p:blipFill rotWithShape="1">
          <a:blip r:embed="rId5" cstate="print">
            <a:extLst>
              <a:ext uri="{28A0092B-C50C-407E-A947-70E740481C1C}">
                <a14:useLocalDpi xmlns:a14="http://schemas.microsoft.com/office/drawing/2010/main" val="0"/>
              </a:ext>
            </a:extLst>
          </a:blip>
          <a:srcRect l="1422" t="15189" r="2449"/>
          <a:stretch/>
        </p:blipFill>
        <p:spPr>
          <a:xfrm>
            <a:off x="196209" y="7290916"/>
            <a:ext cx="2412000" cy="2979198"/>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10</a:t>
            </a:r>
            <a:endParaRPr lang="fr-FR" sz="1800" spc="100" dirty="0">
              <a:cs typeface="Arial" panose="020B0604020202020204" pitchFamily="34" charset="0"/>
            </a:endParaRPr>
          </a:p>
        </p:txBody>
      </p:sp>
    </p:spTree>
    <p:extLst>
      <p:ext uri="{BB962C8B-B14F-4D97-AF65-F5344CB8AC3E}">
        <p14:creationId xmlns:p14="http://schemas.microsoft.com/office/powerpoint/2010/main" val="298970769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64716" y="7976627"/>
            <a:ext cx="500120" cy="425184"/>
          </a:xfrm>
          <a:prstGeom prst="rect">
            <a:avLst/>
          </a:prstGeom>
        </p:spPr>
      </p:pic>
      <p:sp>
        <p:nvSpPr>
          <p:cNvPr id="31" name="ZoneTexte 30"/>
          <p:cNvSpPr txBox="1"/>
          <p:nvPr/>
        </p:nvSpPr>
        <p:spPr>
          <a:xfrm>
            <a:off x="2700511" y="2205875"/>
            <a:ext cx="4608512" cy="9741128"/>
          </a:xfrm>
          <a:prstGeom prst="rect">
            <a:avLst/>
          </a:prstGeom>
          <a:noFill/>
        </p:spPr>
        <p:txBody>
          <a:bodyPr wrap="square" numCol="2" spcCol="216000" rtlCol="0">
            <a:spAutoFit/>
          </a:bodyPr>
          <a:lstStyle/>
          <a:p>
            <a:pPr algn="just"/>
            <a:r>
              <a:rPr lang="fr-FR" sz="1050" b="1" dirty="0"/>
              <a:t>Merci de vous présenter en quelques mots : </a:t>
            </a:r>
          </a:p>
          <a:p>
            <a:pPr algn="just"/>
            <a:endParaRPr lang="fr-FR" sz="1050" dirty="0"/>
          </a:p>
          <a:p>
            <a:pPr algn="just"/>
            <a:r>
              <a:rPr lang="fr-FR" sz="1050" dirty="0"/>
              <a:t>Jean Luc-Moudenc, je suis maire de Toulouse et président de Toulouse Métropole depuis 2014. Je préside par ailleurs l’association France urbaine, qui regroupe les maires de grandes villes, présidents de métropoles et de grandes agglomérations. </a:t>
            </a:r>
          </a:p>
          <a:p>
            <a:pPr algn="just"/>
            <a:endParaRPr lang="fr-FR" sz="1050" dirty="0"/>
          </a:p>
          <a:p>
            <a:pPr algn="just"/>
            <a:r>
              <a:rPr lang="fr-FR" sz="1050" dirty="0"/>
              <a:t>Nous nous focalisons sur les différents enjeux auxquels nous, élus locaux, sommes confrontés au quotidien : la santé, le développement durable, la politique de la ville, la mobilité, etc. Les territoires proposent des solutions, des innovations en dialoguant avec l’Etat, en garantissant une sensibilisation des enjeux territoriaux auprès des parlementaires – davantage nécessaire depuis la fin du cumul des mandats et l’absence d’élus locaux au Parlement –. </a:t>
            </a:r>
          </a:p>
          <a:p>
            <a:pPr algn="just"/>
            <a:endParaRPr lang="fr-FR" sz="1050" dirty="0"/>
          </a:p>
          <a:p>
            <a:pPr algn="just"/>
            <a:r>
              <a:rPr lang="fr-FR" sz="1050" b="1" dirty="0"/>
              <a:t>Tony Estanguet et Denis Masseglia ont annoncé lors du 101e congrès des Maires le 22 novembre le lancement du label "Terre de Jeux 2024" pour associer les collectivités et mouvement sportif à l'organisation des JOP sur l'ensemble du territoire : que vous inspire cette démarche ?</a:t>
            </a:r>
          </a:p>
          <a:p>
            <a:pPr algn="just"/>
            <a:endParaRPr lang="fr-FR" sz="1050" dirty="0"/>
          </a:p>
          <a:p>
            <a:pPr algn="just"/>
            <a:r>
              <a:rPr lang="fr-FR" sz="1050" dirty="0"/>
              <a:t>Je dirais que c’est une démarche qui va de soi, qui reconnaît le rôle des collectivités territoriales dans les politiques sportives. Les grandes infrastructures sportives, qui permettent à la France d’accueillir et d’organiser de grands événements, sont majoritairement financées par les communes et intercommunalités. </a:t>
            </a:r>
          </a:p>
          <a:p>
            <a:pPr algn="just"/>
            <a:endParaRPr lang="fr-FR" sz="1050" dirty="0"/>
          </a:p>
          <a:p>
            <a:pPr algn="just"/>
            <a:r>
              <a:rPr lang="fr-FR" sz="1050" dirty="0"/>
              <a:t>Outre le financement, les collectivités territoriales n’ont cessé de monter en puissance sur l’orientation et la définition des politiques sportives, réfléchies en transversalité avec les enjeux de santé, d’éducation, de cohésion sociale, etc. Une importance qui se traduit par la place égale </a:t>
            </a:r>
            <a:r>
              <a:rPr lang="fr-FR" sz="1050" dirty="0" smtClean="0"/>
              <a:t>dont</a:t>
            </a:r>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r>
              <a:rPr lang="fr-FR" sz="1050" dirty="0" smtClean="0"/>
              <a:t>disposeront </a:t>
            </a:r>
            <a:r>
              <a:rPr lang="fr-FR" sz="1050" dirty="0"/>
              <a:t>les collectivités territoriales dans la future Agence nationale du sport, avec l’Etat et le mouvement sportif, traduction d’une gouvernance du sport renouvelée. </a:t>
            </a:r>
          </a:p>
          <a:p>
            <a:pPr algn="just"/>
            <a:endParaRPr lang="fr-FR" sz="1050" dirty="0"/>
          </a:p>
          <a:p>
            <a:pPr algn="just"/>
            <a:r>
              <a:rPr lang="fr-FR" sz="1050" dirty="0"/>
              <a:t>Ce label, même si nous ne disposons pas pour l’heure des orientations précises, répond dans son appellation à une politique sportive territorialisée, qui se doit d’être effective afin de prétendre à une égalité d’accès au sport. </a:t>
            </a:r>
          </a:p>
          <a:p>
            <a:pPr algn="just"/>
            <a:endParaRPr lang="fr-FR" sz="1050" dirty="0"/>
          </a:p>
          <a:p>
            <a:pPr algn="just"/>
            <a:r>
              <a:rPr lang="fr-FR" sz="1050" b="1" dirty="0"/>
              <a:t>Bien que le cahier des charges de ce label soit en cours de formalisation, comment envisagez-vous d'y participer ?</a:t>
            </a:r>
          </a:p>
          <a:p>
            <a:pPr algn="just"/>
            <a:endParaRPr lang="fr-FR" sz="1050" dirty="0"/>
          </a:p>
          <a:p>
            <a:pPr algn="just"/>
            <a:r>
              <a:rPr lang="fr-FR" sz="1050" dirty="0"/>
              <a:t>A l’occasion de la dernière commission Sports de France urbaine, les élus délégués aux sports ont, de façon quasiment unanime, fait part de leur forte mobilisation relative aux JOP 2024. Ce cahier des charges est très attendu, et nous avons manifesté auprès du COJO l’entière collaboration des grandes villes et métropoles dans la préparation de ces Jeux. </a:t>
            </a:r>
          </a:p>
          <a:p>
            <a:pPr algn="just"/>
            <a:endParaRPr lang="fr-FR" sz="1050" dirty="0"/>
          </a:p>
          <a:p>
            <a:pPr algn="just"/>
            <a:r>
              <a:rPr lang="fr-FR" sz="1050" dirty="0"/>
              <a:t>Si de nombreuses collectivités espèrent être bases-arrières et accueillir des délégations étrangères en marge des épreuves olympiques, cet événement est également appréhendé comme un moyen de valoriser les politiques culturelles, touristiques et bien sur sportives des territoires. </a:t>
            </a:r>
          </a:p>
          <a:p>
            <a:pPr algn="just"/>
            <a:endParaRPr lang="fr-FR" sz="1050" dirty="0"/>
          </a:p>
          <a:p>
            <a:pPr algn="just"/>
            <a:r>
              <a:rPr lang="fr-FR" sz="1050" dirty="0"/>
              <a:t>Un dernier mot : n’oublions pas le développement du sport pour tous, dont la mobilisation doit être égale à celle du sport du haut-niveau. Les JOP 2024, mais également la Coupe du monde de rugby en 2023 et la Coupe du monde féminine de football en 2019 que nous accueillerons, permettront d’organiser de larges campagnes de sensibilisation à la pratique du sport. </a:t>
            </a:r>
          </a:p>
        </p:txBody>
      </p:sp>
      <p:sp>
        <p:nvSpPr>
          <p:cNvPr id="34" name="ZoneTexte 33"/>
          <p:cNvSpPr txBox="1"/>
          <p:nvPr/>
        </p:nvSpPr>
        <p:spPr>
          <a:xfrm>
            <a:off x="2700511" y="1318457"/>
            <a:ext cx="4536504" cy="830997"/>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a:t>
            </a:r>
          </a:p>
          <a:p>
            <a:r>
              <a:rPr lang="fr-FR" sz="2400" b="1" cap="all" dirty="0" smtClean="0">
                <a:solidFill>
                  <a:srgbClr val="009FE3"/>
                </a:solidFill>
                <a:cs typeface="Arial" panose="020B0604020202020204" pitchFamily="34" charset="0"/>
              </a:rPr>
              <a:t>Jean-Luc Moudenc</a:t>
            </a:r>
          </a:p>
        </p:txBody>
      </p:sp>
      <p:sp>
        <p:nvSpPr>
          <p:cNvPr id="37" name="ZoneTexte 36"/>
          <p:cNvSpPr txBox="1"/>
          <p:nvPr/>
        </p:nvSpPr>
        <p:spPr>
          <a:xfrm>
            <a:off x="250081" y="3985871"/>
            <a:ext cx="2378422" cy="830997"/>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Jean-Luc Moudenc</a:t>
            </a:r>
          </a:p>
          <a:p>
            <a:pPr algn="ctr"/>
            <a:r>
              <a:rPr lang="fr-FR" sz="1200" dirty="0" smtClean="0">
                <a:cs typeface="Arial" panose="020B0604020202020204" pitchFamily="34" charset="0"/>
              </a:rPr>
              <a:t>Président France Urbaine</a:t>
            </a:r>
          </a:p>
          <a:p>
            <a:pPr algn="ctr"/>
            <a:r>
              <a:rPr lang="fr-FR" sz="1200" dirty="0" smtClean="0">
                <a:cs typeface="Arial" panose="020B0604020202020204" pitchFamily="34" charset="0"/>
              </a:rPr>
              <a:t>Maire de Toulouse</a:t>
            </a:r>
          </a:p>
          <a:p>
            <a:pPr algn="ctr"/>
            <a:r>
              <a:rPr lang="fr-FR" sz="1200" dirty="0" smtClean="0">
                <a:cs typeface="Arial" panose="020B0604020202020204" pitchFamily="34" charset="0"/>
              </a:rPr>
              <a:t>Président de Toulouse Métropole</a:t>
            </a:r>
          </a:p>
        </p:txBody>
      </p:sp>
      <p:sp>
        <p:nvSpPr>
          <p:cNvPr id="11" name="ZoneTexte 10"/>
          <p:cNvSpPr txBox="1"/>
          <p:nvPr/>
        </p:nvSpPr>
        <p:spPr>
          <a:xfrm>
            <a:off x="180231" y="5706740"/>
            <a:ext cx="2304256" cy="2308324"/>
          </a:xfrm>
          <a:prstGeom prst="rect">
            <a:avLst/>
          </a:prstGeom>
          <a:noFill/>
        </p:spPr>
        <p:txBody>
          <a:bodyPr wrap="square" rtlCol="0">
            <a:spAutoFit/>
          </a:bodyPr>
          <a:lstStyle/>
          <a:p>
            <a:pPr algn="just"/>
            <a:r>
              <a:rPr lang="fr-FR" sz="1200" i="1" dirty="0"/>
              <a:t>Un dernier mot : n’oublions pas le développement du sport pour tous, dont la mobilisation doit être égale à celle du sport du haut-niveau. Les JOP 2024, mais également la Coupe du monde de rugby en 2023 et la Coupe du monde féminine de football en 2019 que nous accueillerons, permettront d’organiser de larges campagnes de sensibilisation à la pratique du sport. </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590" y="1992557"/>
            <a:ext cx="1715403" cy="1849392"/>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256" y="8803084"/>
            <a:ext cx="2367496" cy="1774578"/>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118</a:t>
            </a:r>
            <a:endParaRPr lang="fr-FR" sz="1800" spc="100" dirty="0">
              <a:cs typeface="Arial" panose="020B0604020202020204" pitchFamily="34" charset="0"/>
            </a:endParaRPr>
          </a:p>
        </p:txBody>
      </p:sp>
    </p:spTree>
    <p:extLst>
      <p:ext uri="{BB962C8B-B14F-4D97-AF65-F5344CB8AC3E}">
        <p14:creationId xmlns:p14="http://schemas.microsoft.com/office/powerpoint/2010/main" val="74912533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cap="all" dirty="0" smtClean="0">
                <a:solidFill>
                  <a:schemeClr val="bg1"/>
                </a:solidFill>
              </a:rPr>
              <a:t>Sport</a:t>
            </a:r>
            <a:r>
              <a:rPr lang="fr-FR" sz="3900" b="1" cap="all" dirty="0">
                <a:solidFill>
                  <a:schemeClr val="bg1"/>
                </a:solidFill>
              </a:rPr>
              <a:t> </a:t>
            </a:r>
            <a:r>
              <a:rPr lang="fr-FR" sz="3900" b="1" cap="all" dirty="0" smtClean="0">
                <a:solidFill>
                  <a:schemeClr val="bg1"/>
                </a:solidFill>
              </a:rPr>
              <a:t>et technologie</a:t>
            </a:r>
            <a:endParaRPr lang="fr-FR" sz="3900" b="1" cap="all"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#30</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119</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210061674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721919" y="2268526"/>
            <a:ext cx="4608512" cy="8725466"/>
          </a:xfrm>
          <a:prstGeom prst="rect">
            <a:avLst/>
          </a:prstGeom>
          <a:noFill/>
        </p:spPr>
        <p:txBody>
          <a:bodyPr wrap="square" numCol="2" spcCol="216000" rtlCol="0">
            <a:spAutoFit/>
          </a:bodyPr>
          <a:lstStyle/>
          <a:p>
            <a:pPr algn="just"/>
            <a:r>
              <a:rPr lang="fr-FR" sz="1100" dirty="0"/>
              <a:t>Depuis quelques années, le sport et la technologie sont de plus en plus liés notamment depuis l’avènement de l’Internet of </a:t>
            </a:r>
            <a:r>
              <a:rPr lang="fr-FR" sz="1100" dirty="0" err="1"/>
              <a:t>Things</a:t>
            </a:r>
            <a:r>
              <a:rPr lang="fr-FR" sz="1100" dirty="0"/>
              <a:t> – à savoir </a:t>
            </a:r>
            <a:r>
              <a:rPr lang="fr-FR" sz="1100" dirty="0" smtClean="0"/>
              <a:t>« </a:t>
            </a:r>
            <a:r>
              <a:rPr lang="fr-FR" sz="1100" dirty="0"/>
              <a:t>l’Internet des Objets » (</a:t>
            </a:r>
            <a:r>
              <a:rPr lang="fr-FR" sz="1100" dirty="0" err="1"/>
              <a:t>IoT</a:t>
            </a:r>
            <a:r>
              <a:rPr lang="fr-FR" sz="1100" dirty="0"/>
              <a:t>). Cette notion est assez large et regroupe une multitude d’applications. </a:t>
            </a:r>
          </a:p>
          <a:p>
            <a:pPr algn="just"/>
            <a:r>
              <a:rPr lang="fr-FR" sz="1100" dirty="0"/>
              <a:t>Ce qui nous vient à l’esprit quand on pense innovation technologique dans le sport, ce sont les objets connectés. A ce jour, différentes marques déclinent de nombreux modèles permettant de donner en </a:t>
            </a:r>
            <a:r>
              <a:rPr lang="fr-FR" sz="1100" dirty="0" smtClean="0"/>
              <a:t>instantané </a:t>
            </a:r>
            <a:r>
              <a:rPr lang="fr-FR" sz="1100" dirty="0"/>
              <a:t>les statistiques de vos sessions de sport. </a:t>
            </a:r>
            <a:endParaRPr lang="fr-FR" sz="1100" dirty="0" smtClean="0"/>
          </a:p>
          <a:p>
            <a:pPr algn="just"/>
            <a:endParaRPr lang="fr-FR" sz="1100" dirty="0"/>
          </a:p>
          <a:p>
            <a:pPr algn="just"/>
            <a:r>
              <a:rPr lang="fr-FR" sz="1100" dirty="0"/>
              <a:t>Mais l’origine de l’innovation technologique se trouve surtout dans la pratique du haut niveau car il y a en permanence cette quête de la haute performance. C’est ce que plusieurs entreprises, spécialisées dans la technologie et les équipements sportifs, mais également des groupes de chercheurs, s’adonnent à faire tous les jours. Prenons l’exemple du projet SUB2 lancé par Yannis </a:t>
            </a:r>
            <a:r>
              <a:rPr lang="fr-FR" sz="1100" dirty="0" err="1"/>
              <a:t>Pitsiladis</a:t>
            </a:r>
            <a:r>
              <a:rPr lang="fr-FR" sz="1100" dirty="0"/>
              <a:t>, professeur de sport à l’Université de Brighton au Royaume-Uni et membre de la commission scientifique et médicale du Comité International Olympique. Il estime que d’ici 2023, il sera possible de faire tomber le record du marathon sous la barre des 2H00 grâce à la collecte et analyse des objets connectés. </a:t>
            </a:r>
            <a:endParaRPr lang="fr-FR" sz="1100" dirty="0" smtClean="0"/>
          </a:p>
          <a:p>
            <a:pPr algn="just"/>
            <a:endParaRPr lang="fr-FR" sz="1100" dirty="0"/>
          </a:p>
          <a:p>
            <a:pPr algn="just"/>
            <a:r>
              <a:rPr lang="fr-FR" sz="1100" dirty="0"/>
              <a:t>Cependant derrière cette utilisation par le haut niveau, se pose la question de l’utilisation par le grand public. L’innovation s’adapte de plus en plus et cherche à rendre son utilisation accessible pour tous. Elle ne répond plus à un usage unique d’élite mais devient polymorphe au profit des performances individuelles. </a:t>
            </a:r>
            <a:endParaRPr lang="fr-FR" sz="1100" dirty="0" smtClean="0"/>
          </a:p>
          <a:p>
            <a:pPr algn="just"/>
            <a:endParaRPr lang="fr-FR" sz="1100" dirty="0"/>
          </a:p>
          <a:p>
            <a:pPr algn="just"/>
            <a:endParaRPr lang="fr-FR" sz="1100" dirty="0" smtClean="0"/>
          </a:p>
          <a:p>
            <a:pPr algn="just"/>
            <a:r>
              <a:rPr lang="fr-FR" sz="1100" dirty="0" smtClean="0"/>
              <a:t>C’est </a:t>
            </a:r>
            <a:r>
              <a:rPr lang="fr-FR" sz="1100" dirty="0"/>
              <a:t>le cas de DECATHLON, groupe français de grande distribution de sport et de loisirs, qui place l’innovation comme sa priorité. Les équipes de cette entreprise rendent, par leur innovation pragmatique, les sports accessibles à tous quel que soit les niveaux de pratique. Les produits innovants de cette marque sont caractérisés par le fait d’être : </a:t>
            </a:r>
            <a:r>
              <a:rPr lang="fr-FR" sz="1100" dirty="0" smtClean="0"/>
              <a:t>« accessibles</a:t>
            </a:r>
            <a:r>
              <a:rPr lang="fr-FR" sz="1100" dirty="0"/>
              <a:t>, astucieux, pratiques et singuliers ».  </a:t>
            </a:r>
          </a:p>
          <a:p>
            <a:pPr algn="just"/>
            <a:endParaRPr lang="fr-FR" sz="1100" dirty="0" smtClean="0"/>
          </a:p>
          <a:p>
            <a:pPr algn="just"/>
            <a:r>
              <a:rPr lang="fr-FR" sz="1100" dirty="0" smtClean="0"/>
              <a:t>La </a:t>
            </a:r>
            <a:r>
              <a:rPr lang="fr-FR" sz="1100" dirty="0"/>
              <a:t>technologie s’invite également dans les enceintes sportives comme en témoigne la récente étude à ce sujet. Le sportif et le spectateur profitent alors de la numérisation et gestion automatisée des informations pour garantir une meilleure expérience client (accès facilités, consommations optimisées, confort de jeu et de spectacle etc.).</a:t>
            </a:r>
          </a:p>
          <a:p>
            <a:pPr algn="just"/>
            <a:r>
              <a:rPr lang="fr-FR" sz="1100" dirty="0"/>
              <a:t>L’innovation technologique apporte un progrès indéniable à la pratique du sport, dans toutes ses </a:t>
            </a:r>
            <a:r>
              <a:rPr lang="fr-FR" sz="1100" dirty="0" smtClean="0"/>
              <a:t>composantes.</a:t>
            </a:r>
          </a:p>
          <a:p>
            <a:pPr algn="just"/>
            <a:endParaRPr lang="fr-FR" sz="1100" dirty="0"/>
          </a:p>
          <a:p>
            <a:pPr algn="just"/>
            <a:r>
              <a:rPr lang="fr-FR" sz="1100" dirty="0" smtClean="0"/>
              <a:t>Cependant</a:t>
            </a:r>
            <a:r>
              <a:rPr lang="fr-FR" sz="1100" dirty="0"/>
              <a:t>, il faut veiller à maintenir une certaine forme d’équité. Sport et technologies semblent encore nécessiter des prérequis sportifs et financiers obligatoires. C’est ce que Denis MASSEGLIA, président du CNOSF, pointe du doigt lors de son intervention « Technologie et performance sportive » au colloque « Chimie et Sport » en mars 2010. </a:t>
            </a:r>
            <a:endParaRPr lang="fr-FR" sz="1100" dirty="0" smtClean="0"/>
          </a:p>
          <a:p>
            <a:pPr algn="just"/>
            <a:r>
              <a:rPr lang="fr-FR" sz="1100" dirty="0" smtClean="0"/>
              <a:t>« </a:t>
            </a:r>
            <a:r>
              <a:rPr lang="fr-FR" sz="1100" dirty="0"/>
              <a:t>Le « dopage technologique », peut, à l’instar du dopage chimique, devenir un fléau, quand en associant à la haute performance toutes sortes de forme de dopage, on finira par douter de la valeur de la performance de tous et de chacun. » </a:t>
            </a:r>
          </a:p>
          <a:p>
            <a:pPr algn="just"/>
            <a:endParaRPr lang="fr-FR" sz="1100" dirty="0" smtClean="0"/>
          </a:p>
          <a:p>
            <a:pPr algn="just"/>
            <a:endParaRPr lang="fr-FR" sz="1100" dirty="0" smtClean="0"/>
          </a:p>
          <a:p>
            <a:pPr algn="just"/>
            <a:endParaRPr lang="fr-FR" sz="1100" dirty="0" smtClean="0"/>
          </a:p>
          <a:p>
            <a:pPr algn="just"/>
            <a:endParaRPr lang="fr-FR" sz="1100" dirty="0" smtClean="0"/>
          </a:p>
          <a:p>
            <a:pPr algn="just"/>
            <a:endParaRPr lang="fr-FR" sz="1100" dirty="0"/>
          </a:p>
        </p:txBody>
      </p:sp>
      <p:sp>
        <p:nvSpPr>
          <p:cNvPr id="34" name="ZoneTexte 33"/>
          <p:cNvSpPr txBox="1"/>
          <p:nvPr/>
        </p:nvSpPr>
        <p:spPr>
          <a:xfrm>
            <a:off x="2721919" y="1550381"/>
            <a:ext cx="4839344" cy="707886"/>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technologie : aucun sportif sur le bord de la piste</a:t>
            </a:r>
          </a:p>
        </p:txBody>
      </p:sp>
      <p:sp>
        <p:nvSpPr>
          <p:cNvPr id="36" name="ZoneTexte 35"/>
          <p:cNvSpPr txBox="1"/>
          <p:nvPr/>
        </p:nvSpPr>
        <p:spPr>
          <a:xfrm>
            <a:off x="227653" y="5778748"/>
            <a:ext cx="2304256" cy="830997"/>
          </a:xfrm>
          <a:prstGeom prst="rect">
            <a:avLst/>
          </a:prstGeom>
          <a:noFill/>
        </p:spPr>
        <p:txBody>
          <a:bodyPr wrap="square" rtlCol="0">
            <a:spAutoFit/>
          </a:bodyPr>
          <a:lstStyle/>
          <a:p>
            <a:pPr algn="just"/>
            <a:r>
              <a:rPr lang="fr-FR" sz="1200" i="1" dirty="0"/>
              <a:t>L’innovation technologique apporte un progrès indéniable à la pratique du sport, dans toutes ses composantes.</a:t>
            </a: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sp>
        <p:nvSpPr>
          <p:cNvPr id="10" name="ZoneTexte 9"/>
          <p:cNvSpPr txBox="1"/>
          <p:nvPr/>
        </p:nvSpPr>
        <p:spPr>
          <a:xfrm>
            <a:off x="227653" y="3218012"/>
            <a:ext cx="2304256" cy="707886"/>
          </a:xfrm>
          <a:prstGeom prst="rect">
            <a:avLst/>
          </a:prstGeom>
          <a:noFill/>
        </p:spPr>
        <p:txBody>
          <a:bodyPr wrap="square" rtlCol="0">
            <a:spAutoFit/>
          </a:bodyPr>
          <a:lstStyle/>
          <a:p>
            <a:pPr algn="ctr"/>
            <a:r>
              <a:rPr lang="fr-FR" sz="1600" b="1" cap="all" dirty="0" smtClean="0">
                <a:solidFill>
                  <a:srgbClr val="009FE3"/>
                </a:solidFill>
                <a:cs typeface="Arial" panose="020B0604020202020204" pitchFamily="34" charset="0"/>
              </a:rPr>
              <a:t>Julia Vidal</a:t>
            </a:r>
          </a:p>
          <a:p>
            <a:pPr algn="ctr"/>
            <a:r>
              <a:rPr lang="fr-FR" sz="1200" dirty="0">
                <a:cs typeface="Arial" panose="020B0604020202020204" pitchFamily="34" charset="0"/>
              </a:rPr>
              <a:t>Chargée de projets</a:t>
            </a:r>
          </a:p>
          <a:p>
            <a:pPr algn="ctr"/>
            <a:r>
              <a:rPr lang="fr-FR" sz="1200" dirty="0">
                <a:cs typeface="Arial" panose="020B0604020202020204" pitchFamily="34" charset="0"/>
              </a:rPr>
              <a:t>SportColl</a:t>
            </a:r>
          </a:p>
        </p:txBody>
      </p:sp>
      <p:pic>
        <p:nvPicPr>
          <p:cNvPr id="4" name="Image 3"/>
          <p:cNvPicPr>
            <a:picLocks noChangeAspect="1"/>
          </p:cNvPicPr>
          <p:nvPr/>
        </p:nvPicPr>
        <p:blipFill>
          <a:blip r:embed="rId3"/>
          <a:stretch>
            <a:fillRect/>
          </a:stretch>
        </p:blipFill>
        <p:spPr>
          <a:xfrm>
            <a:off x="623697" y="1697354"/>
            <a:ext cx="1512168" cy="1512168"/>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973" y="5184631"/>
            <a:ext cx="500120" cy="425184"/>
          </a:xfrm>
          <a:prstGeom prst="rect">
            <a:avLst/>
          </a:prstGeom>
        </p:spPr>
      </p:pic>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027853" y="6759514"/>
            <a:ext cx="504056" cy="425184"/>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120</a:t>
            </a:r>
            <a:endParaRPr lang="fr-FR" sz="1800" spc="100" dirty="0">
              <a:cs typeface="Arial" panose="020B0604020202020204" pitchFamily="34" charset="0"/>
            </a:endParaRPr>
          </a:p>
        </p:txBody>
      </p:sp>
    </p:spTree>
    <p:extLst>
      <p:ext uri="{BB962C8B-B14F-4D97-AF65-F5344CB8AC3E}">
        <p14:creationId xmlns:p14="http://schemas.microsoft.com/office/powerpoint/2010/main" val="228102747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50" y="524769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56760" y="7805002"/>
            <a:ext cx="500120" cy="425184"/>
          </a:xfrm>
          <a:prstGeom prst="rect">
            <a:avLst/>
          </a:prstGeom>
        </p:spPr>
      </p:pic>
      <p:sp>
        <p:nvSpPr>
          <p:cNvPr id="31" name="ZoneTexte 30"/>
          <p:cNvSpPr txBox="1"/>
          <p:nvPr/>
        </p:nvSpPr>
        <p:spPr>
          <a:xfrm>
            <a:off x="2656097" y="1602284"/>
            <a:ext cx="4608512" cy="9402574"/>
          </a:xfrm>
          <a:prstGeom prst="rect">
            <a:avLst/>
          </a:prstGeom>
          <a:noFill/>
        </p:spPr>
        <p:txBody>
          <a:bodyPr wrap="square" numCol="2" spcCol="216000" rtlCol="0">
            <a:spAutoFit/>
          </a:bodyPr>
          <a:lstStyle/>
          <a:p>
            <a:pPr algn="just"/>
            <a:r>
              <a:rPr lang="fr-FR" sz="1050" b="1" dirty="0"/>
              <a:t>Pouvez-vous vous </a:t>
            </a:r>
            <a:r>
              <a:rPr lang="fr-FR" sz="1050" b="1" dirty="0" smtClean="0"/>
              <a:t>présenter </a:t>
            </a:r>
            <a:r>
              <a:rPr lang="fr-FR" sz="1050" b="1" dirty="0"/>
              <a:t>en quelques mots ?</a:t>
            </a:r>
          </a:p>
          <a:p>
            <a:pPr algn="just"/>
            <a:endParaRPr lang="fr-FR" sz="1050" dirty="0" smtClean="0"/>
          </a:p>
          <a:p>
            <a:pPr algn="just"/>
            <a:r>
              <a:rPr lang="fr-FR" sz="1050" dirty="0" smtClean="0"/>
              <a:t>Je </a:t>
            </a:r>
            <a:r>
              <a:rPr lang="fr-FR" sz="1050" dirty="0"/>
              <a:t>suis Eric Bosc, chargé de mission </a:t>
            </a:r>
            <a:r>
              <a:rPr lang="fr-FR" sz="1050" dirty="0" smtClean="0"/>
              <a:t>« sport </a:t>
            </a:r>
            <a:r>
              <a:rPr lang="fr-FR" sz="1050" dirty="0"/>
              <a:t>et </a:t>
            </a:r>
            <a:r>
              <a:rPr lang="fr-FR" sz="1050" dirty="0" smtClean="0"/>
              <a:t>numérique » </a:t>
            </a:r>
            <a:r>
              <a:rPr lang="fr-FR" sz="1050" dirty="0"/>
              <a:t>au sein d’Hérault Sport.  </a:t>
            </a:r>
          </a:p>
          <a:p>
            <a:pPr algn="just"/>
            <a:r>
              <a:rPr lang="fr-FR" sz="1050" dirty="0"/>
              <a:t>Hérault Sport, association loi 1901, organisme associé du Conseil Départemental, est un outil d’animation sportive à l’échelon du territoire Héraultais. Membre de la Fédération Nationale des Offices Municipaux des Sports, il s’inscrit dans la logique de </a:t>
            </a:r>
            <a:r>
              <a:rPr lang="fr-FR" sz="1050" dirty="0" err="1"/>
              <a:t>co-gestion</a:t>
            </a:r>
            <a:r>
              <a:rPr lang="fr-FR" sz="1050" dirty="0"/>
              <a:t> propre au schéma général du sport français. Au quotidien, il agit avec son centre de ressources opérationnelles et logistiques, pour soutenir et accompagner les acteurs du mouvement sportif Héraultais sur plus de 3 600 interventions du « sport pour tous », facteur de bien- être et de santé. </a:t>
            </a:r>
          </a:p>
          <a:p>
            <a:pPr algn="just"/>
            <a:r>
              <a:rPr lang="fr-FR" sz="1050" dirty="0"/>
              <a:t>Face aux tendances technologiques et au choc culturel qui changent la façon de faire et de se représenter le sport, Hérault Sport a enclenché sa transformation digitale pour accompagner la numérisation du sport Héraultais.</a:t>
            </a:r>
          </a:p>
          <a:p>
            <a:pPr algn="just"/>
            <a:endParaRPr lang="fr-FR" sz="1050" dirty="0"/>
          </a:p>
          <a:p>
            <a:pPr algn="just"/>
            <a:r>
              <a:rPr lang="fr-FR" sz="1050" b="1" dirty="0"/>
              <a:t>Comment votre mission sport et numérique peut accompagner le sport via les technologies </a:t>
            </a:r>
            <a:r>
              <a:rPr lang="fr-FR" sz="1050" dirty="0"/>
              <a:t>?</a:t>
            </a:r>
          </a:p>
          <a:p>
            <a:pPr algn="just"/>
            <a:endParaRPr lang="fr-FR" sz="1050" dirty="0"/>
          </a:p>
          <a:p>
            <a:pPr algn="just"/>
            <a:r>
              <a:rPr lang="fr-FR" sz="1050" dirty="0"/>
              <a:t>La mission « sport et numérique » présente deux faces. L’une orientée, veille technologique, innovation des usages et observation des nouvelles pratiques du sport connecté. L’autre qui nous intéresse plus particulièrement ici, tournée vers la transformation numérique des acteurs du sport Héraultais.</a:t>
            </a:r>
          </a:p>
          <a:p>
            <a:pPr algn="just"/>
            <a:endParaRPr lang="fr-FR" sz="1050" dirty="0"/>
          </a:p>
          <a:p>
            <a:pPr algn="just"/>
            <a:r>
              <a:rPr lang="fr-FR" sz="1050" dirty="0"/>
              <a:t>Et en matière de transformation numérique, les technologies (web, objets connectés, cloud, données, réalité virtuelle, intelligence artificielle...) même si elles sont fondamentales, ne font pas tout. Le dirigeant, le bénévole et/ou le salarié curieux, agile et volontaire, restent le moteur de l’organisation numérique à venir au sein du club ou du comité départemental</a:t>
            </a:r>
            <a:r>
              <a:rPr lang="fr-FR" sz="1050" dirty="0" smtClean="0"/>
              <a:t>.</a:t>
            </a:r>
          </a:p>
          <a:p>
            <a:pPr algn="just"/>
            <a:endParaRPr lang="fr-FR" sz="1050" dirty="0"/>
          </a:p>
          <a:p>
            <a:pPr algn="just"/>
            <a:endParaRPr lang="fr-FR" sz="1050" dirty="0"/>
          </a:p>
          <a:p>
            <a:pPr algn="just"/>
            <a:r>
              <a:rPr lang="fr-FR" sz="1050" dirty="0"/>
              <a:t>La mission «sport et numérique» invite donc en premier lieu, les acteurs du sport Héraultais au « déclic » digital. Il s’agit d’informer, de communiquer sur les enjeux et d’acculturer aux valeurs du digital, tout en soutenant les composantes du mouvement sportif vers un changement d’état.</a:t>
            </a:r>
          </a:p>
          <a:p>
            <a:pPr algn="just"/>
            <a:endParaRPr lang="fr-FR" sz="1050" dirty="0"/>
          </a:p>
          <a:p>
            <a:pPr algn="just"/>
            <a:r>
              <a:rPr lang="fr-FR" sz="1050" dirty="0"/>
              <a:t>Pour cela, Hérault Sport construit son accompagnement avec l’aide de ressources et de partenaires extérieurs aux champs sportifs. Labellisé dans le cadre du programme national des PANA (Point d’Appui Numérique Associatif), Hérault Sport diagnostique le périmètre digital et oriente les projets de mise à jour et/ou développement numérique utiles aux clubs et aux comités départementaux.</a:t>
            </a:r>
          </a:p>
          <a:p>
            <a:pPr algn="just"/>
            <a:endParaRPr lang="fr-FR" sz="1050" dirty="0"/>
          </a:p>
          <a:p>
            <a:pPr algn="just"/>
            <a:r>
              <a:rPr lang="fr-FR" sz="1050" b="1" dirty="0"/>
              <a:t>Que </a:t>
            </a:r>
            <a:r>
              <a:rPr lang="fr-FR" sz="1050" b="1" dirty="0" smtClean="0"/>
              <a:t>conseilleriez-vous </a:t>
            </a:r>
            <a:r>
              <a:rPr lang="fr-FR" sz="1050" b="1" dirty="0"/>
              <a:t>aux collectivités territoriales pour accompagner ce développement technologique et numérique ?</a:t>
            </a:r>
          </a:p>
          <a:p>
            <a:pPr algn="just"/>
            <a:endParaRPr lang="fr-FR" sz="1050" dirty="0"/>
          </a:p>
          <a:p>
            <a:pPr algn="just"/>
            <a:r>
              <a:rPr lang="fr-FR" sz="1050" dirty="0"/>
              <a:t>Les collectivités territoriales sont appelées sur le principe de l'interactivité et de la valorisation des données, à s’engager dans cette transformation au risque de subir « l’ubérisation » de leur politique sportive. Il s’agit donc en priorité de placer la transformation numérique au cœur du projet de politique sportive pour s’adapter à un </a:t>
            </a:r>
            <a:r>
              <a:rPr lang="fr-FR" sz="1050" dirty="0" smtClean="0"/>
              <a:t>écosystème </a:t>
            </a:r>
            <a:r>
              <a:rPr lang="fr-FR" sz="1050" dirty="0"/>
              <a:t>sportif toujours plus interconnecté. Le web, le cloud, les données (géographiques, individuelles, collectives, biométriques...) et les objets connectés (capteurs de présence, de passage, de performance, de mobilités...), sont les technologies à mobiliser. Elles viseront en tant qu’outils à la mise en ligne d’une plateforme dématérialisée de service public, véritable réseau social sportif territorial </a:t>
            </a:r>
            <a:r>
              <a:rPr lang="fr-FR" sz="1050" dirty="0" smtClean="0"/>
              <a:t>privatif (www.swi-sportdata.com </a:t>
            </a:r>
            <a:r>
              <a:rPr lang="fr-FR" sz="1050" dirty="0"/>
              <a:t>/ consulté le 27 novembre 2018</a:t>
            </a:r>
            <a:r>
              <a:rPr lang="fr-FR" sz="1050" dirty="0" smtClean="0"/>
              <a:t>), </a:t>
            </a:r>
            <a:r>
              <a:rPr lang="fr-FR" sz="1050" dirty="0"/>
              <a:t>au profit des licenciés, adhérents, usagers, dirigeants, bénévoles et salariés du sport traditionnel et digital.</a:t>
            </a:r>
          </a:p>
        </p:txBody>
      </p:sp>
      <p:sp>
        <p:nvSpPr>
          <p:cNvPr id="34" name="ZoneTexte 33"/>
          <p:cNvSpPr txBox="1"/>
          <p:nvPr/>
        </p:nvSpPr>
        <p:spPr>
          <a:xfrm>
            <a:off x="2656097" y="1116856"/>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a:t>
            </a:r>
            <a:r>
              <a:rPr lang="fr-FR" sz="2400" b="1" cap="all" dirty="0" err="1" smtClean="0">
                <a:solidFill>
                  <a:srgbClr val="009FE3"/>
                </a:solidFill>
                <a:cs typeface="Arial" panose="020B0604020202020204" pitchFamily="34" charset="0"/>
              </a:rPr>
              <a:t>d‘Eric</a:t>
            </a:r>
            <a:r>
              <a:rPr lang="fr-FR" sz="2400" b="1" cap="all" dirty="0" smtClean="0">
                <a:solidFill>
                  <a:srgbClr val="009FE3"/>
                </a:solidFill>
                <a:cs typeface="Arial" panose="020B0604020202020204" pitchFamily="34" charset="0"/>
              </a:rPr>
              <a:t> Bosc</a:t>
            </a:r>
          </a:p>
        </p:txBody>
      </p:sp>
      <p:sp>
        <p:nvSpPr>
          <p:cNvPr id="36" name="ZoneTexte 35"/>
          <p:cNvSpPr txBox="1"/>
          <p:nvPr/>
        </p:nvSpPr>
        <p:spPr>
          <a:xfrm>
            <a:off x="152624" y="5711769"/>
            <a:ext cx="2304256" cy="2123658"/>
          </a:xfrm>
          <a:prstGeom prst="rect">
            <a:avLst/>
          </a:prstGeom>
          <a:noFill/>
        </p:spPr>
        <p:txBody>
          <a:bodyPr wrap="square" rtlCol="0">
            <a:spAutoFit/>
          </a:bodyPr>
          <a:lstStyle/>
          <a:p>
            <a:pPr algn="just"/>
            <a:r>
              <a:rPr lang="fr-FR" sz="1200" i="1" dirty="0"/>
              <a:t>Et en matière de transformation numérique, les technologies (web, objets connectés, cloud, données, réalité virtuelle, intelligence artificielle...) même si elles sont fondamentales, ne font pas tout. Le dirigeant, le bénévole et/ou le salarié curieux, agile et volontaire, restent le moteur de l’organisation numérique à venir au sein du club ou du comité départemental.</a:t>
            </a:r>
          </a:p>
        </p:txBody>
      </p:sp>
      <p:sp>
        <p:nvSpPr>
          <p:cNvPr id="37" name="ZoneTexte 36"/>
          <p:cNvSpPr txBox="1"/>
          <p:nvPr/>
        </p:nvSpPr>
        <p:spPr>
          <a:xfrm>
            <a:off x="250081" y="3825125"/>
            <a:ext cx="2304256" cy="830997"/>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Eric Bosc</a:t>
            </a:r>
            <a:endParaRPr lang="fr-FR" sz="1200" b="1" cap="all" dirty="0">
              <a:solidFill>
                <a:srgbClr val="009FE3"/>
              </a:solidFill>
              <a:cs typeface="Arial" panose="020B0604020202020204" pitchFamily="34" charset="0"/>
            </a:endParaRPr>
          </a:p>
          <a:p>
            <a:pPr algn="ctr"/>
            <a:r>
              <a:rPr lang="fr-FR" sz="1200" dirty="0">
                <a:cs typeface="Arial" panose="020B0604020202020204" pitchFamily="34" charset="0"/>
              </a:rPr>
              <a:t>C</a:t>
            </a:r>
            <a:r>
              <a:rPr lang="fr-FR" sz="1200" dirty="0" smtClean="0">
                <a:cs typeface="Arial" panose="020B0604020202020204" pitchFamily="34" charset="0"/>
              </a:rPr>
              <a:t>hargé </a:t>
            </a:r>
            <a:r>
              <a:rPr lang="fr-FR" sz="1200" dirty="0">
                <a:cs typeface="Arial" panose="020B0604020202020204" pitchFamily="34" charset="0"/>
              </a:rPr>
              <a:t>de </a:t>
            </a:r>
            <a:r>
              <a:rPr lang="fr-FR" sz="1200" dirty="0" smtClean="0">
                <a:cs typeface="Arial" panose="020B0604020202020204" pitchFamily="34" charset="0"/>
              </a:rPr>
              <a:t>mission</a:t>
            </a:r>
          </a:p>
          <a:p>
            <a:pPr algn="ctr"/>
            <a:r>
              <a:rPr lang="fr-FR" sz="1200" dirty="0" smtClean="0">
                <a:cs typeface="Arial" panose="020B0604020202020204" pitchFamily="34" charset="0"/>
              </a:rPr>
              <a:t>«</a:t>
            </a:r>
            <a:r>
              <a:rPr lang="fr-FR" sz="1200" dirty="0">
                <a:cs typeface="Arial" panose="020B0604020202020204" pitchFamily="34" charset="0"/>
              </a:rPr>
              <a:t> sport et numérique » </a:t>
            </a:r>
            <a:endParaRPr lang="fr-FR" sz="1200" dirty="0" smtClean="0">
              <a:cs typeface="Arial" panose="020B0604020202020204" pitchFamily="34" charset="0"/>
            </a:endParaRPr>
          </a:p>
          <a:p>
            <a:pPr algn="ctr"/>
            <a:r>
              <a:rPr lang="fr-FR" sz="1200" dirty="0" smtClean="0">
                <a:cs typeface="Arial" panose="020B0604020202020204" pitchFamily="34" charset="0"/>
              </a:rPr>
              <a:t>Hérault </a:t>
            </a:r>
            <a:r>
              <a:rPr lang="fr-FR" sz="1200" dirty="0">
                <a:cs typeface="Arial" panose="020B0604020202020204" pitchFamily="34" charset="0"/>
              </a:rPr>
              <a:t>Sport</a:t>
            </a:r>
            <a:endParaRPr lang="fr-FR" sz="1200" dirty="0" smtClean="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22564" r="11566" b="42024"/>
          <a:stretch/>
        </p:blipFill>
        <p:spPr>
          <a:xfrm>
            <a:off x="669249" y="1730854"/>
            <a:ext cx="1465920" cy="193554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949" y="9289610"/>
            <a:ext cx="2327539" cy="1033809"/>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121</a:t>
            </a:r>
            <a:endParaRPr lang="fr-FR" sz="1800" spc="100" dirty="0">
              <a:cs typeface="Arial" panose="020B0604020202020204" pitchFamily="34" charset="0"/>
            </a:endParaRPr>
          </a:p>
        </p:txBody>
      </p:sp>
    </p:spTree>
    <p:extLst>
      <p:ext uri="{BB962C8B-B14F-4D97-AF65-F5344CB8AC3E}">
        <p14:creationId xmlns:p14="http://schemas.microsoft.com/office/powerpoint/2010/main" val="86074448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538" y="4770636"/>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30255" y="6914566"/>
            <a:ext cx="500120" cy="425184"/>
          </a:xfrm>
          <a:prstGeom prst="rect">
            <a:avLst/>
          </a:prstGeom>
        </p:spPr>
      </p:pic>
      <p:sp>
        <p:nvSpPr>
          <p:cNvPr id="31" name="ZoneTexte 30"/>
          <p:cNvSpPr txBox="1"/>
          <p:nvPr/>
        </p:nvSpPr>
        <p:spPr>
          <a:xfrm>
            <a:off x="2623253" y="1462194"/>
            <a:ext cx="4608512" cy="12211035"/>
          </a:xfrm>
          <a:prstGeom prst="rect">
            <a:avLst/>
          </a:prstGeom>
          <a:noFill/>
        </p:spPr>
        <p:txBody>
          <a:bodyPr wrap="square" numCol="2" spcCol="216000" rtlCol="0">
            <a:spAutoFit/>
          </a:bodyPr>
          <a:lstStyle/>
          <a:p>
            <a:pPr algn="just"/>
            <a:r>
              <a:rPr lang="fr-FR" sz="1000" b="1" dirty="0" smtClean="0"/>
              <a:t>Présentez-vous-en </a:t>
            </a:r>
            <a:r>
              <a:rPr lang="fr-FR" sz="1000" b="1" dirty="0"/>
              <a:t>quelques mots.</a:t>
            </a:r>
          </a:p>
          <a:p>
            <a:pPr algn="just"/>
            <a:endParaRPr lang="fr-FR" sz="1000" dirty="0"/>
          </a:p>
          <a:p>
            <a:pPr algn="just"/>
            <a:r>
              <a:rPr lang="fr-FR" sz="1000" dirty="0"/>
              <a:t>Bonjour, je suis Nadège </a:t>
            </a:r>
            <a:r>
              <a:rPr lang="fr-FR" sz="1000" dirty="0" err="1"/>
              <a:t>Esteban</a:t>
            </a:r>
            <a:r>
              <a:rPr lang="fr-FR" sz="1000" dirty="0"/>
              <a:t>. Aujourd’hui, mon rôle est de booster les talents et les projets « Sport Connecté » à la Mêlée, une association accompagnant les organisations dans leur digitalisation et leur projet d’innovation depuis 18 ans. Notre association c’est aussi plus de 400 événements par an, rassemblant plus de 10 000 personnes. Elle compte aujourd’hui plus de 550 adhérents en Occitanie, cela peut aller du consultant ou de l’autoentrepreneur, à l’entreprise grand compte en passant par les PME, les associations et institutionnels. Elle intervient sur différents secteurs au travers de ses 15 commissions. La commission Sport Connecté, que j’anime en collaboration avec Jean-François Sales, co-Président de la Mêlée, a été lancée en 2015 lors de la Nuit des Réseaux à Toulouse, en partenariat avec le Stade Toulousain, et Fabien </a:t>
            </a:r>
            <a:r>
              <a:rPr lang="fr-FR" sz="1000" dirty="0" err="1"/>
              <a:t>Pelous</a:t>
            </a:r>
            <a:r>
              <a:rPr lang="fr-FR" sz="1000" dirty="0"/>
              <a:t> notamment.</a:t>
            </a:r>
          </a:p>
          <a:p>
            <a:pPr algn="just"/>
            <a:r>
              <a:rPr lang="fr-FR" sz="1000" dirty="0"/>
              <a:t>A titre personnel, j’ai suivi un double cursus universitaire, d’abord en STAPS (DESS Réhabilitation par les Activités Physiques Adaptées et un Master en Management du Sport), puis en économie (Master Ingénierie de la Formation et Système d’Emploi). J’ai travaillé en tant qu’enseignante en Activités Physiques Adaptées en Institut Médico-Educatif, puis en tant que Cadre Technique Fédérale au sein de la Fédération Française d’Education Physique et de Gymnastique Volontaire, puis en tant que Directrice Emploi-Formation à la Fédération Française de Gymnastique. Parallèlement, j’ai eu un fort engagement en tant que dirigeante sportive (club, comité départemental et national). J’ai notamment été Vice-Présidente de la Fédération Française de Baseball et Softball, membre élu du conseil d’administration du Comité National Olympique et Sportif Français, personnalité qualifiée au sein de l’ex-Conseil National des Activités Physiques et Sportives placé auprès du Ministre des Sports. Je suis aussi chargée de cours en Ecoles de commerce. Mes différentes expériences dans le sport, en tant que sportive, officielle, enseignante, dirigeante bénévole, salariée, et ce dans </a:t>
            </a:r>
            <a:r>
              <a:rPr lang="fr-FR" sz="1000" dirty="0" smtClean="0"/>
              <a:t>différentes </a:t>
            </a:r>
            <a:r>
              <a:rPr lang="fr-FR" sz="1000" dirty="0"/>
              <a:t>structures, m’ont permis d’avoir </a:t>
            </a:r>
            <a:r>
              <a:rPr lang="fr-FR" sz="1000" dirty="0" smtClean="0"/>
              <a:t>une</a:t>
            </a:r>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r>
              <a:rPr lang="fr-FR" sz="1000" dirty="0" smtClean="0"/>
              <a:t> </a:t>
            </a:r>
            <a:r>
              <a:rPr lang="fr-FR" sz="1000" dirty="0"/>
              <a:t>vision 360° de ce qu’il recouvre, de ses enjeux et défis.</a:t>
            </a:r>
          </a:p>
          <a:p>
            <a:pPr algn="just"/>
            <a:endParaRPr lang="fr-FR" sz="1000" dirty="0"/>
          </a:p>
          <a:p>
            <a:pPr algn="just"/>
            <a:r>
              <a:rPr lang="fr-FR" sz="1000" b="1" dirty="0"/>
              <a:t>Comment votre structure peut accompagner l’innovation technologique dans le sport ? </a:t>
            </a:r>
          </a:p>
          <a:p>
            <a:pPr algn="just"/>
            <a:endParaRPr lang="fr-FR" sz="1000" dirty="0"/>
          </a:p>
          <a:p>
            <a:pPr algn="just"/>
            <a:r>
              <a:rPr lang="fr-FR" sz="1000" dirty="0"/>
              <a:t>Sur les questions de l’innovation technologique - et plus largement de l’innovation et de la digitalisation -, différents acteurs du sport font aujourd’hui appel à nous : les acteurs du mouvement sportif et olympique, les startups et entreprises du sport, les incubateurs, les écoles, les institutionnels et les porteurs de projets. Ils recherchent avant tout un accompagnement personnalisé, l’accès à un fort écosystème, une approche très agile et innovante, et des compétences pointues en matière d’innovation et de digitalisation. Leurs besoins : acculturer numériquement leurs membres, créer le club 3.0, optimiser la performance de leurs athlètes, construire et lancer des projets innovants, améliorer l’expérience des usagers, créer et animer des communautés de fan, développer leurs entreprises à l’international, concevoir des projets sport santé connecté.</a:t>
            </a:r>
          </a:p>
          <a:p>
            <a:pPr algn="just"/>
            <a:r>
              <a:rPr lang="fr-FR" sz="1000" dirty="0"/>
              <a:t>En fonction de leurs besoins, nous pouvons leur proposer différentes offres : des opérations plus événementielles lorsqu’il s’agît d’alerter, de sensibiliser, d’acculturer, de décloisonner. Ce fut le cas par exemple avec l’organisation d’une journée ‘Sport et Numérique’ construite avec notre partenaire Hérault Sport pour permettre l’acculturation numérique du mouvement sportif du territoire et de permettre la rencontre avec les entreprises et startups du sport locales. Une de nos missions est justement de permettre la création de ces synergies entre différents acteurs qui n’ont pas forcément l’habitude de travailler ensemble, de les ouvrir à d’autres champs des possibles et ainsi de susciter de l’innovation. Ce fut le cas aussi lorsque nous avons lancé une matinée spéciale ‘</a:t>
            </a:r>
            <a:r>
              <a:rPr lang="fr-FR" sz="1000" dirty="0" err="1"/>
              <a:t>esport</a:t>
            </a:r>
            <a:r>
              <a:rPr lang="fr-FR" sz="1000" dirty="0"/>
              <a:t>’ avec </a:t>
            </a:r>
            <a:r>
              <a:rPr lang="fr-FR" sz="1000" dirty="0" err="1"/>
              <a:t>Ad’Occ</a:t>
            </a:r>
            <a:r>
              <a:rPr lang="fr-FR" sz="1000" dirty="0"/>
              <a:t> Sport à laquelle étaient invitées les différentes organisations du sport mais aussi les collectivités territoriales. L’idée était de démystifier ce secteur encore connoté négativement et pourtant à fort potentiel, notamment en matière de développement économique. </a:t>
            </a:r>
          </a:p>
        </p:txBody>
      </p:sp>
      <p:sp>
        <p:nvSpPr>
          <p:cNvPr id="36" name="ZoneTexte 35"/>
          <p:cNvSpPr txBox="1"/>
          <p:nvPr/>
        </p:nvSpPr>
        <p:spPr>
          <a:xfrm>
            <a:off x="126119" y="5344906"/>
            <a:ext cx="2304256" cy="1569660"/>
          </a:xfrm>
          <a:prstGeom prst="rect">
            <a:avLst/>
          </a:prstGeom>
          <a:noFill/>
        </p:spPr>
        <p:txBody>
          <a:bodyPr wrap="square" rtlCol="0">
            <a:spAutoFit/>
          </a:bodyPr>
          <a:lstStyle/>
          <a:p>
            <a:pPr algn="just"/>
            <a:r>
              <a:rPr lang="fr-FR" sz="1200" i="1" dirty="0"/>
              <a:t>Une de nos missions est justement de permettre la création de ces synergies entre différents acteurs qui n’ont pas forcément l’habitude de travailler ensemble, de les ouvrir à d’autres champs des possibles et ainsi de susciter de </a:t>
            </a:r>
            <a:r>
              <a:rPr lang="fr-FR" sz="1200" i="1" dirty="0" smtClean="0"/>
              <a:t>l’innovation.</a:t>
            </a:r>
            <a:endParaRPr lang="fr-FR" sz="1200" i="1" dirty="0"/>
          </a:p>
        </p:txBody>
      </p:sp>
      <p:sp>
        <p:nvSpPr>
          <p:cNvPr id="37" name="ZoneTexte 36"/>
          <p:cNvSpPr txBox="1"/>
          <p:nvPr/>
        </p:nvSpPr>
        <p:spPr>
          <a:xfrm>
            <a:off x="250081" y="3825125"/>
            <a:ext cx="2304256" cy="830997"/>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Nadege </a:t>
            </a:r>
            <a:r>
              <a:rPr lang="fr-FR" sz="1200" b="1" cap="all" dirty="0" err="1" smtClean="0">
                <a:solidFill>
                  <a:srgbClr val="009FE3"/>
                </a:solidFill>
                <a:cs typeface="Arial" panose="020B0604020202020204" pitchFamily="34" charset="0"/>
              </a:rPr>
              <a:t>estEban</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Animatrice</a:t>
            </a:r>
          </a:p>
          <a:p>
            <a:pPr algn="ctr"/>
            <a:r>
              <a:rPr lang="fr-FR" sz="1200" dirty="0" smtClean="0">
                <a:cs typeface="Arial" panose="020B0604020202020204" pitchFamily="34" charset="0"/>
              </a:rPr>
              <a:t>Commission « Sport connecté »</a:t>
            </a:r>
          </a:p>
          <a:p>
            <a:pPr algn="ctr"/>
            <a:r>
              <a:rPr lang="fr-FR" sz="1200" dirty="0" smtClean="0">
                <a:cs typeface="Arial" panose="020B0604020202020204" pitchFamily="34" charset="0"/>
              </a:rPr>
              <a:t>La mêlée</a:t>
            </a:r>
            <a:endParaRPr lang="fr-FR" sz="1200" dirty="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4" name="Image 3"/>
          <p:cNvPicPr>
            <a:picLocks noChangeAspect="1"/>
          </p:cNvPicPr>
          <p:nvPr/>
        </p:nvPicPr>
        <p:blipFill>
          <a:blip r:embed="rId3"/>
          <a:stretch>
            <a:fillRect/>
          </a:stretch>
        </p:blipFill>
        <p:spPr>
          <a:xfrm>
            <a:off x="525909" y="1713591"/>
            <a:ext cx="1752600" cy="1752600"/>
          </a:xfrm>
          <a:prstGeom prst="rect">
            <a:avLst/>
          </a:prstGeom>
        </p:spPr>
      </p:pic>
      <p:sp>
        <p:nvSpPr>
          <p:cNvPr id="14" name="ZoneTexte 13"/>
          <p:cNvSpPr txBox="1"/>
          <p:nvPr/>
        </p:nvSpPr>
        <p:spPr>
          <a:xfrm>
            <a:off x="2635916" y="1031307"/>
            <a:ext cx="4925347" cy="430887"/>
          </a:xfrm>
          <a:prstGeom prst="rect">
            <a:avLst/>
          </a:prstGeom>
          <a:noFill/>
        </p:spPr>
        <p:txBody>
          <a:bodyPr wrap="square" rtlCol="0">
            <a:spAutoFit/>
          </a:bodyPr>
          <a:lstStyle/>
          <a:p>
            <a:r>
              <a:rPr lang="fr-FR" sz="2200" b="1" cap="all" dirty="0" smtClean="0">
                <a:solidFill>
                  <a:srgbClr val="009FE3"/>
                </a:solidFill>
                <a:cs typeface="Arial" panose="020B0604020202020204" pitchFamily="34" charset="0"/>
              </a:rPr>
              <a:t>Interview de </a:t>
            </a:r>
            <a:r>
              <a:rPr lang="fr-FR" sz="2200" b="1" cap="all" dirty="0" err="1" smtClean="0">
                <a:solidFill>
                  <a:srgbClr val="009FE3"/>
                </a:solidFill>
                <a:cs typeface="Arial" panose="020B0604020202020204" pitchFamily="34" charset="0"/>
              </a:rPr>
              <a:t>nadege</a:t>
            </a:r>
            <a:r>
              <a:rPr lang="fr-FR" sz="2200" b="1" cap="all" dirty="0" smtClean="0">
                <a:solidFill>
                  <a:srgbClr val="009FE3"/>
                </a:solidFill>
                <a:cs typeface="Arial" panose="020B0604020202020204" pitchFamily="34" charset="0"/>
              </a:rPr>
              <a:t> </a:t>
            </a:r>
            <a:r>
              <a:rPr lang="fr-FR" sz="2200" b="1" cap="all" dirty="0" err="1" smtClean="0">
                <a:solidFill>
                  <a:srgbClr val="009FE3"/>
                </a:solidFill>
                <a:cs typeface="Arial" panose="020B0604020202020204" pitchFamily="34" charset="0"/>
              </a:rPr>
              <a:t>estEban</a:t>
            </a:r>
            <a:r>
              <a:rPr lang="fr-FR" sz="2200" b="1" cap="all" dirty="0" smtClean="0">
                <a:solidFill>
                  <a:srgbClr val="009FE3"/>
                </a:solidFill>
                <a:cs typeface="Arial" panose="020B0604020202020204" pitchFamily="34" charset="0"/>
              </a:rPr>
              <a:t> (1/2)</a:t>
            </a:r>
          </a:p>
        </p:txBody>
      </p:sp>
      <p:pic>
        <p:nvPicPr>
          <p:cNvPr id="2" name="Image 1"/>
          <p:cNvPicPr>
            <a:picLocks noChangeAspect="1"/>
          </p:cNvPicPr>
          <p:nvPr/>
        </p:nvPicPr>
        <p:blipFill>
          <a:blip r:embed="rId4"/>
          <a:stretch>
            <a:fillRect/>
          </a:stretch>
        </p:blipFill>
        <p:spPr>
          <a:xfrm>
            <a:off x="320335" y="8759274"/>
            <a:ext cx="2024047" cy="1505843"/>
          </a:xfrm>
          <a:prstGeom prst="rect">
            <a:avLst/>
          </a:prstGeom>
        </p:spPr>
      </p:pic>
      <p:sp>
        <p:nvSpPr>
          <p:cNvPr id="1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122</a:t>
            </a:r>
            <a:endParaRPr lang="fr-FR" sz="1800" spc="100" dirty="0">
              <a:cs typeface="Arial" panose="020B0604020202020204" pitchFamily="34" charset="0"/>
            </a:endParaRPr>
          </a:p>
        </p:txBody>
      </p:sp>
    </p:spTree>
    <p:extLst>
      <p:ext uri="{BB962C8B-B14F-4D97-AF65-F5344CB8AC3E}">
        <p14:creationId xmlns:p14="http://schemas.microsoft.com/office/powerpoint/2010/main" val="179447815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538" y="4770636"/>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22663" y="7035726"/>
            <a:ext cx="500120" cy="425184"/>
          </a:xfrm>
          <a:prstGeom prst="rect">
            <a:avLst/>
          </a:prstGeom>
        </p:spPr>
      </p:pic>
      <p:sp>
        <p:nvSpPr>
          <p:cNvPr id="31" name="ZoneTexte 30"/>
          <p:cNvSpPr txBox="1"/>
          <p:nvPr/>
        </p:nvSpPr>
        <p:spPr>
          <a:xfrm>
            <a:off x="2628503" y="1462194"/>
            <a:ext cx="4608512" cy="12695783"/>
          </a:xfrm>
          <a:prstGeom prst="rect">
            <a:avLst/>
          </a:prstGeom>
          <a:noFill/>
        </p:spPr>
        <p:txBody>
          <a:bodyPr wrap="square" numCol="2" spcCol="216000" rtlCol="0">
            <a:spAutoFit/>
          </a:bodyPr>
          <a:lstStyle/>
          <a:p>
            <a:pPr algn="just"/>
            <a:r>
              <a:rPr lang="fr-FR" sz="1000" b="1" dirty="0"/>
              <a:t>Quels conseils donneriez-vous aux collectivités pour innover en matière de technologie dans le domaine du sport ?</a:t>
            </a:r>
          </a:p>
          <a:p>
            <a:pPr algn="just"/>
            <a:endParaRPr lang="fr-FR" sz="1000" dirty="0"/>
          </a:p>
          <a:p>
            <a:pPr algn="just"/>
            <a:r>
              <a:rPr lang="fr-FR" sz="1000" dirty="0"/>
              <a:t>L’innovation technologique influence grandement le sport : de l’optimisation de la performance des sportifs de haut niveau, l’amélioration de l’expérience sportive pour tous les pratiquants mais aussi les fans, les enceintes connectées et le spectacle sportif enrichi, en passant par les équipements connectés, la </a:t>
            </a:r>
            <a:r>
              <a:rPr lang="fr-FR" sz="1000" dirty="0" err="1"/>
              <a:t>gamification</a:t>
            </a:r>
            <a:r>
              <a:rPr lang="fr-FR" sz="1000" dirty="0"/>
              <a:t> de la pratique (un plus pour attirer un public éloigné de la pratique sportive), la création de communautés, la prévention des blessures et les questions de sport-santé, et sport-tourisme. Le champ de l’innovation technologique dans le sport est très large.</a:t>
            </a:r>
          </a:p>
          <a:p>
            <a:pPr algn="just"/>
            <a:r>
              <a:rPr lang="fr-FR" sz="1000" dirty="0"/>
              <a:t>Pour les collectivités territoriales, l’innovation technologique, et plus largement l’innovation, offre de nombreuses opportunités : développement économique et social, rayonnement à l’international, élément différenciant par rapport à une autre collectivité. </a:t>
            </a:r>
          </a:p>
          <a:p>
            <a:pPr algn="just"/>
            <a:r>
              <a:rPr lang="fr-FR" sz="1000" dirty="0"/>
              <a:t>Tout comme pour l’innovation territoriale, il </a:t>
            </a:r>
            <a:r>
              <a:rPr lang="fr-FR" sz="1000" dirty="0" smtClean="0"/>
              <a:t>s’agit </a:t>
            </a:r>
            <a:r>
              <a:rPr lang="fr-FR" sz="1000" dirty="0"/>
              <a:t>avant tout de se poser les bonnes questions : pourquoi se lancer dans l’innovation technologique et le sport ? Quel est le sens d’une telle démarche pour vous en tant que collectivité territoriale ? Comment s’articule-t-elle par rapport à la politique territoriale (et éventuellement par rapport à la politique innovation du territoire et/ou un projet de smart city) ? etc.</a:t>
            </a:r>
          </a:p>
          <a:p>
            <a:pPr algn="just"/>
            <a:r>
              <a:rPr lang="fr-FR" sz="1000" dirty="0"/>
              <a:t>Une démarche d’innovation efficace ne peut se faire sans une vision systémique. J’observe fréquemment qu’une startup ou entreprise va proposer tel produit ou service. Le décideur va être convaincu de la pertinence de cette offre, il achète. Sauf que bien souvent, cet investissement se fait sans qu’il y ait une réelle vision systémique de la démarche d’innovation. L’entrée dans la démarche ne peut pas se faire par le produit ou le service, mais bien au travers d’une vision qui va être déclinée en stratégie. L’idée étant </a:t>
            </a:r>
            <a:r>
              <a:rPr lang="fr-FR" sz="1000" dirty="0" smtClean="0"/>
              <a:t>d’être en </a:t>
            </a:r>
            <a:r>
              <a:rPr lang="fr-FR" sz="1000" dirty="0"/>
              <a:t>mode proactif et non réactif par rapport à sa démarche d’innovation.  </a:t>
            </a:r>
          </a:p>
          <a:p>
            <a:pPr algn="just"/>
            <a:r>
              <a:rPr lang="fr-FR" sz="1000" dirty="0"/>
              <a:t>Une telle démarche s’inscrit dans la durée. Il ne </a:t>
            </a:r>
            <a:r>
              <a:rPr lang="fr-FR" sz="1000" dirty="0" smtClean="0"/>
              <a:t>s’agit </a:t>
            </a:r>
            <a:r>
              <a:rPr lang="fr-FR" sz="1000" dirty="0"/>
              <a:t>pas de </a:t>
            </a:r>
            <a:r>
              <a:rPr lang="fr-FR" sz="1000" dirty="0" smtClean="0"/>
              <a:t>l’envisager comme </a:t>
            </a:r>
            <a:r>
              <a:rPr lang="fr-FR" sz="1000" dirty="0"/>
              <a:t>une opération one-</a:t>
            </a:r>
            <a:r>
              <a:rPr lang="fr-FR" sz="1000" dirty="0" err="1"/>
              <a:t>shot</a:t>
            </a:r>
            <a:r>
              <a:rPr lang="fr-FR" sz="1000" dirty="0"/>
              <a:t> et </a:t>
            </a:r>
            <a:r>
              <a:rPr lang="fr-FR" sz="1000" dirty="0" smtClean="0"/>
              <a:t>puis</a:t>
            </a:r>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r>
              <a:rPr lang="fr-FR" sz="1000" dirty="0" smtClean="0"/>
              <a:t>plus </a:t>
            </a:r>
            <a:r>
              <a:rPr lang="fr-FR" sz="1000" dirty="0"/>
              <a:t>rien ou presque. Quelle continuité donner à cette démarche ? Quelle stratégie déployer et selon quel échéancier ?</a:t>
            </a:r>
          </a:p>
          <a:p>
            <a:pPr algn="just"/>
            <a:r>
              <a:rPr lang="fr-FR" sz="1000" dirty="0"/>
              <a:t>Au centre de cette démarche d’innovation se trouve l’humain. L’humain est la clé de succès de votre démarche d’innovation. Une innovation est conçue par des hommes pour des hommes. Il y a au sein de votre collectivité des acteurs disposant déjà d’importantes capacités d’innovation telles que les entreprises, les startups, les Universités/Ecoles, les associations et les individus. Qui sont ces acteurs territoriaux pertinents à intégrer à la démarche ? Comment créer et mobiliser des synergies entre ces différents acteurs dans le cadre d’une innovation ouverte ? </a:t>
            </a:r>
          </a:p>
          <a:p>
            <a:pPr algn="just"/>
            <a:r>
              <a:rPr lang="fr-FR" sz="1000" dirty="0"/>
              <a:t>Qui dit innovation, dit état d’esprit. Comment amener les acteurs qui seront sollicités par la démarche, et plus largement les citoyens du territoire, à adopter cette posture d’innovation et à s’emparer de cette innovation ? Nous nous trouvons ici à l’interconnexion avec l’innovation managériale et </a:t>
            </a:r>
            <a:r>
              <a:rPr lang="fr-FR" sz="1000" dirty="0" smtClean="0"/>
              <a:t>cela pose </a:t>
            </a:r>
            <a:r>
              <a:rPr lang="fr-FR" sz="1000" dirty="0"/>
              <a:t>les questions relatives à l’intégration et au développement de cette innovation </a:t>
            </a:r>
            <a:r>
              <a:rPr lang="fr-FR" sz="1000" dirty="0" smtClean="0"/>
              <a:t>au </a:t>
            </a:r>
            <a:r>
              <a:rPr lang="fr-FR" sz="1000" dirty="0"/>
              <a:t>niveau d’une collectivité territoriale ? </a:t>
            </a:r>
          </a:p>
          <a:p>
            <a:pPr algn="just"/>
            <a:r>
              <a:rPr lang="fr-FR" sz="1000" dirty="0"/>
              <a:t>Un des axes de travail consistera aussi à créer les conditions propices à l’innovation. </a:t>
            </a:r>
            <a:r>
              <a:rPr lang="fr-FR" sz="1000" dirty="0" smtClean="0"/>
              <a:t>Cette question est </a:t>
            </a:r>
            <a:r>
              <a:rPr lang="fr-FR" sz="1000" dirty="0"/>
              <a:t>aussi importante dans le cadre de la création d’écosystèmes </a:t>
            </a:r>
            <a:r>
              <a:rPr lang="fr-FR" sz="1000" dirty="0" smtClean="0"/>
              <a:t>innovants. Faut-il faire </a:t>
            </a:r>
            <a:r>
              <a:rPr lang="fr-FR" sz="1000" dirty="0"/>
              <a:t>le choix de créer un tiers-lieu ? Si oui, lequel (living </a:t>
            </a:r>
            <a:r>
              <a:rPr lang="fr-FR" sz="1000" dirty="0" err="1"/>
              <a:t>lab</a:t>
            </a:r>
            <a:r>
              <a:rPr lang="fr-FR" sz="1000" dirty="0"/>
              <a:t>, </a:t>
            </a:r>
            <a:r>
              <a:rPr lang="fr-FR" sz="1000" dirty="0" err="1"/>
              <a:t>fablab</a:t>
            </a:r>
            <a:r>
              <a:rPr lang="fr-FR" sz="1000" dirty="0"/>
              <a:t>, espaces de </a:t>
            </a:r>
            <a:r>
              <a:rPr lang="fr-FR" sz="1000" dirty="0" err="1"/>
              <a:t>coworking</a:t>
            </a:r>
            <a:r>
              <a:rPr lang="fr-FR" sz="1000" dirty="0"/>
              <a:t>..) ? A noter qu’au travers d’un tel espace, il sera possible de déployer les stratégies propres à l’innovation (réflexion longitudinale, ateliers d’idéation…). Autre option à envisager : la création d’un incubateur sport connecté, pouvant être rattaché à une collectivité, une université, une entreprise, un stade ou autres.</a:t>
            </a:r>
          </a:p>
          <a:p>
            <a:pPr algn="just"/>
            <a:r>
              <a:rPr lang="fr-FR" sz="1000" dirty="0"/>
              <a:t>La vision, les objectifs, les stratégies, les hommes, l’échéancier, le lieu… voici quelques éléments clés d’une démarche d’innovation. L’accompagnement par un tiers, neutre de surcroit, permet d’en assurer le bon déroulement. Mais au-delà de ce processus, cela rejoint le questionnement sur le rapport entre la technologie et les collectivités territoriales.</a:t>
            </a:r>
          </a:p>
        </p:txBody>
      </p:sp>
      <p:sp>
        <p:nvSpPr>
          <p:cNvPr id="34" name="ZoneTexte 33"/>
          <p:cNvSpPr txBox="1"/>
          <p:nvPr/>
        </p:nvSpPr>
        <p:spPr>
          <a:xfrm>
            <a:off x="2628503" y="1022727"/>
            <a:ext cx="4925347" cy="430887"/>
          </a:xfrm>
          <a:prstGeom prst="rect">
            <a:avLst/>
          </a:prstGeom>
          <a:noFill/>
        </p:spPr>
        <p:txBody>
          <a:bodyPr wrap="square" rtlCol="0">
            <a:spAutoFit/>
          </a:bodyPr>
          <a:lstStyle/>
          <a:p>
            <a:r>
              <a:rPr lang="fr-FR" sz="2200" b="1" cap="all" dirty="0" smtClean="0">
                <a:solidFill>
                  <a:srgbClr val="009FE3"/>
                </a:solidFill>
                <a:cs typeface="Arial" panose="020B0604020202020204" pitchFamily="34" charset="0"/>
              </a:rPr>
              <a:t>Interview de </a:t>
            </a:r>
            <a:r>
              <a:rPr lang="fr-FR" sz="2200" b="1" cap="all" dirty="0" err="1" smtClean="0">
                <a:solidFill>
                  <a:srgbClr val="009FE3"/>
                </a:solidFill>
                <a:cs typeface="Arial" panose="020B0604020202020204" pitchFamily="34" charset="0"/>
              </a:rPr>
              <a:t>nadege</a:t>
            </a:r>
            <a:r>
              <a:rPr lang="fr-FR" sz="2200" b="1" cap="all" dirty="0" smtClean="0">
                <a:solidFill>
                  <a:srgbClr val="009FE3"/>
                </a:solidFill>
                <a:cs typeface="Arial" panose="020B0604020202020204" pitchFamily="34" charset="0"/>
              </a:rPr>
              <a:t> </a:t>
            </a:r>
            <a:r>
              <a:rPr lang="fr-FR" sz="2200" b="1" cap="all" dirty="0" err="1" smtClean="0">
                <a:solidFill>
                  <a:srgbClr val="009FE3"/>
                </a:solidFill>
                <a:cs typeface="Arial" panose="020B0604020202020204" pitchFamily="34" charset="0"/>
              </a:rPr>
              <a:t>estEban</a:t>
            </a:r>
            <a:r>
              <a:rPr lang="fr-FR" sz="2200" b="1" cap="all" dirty="0" smtClean="0">
                <a:solidFill>
                  <a:srgbClr val="009FE3"/>
                </a:solidFill>
                <a:cs typeface="Arial" panose="020B0604020202020204" pitchFamily="34" charset="0"/>
              </a:rPr>
              <a:t> (2/2)</a:t>
            </a:r>
          </a:p>
        </p:txBody>
      </p:sp>
      <p:sp>
        <p:nvSpPr>
          <p:cNvPr id="36" name="ZoneTexte 35"/>
          <p:cNvSpPr txBox="1"/>
          <p:nvPr/>
        </p:nvSpPr>
        <p:spPr>
          <a:xfrm>
            <a:off x="126119" y="5344906"/>
            <a:ext cx="2304256" cy="1754326"/>
          </a:xfrm>
          <a:prstGeom prst="rect">
            <a:avLst/>
          </a:prstGeom>
          <a:noFill/>
        </p:spPr>
        <p:txBody>
          <a:bodyPr wrap="square" rtlCol="0">
            <a:spAutoFit/>
          </a:bodyPr>
          <a:lstStyle/>
          <a:p>
            <a:pPr algn="just"/>
            <a:r>
              <a:rPr lang="fr-FR" sz="1200" i="1" dirty="0"/>
              <a:t>Pour les collectivités territoriales, l’innovation technologique, et plus largement l’innovation, offre de nombreuses opportunités : développement économique et social, rayonnement à l’international, élément différenciant par rapport à une autre collectivité. </a:t>
            </a: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4" name="Image 3"/>
          <p:cNvPicPr>
            <a:picLocks noChangeAspect="1"/>
          </p:cNvPicPr>
          <p:nvPr/>
        </p:nvPicPr>
        <p:blipFill>
          <a:blip r:embed="rId3"/>
          <a:stretch>
            <a:fillRect/>
          </a:stretch>
        </p:blipFill>
        <p:spPr>
          <a:xfrm>
            <a:off x="541415" y="1656164"/>
            <a:ext cx="1752600" cy="1752600"/>
          </a:xfrm>
          <a:prstGeom prst="rect">
            <a:avLst/>
          </a:prstGeom>
        </p:spPr>
      </p:pic>
      <p:sp>
        <p:nvSpPr>
          <p:cNvPr id="14" name="ZoneTexte 13"/>
          <p:cNvSpPr txBox="1"/>
          <p:nvPr/>
        </p:nvSpPr>
        <p:spPr>
          <a:xfrm>
            <a:off x="250081" y="3825125"/>
            <a:ext cx="2304256" cy="830997"/>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Nadege </a:t>
            </a:r>
            <a:r>
              <a:rPr lang="fr-FR" sz="1200" b="1" cap="all" dirty="0" err="1" smtClean="0">
                <a:solidFill>
                  <a:srgbClr val="009FE3"/>
                </a:solidFill>
                <a:cs typeface="Arial" panose="020B0604020202020204" pitchFamily="34" charset="0"/>
              </a:rPr>
              <a:t>estEban</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Animatrice</a:t>
            </a:r>
          </a:p>
          <a:p>
            <a:pPr algn="ctr"/>
            <a:r>
              <a:rPr lang="fr-FR" sz="1200" dirty="0" smtClean="0">
                <a:cs typeface="Arial" panose="020B0604020202020204" pitchFamily="34" charset="0"/>
              </a:rPr>
              <a:t>Commission « Sport connecté »</a:t>
            </a:r>
          </a:p>
          <a:p>
            <a:pPr algn="ctr"/>
            <a:r>
              <a:rPr lang="fr-FR" sz="1200" dirty="0" smtClean="0">
                <a:cs typeface="Arial" panose="020B0604020202020204" pitchFamily="34" charset="0"/>
              </a:rPr>
              <a:t>La mêlée</a:t>
            </a:r>
            <a:endParaRPr lang="fr-FR" sz="1200" dirty="0">
              <a:cs typeface="Arial" panose="020B0604020202020204" pitchFamily="34" charset="0"/>
            </a:endParaRP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104" y="8713221"/>
            <a:ext cx="2021668" cy="1502969"/>
          </a:xfrm>
          <a:prstGeom prst="rect">
            <a:avLst/>
          </a:prstGeom>
        </p:spPr>
      </p:pic>
      <p:sp>
        <p:nvSpPr>
          <p:cNvPr id="1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123</a:t>
            </a:r>
            <a:endParaRPr lang="fr-FR" sz="1800" spc="100" dirty="0">
              <a:cs typeface="Arial" panose="020B0604020202020204" pitchFamily="34" charset="0"/>
            </a:endParaRPr>
          </a:p>
        </p:txBody>
      </p:sp>
    </p:spTree>
    <p:extLst>
      <p:ext uri="{BB962C8B-B14F-4D97-AF65-F5344CB8AC3E}">
        <p14:creationId xmlns:p14="http://schemas.microsoft.com/office/powerpoint/2010/main" val="53870522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cap="all" smtClean="0">
                <a:solidFill>
                  <a:schemeClr val="bg1"/>
                </a:solidFill>
              </a:rPr>
              <a:t>gestion Alternative des </a:t>
            </a:r>
            <a:r>
              <a:rPr lang="fr-FR" sz="3900" b="1" cap="all" dirty="0" smtClean="0">
                <a:solidFill>
                  <a:schemeClr val="bg1"/>
                </a:solidFill>
              </a:rPr>
              <a:t>équipements sportifs</a:t>
            </a:r>
            <a:endParaRPr lang="fr-FR" sz="3900" b="1" cap="all"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#31</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124</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275241877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73" y="5184631"/>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49954" y="7358767"/>
            <a:ext cx="504056"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31" name="ZoneTexte 30"/>
          <p:cNvSpPr txBox="1"/>
          <p:nvPr/>
        </p:nvSpPr>
        <p:spPr>
          <a:xfrm>
            <a:off x="2837335" y="1760402"/>
            <a:ext cx="4608512" cy="9948877"/>
          </a:xfrm>
          <a:prstGeom prst="rect">
            <a:avLst/>
          </a:prstGeom>
          <a:noFill/>
        </p:spPr>
        <p:txBody>
          <a:bodyPr wrap="square" numCol="2" spcCol="216000" rtlCol="0">
            <a:spAutoFit/>
          </a:bodyPr>
          <a:lstStyle/>
          <a:p>
            <a:pPr algn="just"/>
            <a:r>
              <a:rPr lang="fr-FR" sz="1000" dirty="0">
                <a:solidFill>
                  <a:prstClr val="black"/>
                </a:solidFill>
              </a:rPr>
              <a:t>Le Cahier des Experts n°18 abordait déjà le sujet des modes </a:t>
            </a:r>
            <a:r>
              <a:rPr lang="fr-FR" sz="1000" dirty="0" smtClean="0">
                <a:solidFill>
                  <a:prstClr val="black"/>
                </a:solidFill>
              </a:rPr>
              <a:t>de gestion </a:t>
            </a:r>
            <a:r>
              <a:rPr lang="fr-FR" sz="1000" dirty="0">
                <a:solidFill>
                  <a:prstClr val="black"/>
                </a:solidFill>
              </a:rPr>
              <a:t>des équipements sportifs sous le titre « </a:t>
            </a:r>
            <a:r>
              <a:rPr lang="fr-FR" sz="1000" i="1" dirty="0">
                <a:solidFill>
                  <a:prstClr val="black"/>
                </a:solidFill>
              </a:rPr>
              <a:t>Les délégations de service public des équipements sportifs ou le syndrome de la patate chaude </a:t>
            </a:r>
            <a:r>
              <a:rPr lang="fr-FR" sz="1000" dirty="0">
                <a:solidFill>
                  <a:prstClr val="black"/>
                </a:solidFill>
              </a:rPr>
              <a:t>» avec les interventions croisées, voire opposées, </a:t>
            </a:r>
            <a:r>
              <a:rPr lang="fr-FR" sz="1000" dirty="0" err="1">
                <a:solidFill>
                  <a:prstClr val="black"/>
                </a:solidFill>
              </a:rPr>
              <a:t>d’Eric</a:t>
            </a:r>
            <a:r>
              <a:rPr lang="fr-FR" sz="1000" dirty="0">
                <a:solidFill>
                  <a:prstClr val="black"/>
                </a:solidFill>
              </a:rPr>
              <a:t> </a:t>
            </a:r>
            <a:r>
              <a:rPr lang="fr-FR" sz="1000" dirty="0" err="1">
                <a:solidFill>
                  <a:prstClr val="black"/>
                </a:solidFill>
              </a:rPr>
              <a:t>Adamkiewicz</a:t>
            </a:r>
            <a:r>
              <a:rPr lang="fr-FR" sz="1000" dirty="0">
                <a:solidFill>
                  <a:prstClr val="black"/>
                </a:solidFill>
              </a:rPr>
              <a:t> et d’Aurélien Judas. Rien n’a véritablement changé depuis la parution de ce numéro fin août, du moins à ce niveau. Les rapports s’enchainent et </a:t>
            </a:r>
            <a:r>
              <a:rPr lang="fr-FR" sz="1000" dirty="0" smtClean="0">
                <a:solidFill>
                  <a:prstClr val="black"/>
                </a:solidFill>
              </a:rPr>
              <a:t>remettent en question </a:t>
            </a:r>
            <a:r>
              <a:rPr lang="fr-FR" sz="1000" dirty="0">
                <a:solidFill>
                  <a:prstClr val="black"/>
                </a:solidFill>
              </a:rPr>
              <a:t>quasi </a:t>
            </a:r>
            <a:r>
              <a:rPr lang="fr-FR" sz="1000" dirty="0" smtClean="0">
                <a:solidFill>
                  <a:prstClr val="black"/>
                </a:solidFill>
              </a:rPr>
              <a:t>systématiquement tous </a:t>
            </a:r>
            <a:r>
              <a:rPr lang="fr-FR" sz="1000" dirty="0">
                <a:solidFill>
                  <a:prstClr val="black"/>
                </a:solidFill>
              </a:rPr>
              <a:t>les modèles de gestion, dès qu’ils ne posent pas clairement les conditions de </a:t>
            </a:r>
            <a:r>
              <a:rPr lang="fr-FR" sz="1000" dirty="0" smtClean="0">
                <a:solidFill>
                  <a:prstClr val="black"/>
                </a:solidFill>
              </a:rPr>
              <a:t>réalisation, </a:t>
            </a:r>
            <a:r>
              <a:rPr lang="fr-FR" sz="1000" dirty="0">
                <a:solidFill>
                  <a:prstClr val="black"/>
                </a:solidFill>
              </a:rPr>
              <a:t>la ligne </a:t>
            </a:r>
            <a:r>
              <a:rPr lang="fr-FR" sz="1000" dirty="0" smtClean="0">
                <a:solidFill>
                  <a:prstClr val="black"/>
                </a:solidFill>
              </a:rPr>
              <a:t>politique, la stratégie </a:t>
            </a:r>
            <a:r>
              <a:rPr lang="fr-FR" sz="1000" dirty="0">
                <a:solidFill>
                  <a:prstClr val="black"/>
                </a:solidFill>
              </a:rPr>
              <a:t>territoriale, les formalités de mise en œuvre et de réussite, et finalement les indicateurs quantitatifs et qualitatifs.</a:t>
            </a:r>
          </a:p>
          <a:p>
            <a:pPr algn="just"/>
            <a:r>
              <a:rPr lang="fr-FR" sz="1000" dirty="0">
                <a:solidFill>
                  <a:prstClr val="black"/>
                </a:solidFill>
              </a:rPr>
              <a:t>Inutile de souligner à nouveau l’importance structurante d’un équipement sportif sur un territoire ; </a:t>
            </a:r>
            <a:r>
              <a:rPr lang="fr-FR" sz="1000" dirty="0" smtClean="0">
                <a:solidFill>
                  <a:prstClr val="black"/>
                </a:solidFill>
              </a:rPr>
              <a:t>Inutile également de souligner que son </a:t>
            </a:r>
            <a:r>
              <a:rPr lang="fr-FR" sz="1000" dirty="0">
                <a:solidFill>
                  <a:prstClr val="black"/>
                </a:solidFill>
              </a:rPr>
              <a:t>exploitation doit être optimisée pour intégrer au mieux tous les acteurs locaux (et plus distants pour les « grands équipements »).</a:t>
            </a:r>
          </a:p>
          <a:p>
            <a:pPr algn="just"/>
            <a:r>
              <a:rPr lang="fr-FR" sz="1000" dirty="0">
                <a:solidFill>
                  <a:prstClr val="black"/>
                </a:solidFill>
              </a:rPr>
              <a:t>Donc, au-delà du débat régie/gestion déléguée/équipement privé au sein des </a:t>
            </a:r>
            <a:r>
              <a:rPr lang="fr-FR" sz="1000" dirty="0" smtClean="0">
                <a:solidFill>
                  <a:prstClr val="black"/>
                </a:solidFill>
              </a:rPr>
              <a:t>infrastructures sportives</a:t>
            </a:r>
            <a:r>
              <a:rPr lang="fr-FR" sz="1000" dirty="0">
                <a:solidFill>
                  <a:prstClr val="black"/>
                </a:solidFill>
              </a:rPr>
              <a:t>, d’autres pistes peuvent nous inspirer. Par exemple, aujourd’hui en choisissant un rendez-vous médical, plusieurs options s’offrent </a:t>
            </a:r>
            <a:r>
              <a:rPr lang="fr-FR" sz="1000" dirty="0" smtClean="0">
                <a:solidFill>
                  <a:prstClr val="black"/>
                </a:solidFill>
              </a:rPr>
              <a:t>aux patients </a:t>
            </a:r>
            <a:r>
              <a:rPr lang="fr-FR" sz="1000" dirty="0">
                <a:solidFill>
                  <a:prstClr val="black"/>
                </a:solidFill>
              </a:rPr>
              <a:t>: appeler au cabinet, téléphoner à une centrale d’appel regroupant une plate-forme médicale, participer à un parcours médical (un médecin prenant rendez-vous pour le patient auprès d’un autre médecin) ou de façon plus récente, concrétiser soi-même le rendez-vous sur une application de smartphone, en fonction des disponibilités du docteur (ou du choix de docteurs recensés par l’application) directement en ligne et obtenir une confirmation instantanée par mail ou texto. Demain, on imagine certainement un futur lien (si ce n’est déjà le cas) avec son dossier médical, ses radios ou analyses et compte-rendu sur une base de données sécurisée. Cette modalité supprime des intermédiaires (et des emplois diront certains) mais est incontestablement plus participative, rendant le patient plus acteur de la gestion.</a:t>
            </a:r>
          </a:p>
          <a:p>
            <a:pPr algn="just"/>
            <a:r>
              <a:rPr lang="fr-FR" sz="1000" dirty="0">
                <a:solidFill>
                  <a:prstClr val="black"/>
                </a:solidFill>
              </a:rPr>
              <a:t>La transposition sportive est tentante. Des fédérations (squash, natation </a:t>
            </a:r>
            <a:r>
              <a:rPr lang="fr-FR" sz="1000" dirty="0" smtClean="0">
                <a:solidFill>
                  <a:prstClr val="black"/>
                </a:solidFill>
              </a:rPr>
              <a:t>par</a:t>
            </a:r>
          </a:p>
          <a:p>
            <a:pPr algn="just"/>
            <a:endParaRPr lang="fr-FR" sz="1000" dirty="0">
              <a:solidFill>
                <a:prstClr val="black"/>
              </a:solidFill>
            </a:endParaRPr>
          </a:p>
          <a:p>
            <a:pPr algn="just"/>
            <a:endParaRPr lang="fr-FR" sz="1000" dirty="0" smtClean="0">
              <a:solidFill>
                <a:prstClr val="black"/>
              </a:solidFill>
            </a:endParaRPr>
          </a:p>
          <a:p>
            <a:pPr algn="just"/>
            <a:endParaRPr lang="fr-FR" sz="1000" dirty="0">
              <a:solidFill>
                <a:prstClr val="black"/>
              </a:solidFill>
            </a:endParaRPr>
          </a:p>
          <a:p>
            <a:pPr algn="just"/>
            <a:endParaRPr lang="fr-FR" sz="1000" dirty="0" smtClean="0">
              <a:solidFill>
                <a:prstClr val="black"/>
              </a:solidFill>
            </a:endParaRPr>
          </a:p>
          <a:p>
            <a:pPr algn="just"/>
            <a:endParaRPr lang="fr-FR" sz="1000" dirty="0">
              <a:solidFill>
                <a:prstClr val="black"/>
              </a:solidFill>
            </a:endParaRPr>
          </a:p>
          <a:p>
            <a:pPr algn="just"/>
            <a:endParaRPr lang="fr-FR" sz="1000" dirty="0">
              <a:solidFill>
                <a:prstClr val="black"/>
              </a:solidFill>
            </a:endParaRPr>
          </a:p>
          <a:p>
            <a:pPr algn="just"/>
            <a:r>
              <a:rPr lang="fr-FR" sz="1000" dirty="0" smtClean="0">
                <a:solidFill>
                  <a:prstClr val="black"/>
                </a:solidFill>
              </a:rPr>
              <a:t> </a:t>
            </a:r>
            <a:r>
              <a:rPr lang="fr-FR" sz="1000" dirty="0">
                <a:solidFill>
                  <a:prstClr val="black"/>
                </a:solidFill>
              </a:rPr>
              <a:t>exemple) offrent, ou vont très prochainement offrir, des outils d’informations et d’interactions à l’ensemble des licenciés et pratiquants, alliant suivi des entrainements, optimisation des performances, organisation de tournois mais aussi, réservation de créneaux afin de rendre l’accès plus autonome.</a:t>
            </a:r>
          </a:p>
          <a:p>
            <a:pPr algn="just"/>
            <a:r>
              <a:rPr lang="fr-FR" sz="1000" dirty="0">
                <a:solidFill>
                  <a:prstClr val="black"/>
                </a:solidFill>
              </a:rPr>
              <a:t>Jean Corneloup (1), dès 1999, questionnait les particularités des organisations sportives, leurs types de management particulier et indirectement </a:t>
            </a:r>
            <a:r>
              <a:rPr lang="fr-FR" sz="1000" dirty="0" smtClean="0">
                <a:solidFill>
                  <a:prstClr val="black"/>
                </a:solidFill>
              </a:rPr>
              <a:t>leurs modalités </a:t>
            </a:r>
            <a:r>
              <a:rPr lang="fr-FR" sz="1000" dirty="0">
                <a:solidFill>
                  <a:prstClr val="black"/>
                </a:solidFill>
              </a:rPr>
              <a:t>de gestion : </a:t>
            </a:r>
            <a:r>
              <a:rPr lang="fr-FR" sz="1000" i="1" dirty="0">
                <a:solidFill>
                  <a:prstClr val="black"/>
                </a:solidFill>
              </a:rPr>
              <a:t>« On peut même penser qu’un certain nombre d’acteurs et de </a:t>
            </a:r>
            <a:r>
              <a:rPr lang="fr-FR" sz="1000" i="1" dirty="0" smtClean="0">
                <a:solidFill>
                  <a:prstClr val="black"/>
                </a:solidFill>
              </a:rPr>
              <a:t>publics </a:t>
            </a:r>
            <a:r>
              <a:rPr lang="fr-FR" sz="1000" i="1" dirty="0">
                <a:solidFill>
                  <a:prstClr val="black"/>
                </a:solidFill>
              </a:rPr>
              <a:t>adoptent des stratégies d’évitement pour contourner cette inflation managériale et permettre la </a:t>
            </a:r>
            <a:r>
              <a:rPr lang="fr-FR" sz="1000" i="1" dirty="0" err="1">
                <a:solidFill>
                  <a:prstClr val="black"/>
                </a:solidFill>
              </a:rPr>
              <a:t>perdurance</a:t>
            </a:r>
            <a:r>
              <a:rPr lang="fr-FR" sz="1000" i="1" dirty="0">
                <a:solidFill>
                  <a:prstClr val="black"/>
                </a:solidFill>
              </a:rPr>
              <a:t> des convivialités locales et associatives. […] Cette économie solidaire contribue à recréer un espace de vie où les "principes managériaux" sur lesquels repose cette dynamique locale se construisent sur une autre logique de fonctionnement que celle issue de la rationalité. »</a:t>
            </a:r>
          </a:p>
          <a:p>
            <a:pPr algn="just"/>
            <a:r>
              <a:rPr lang="fr-FR" sz="1000" dirty="0">
                <a:solidFill>
                  <a:prstClr val="black"/>
                </a:solidFill>
              </a:rPr>
              <a:t>Donc, </a:t>
            </a:r>
            <a:r>
              <a:rPr lang="fr-FR" sz="1000" dirty="0" smtClean="0">
                <a:solidFill>
                  <a:prstClr val="black"/>
                </a:solidFill>
              </a:rPr>
              <a:t>quel </a:t>
            </a:r>
            <a:r>
              <a:rPr lang="fr-FR" sz="1000" dirty="0">
                <a:solidFill>
                  <a:prstClr val="black"/>
                </a:solidFill>
              </a:rPr>
              <a:t>que </a:t>
            </a:r>
            <a:r>
              <a:rPr lang="fr-FR" sz="1000" dirty="0" smtClean="0">
                <a:solidFill>
                  <a:prstClr val="black"/>
                </a:solidFill>
              </a:rPr>
              <a:t>soit le mode de gestion, déléguée </a:t>
            </a:r>
            <a:r>
              <a:rPr lang="fr-FR" sz="1000" dirty="0">
                <a:solidFill>
                  <a:prstClr val="black"/>
                </a:solidFill>
              </a:rPr>
              <a:t>ou en régie directe, le choix de gouvernance des équipements sportifs et de management </a:t>
            </a:r>
            <a:r>
              <a:rPr lang="fr-FR" sz="1000" dirty="0" smtClean="0">
                <a:solidFill>
                  <a:prstClr val="black"/>
                </a:solidFill>
              </a:rPr>
              <a:t>devra, </a:t>
            </a:r>
            <a:r>
              <a:rPr lang="fr-FR" sz="1000" dirty="0">
                <a:solidFill>
                  <a:prstClr val="black"/>
                </a:solidFill>
              </a:rPr>
              <a:t>de plus en plus, intégrer les modalités d’accès de la pratique auto-organisée : organisation de match, diffusion des résultats et liens avec les réseaux sociaux par exemple. Des équipements publics et privés pourront de plus en plus laisser des créneaux libres en </a:t>
            </a:r>
            <a:r>
              <a:rPr lang="fr-FR" sz="1000" dirty="0" err="1">
                <a:solidFill>
                  <a:prstClr val="black"/>
                </a:solidFill>
              </a:rPr>
              <a:t>auto-gestion</a:t>
            </a:r>
            <a:r>
              <a:rPr lang="fr-FR" sz="1000" dirty="0">
                <a:solidFill>
                  <a:prstClr val="black"/>
                </a:solidFill>
              </a:rPr>
              <a:t>, tester des modalités de réservation plus participatives, et donc, pourquoi pas, réfléchir à des modes de gestion mixte, laissant à chaque acteur la responsabilité qui est la sienne. Le rôle de l’association sportive peut être accessoirement revu, comme grossiste ou prescripteur d’un « certificat sportif » auprès d’infrastructures recensées. L’avenir nous le dira. Les experts de ce cahier, que nous remercions, enrichissent ce numéro de leur point de vue.</a:t>
            </a:r>
          </a:p>
          <a:p>
            <a:pPr algn="just"/>
            <a:endParaRPr lang="fr-FR" sz="800" dirty="0">
              <a:solidFill>
                <a:prstClr val="black"/>
              </a:solidFill>
            </a:endParaRPr>
          </a:p>
          <a:p>
            <a:pPr algn="just"/>
            <a:r>
              <a:rPr lang="fr-FR" sz="800" dirty="0">
                <a:solidFill>
                  <a:prstClr val="black"/>
                </a:solidFill>
              </a:rPr>
              <a:t>(1) Jean Corneloup. Pour une autre approche en management du sport. Gestion 2000, Recherches et Publications en Management A.S.B.L., 1999, </a:t>
            </a:r>
            <a:r>
              <a:rPr lang="fr-FR" sz="800" dirty="0" smtClean="0">
                <a:solidFill>
                  <a:prstClr val="black"/>
                </a:solidFill>
              </a:rPr>
              <a:t>pp.33-60</a:t>
            </a:r>
            <a:endParaRPr lang="fr-FR" sz="800" dirty="0">
              <a:solidFill>
                <a:prstClr val="black"/>
              </a:solidFill>
            </a:endParaRPr>
          </a:p>
        </p:txBody>
      </p:sp>
      <p:sp>
        <p:nvSpPr>
          <p:cNvPr id="34" name="ZoneTexte 33"/>
          <p:cNvSpPr txBox="1"/>
          <p:nvPr/>
        </p:nvSpPr>
        <p:spPr>
          <a:xfrm>
            <a:off x="2832791" y="1434419"/>
            <a:ext cx="4839344" cy="353943"/>
          </a:xfrm>
          <a:prstGeom prst="rect">
            <a:avLst/>
          </a:prstGeom>
          <a:noFill/>
        </p:spPr>
        <p:txBody>
          <a:bodyPr wrap="square" rtlCol="0">
            <a:spAutoFit/>
          </a:bodyPr>
          <a:lstStyle/>
          <a:p>
            <a:r>
              <a:rPr lang="fr-FR" sz="1700" b="1" cap="all" dirty="0">
                <a:solidFill>
                  <a:srgbClr val="009FE3"/>
                </a:solidFill>
                <a:cs typeface="Arial" panose="020B0604020202020204" pitchFamily="34" charset="0"/>
              </a:rPr>
              <a:t>Gestion alternative, service public continu ?</a:t>
            </a:r>
            <a:endParaRPr lang="fr-FR" sz="1700" b="1" cap="all" dirty="0" smtClean="0">
              <a:solidFill>
                <a:srgbClr val="009FE3"/>
              </a:solidFill>
              <a:cs typeface="Arial" panose="020B0604020202020204" pitchFamily="34" charset="0"/>
            </a:endParaRPr>
          </a:p>
        </p:txBody>
      </p:sp>
      <p:sp>
        <p:nvSpPr>
          <p:cNvPr id="36" name="ZoneTexte 35"/>
          <p:cNvSpPr txBox="1"/>
          <p:nvPr/>
        </p:nvSpPr>
        <p:spPr>
          <a:xfrm>
            <a:off x="272973" y="5778748"/>
            <a:ext cx="2304256" cy="1569660"/>
          </a:xfrm>
          <a:prstGeom prst="rect">
            <a:avLst/>
          </a:prstGeom>
          <a:noFill/>
        </p:spPr>
        <p:txBody>
          <a:bodyPr wrap="square" rtlCol="0">
            <a:spAutoFit/>
          </a:bodyPr>
          <a:lstStyle/>
          <a:p>
            <a:pPr algn="just"/>
            <a:r>
              <a:rPr lang="fr-FR" sz="1200" i="1" dirty="0" smtClean="0">
                <a:solidFill>
                  <a:prstClr val="black"/>
                </a:solidFill>
              </a:rPr>
              <a:t>Donc</a:t>
            </a:r>
            <a:r>
              <a:rPr lang="fr-FR" sz="1200" i="1" dirty="0">
                <a:solidFill>
                  <a:prstClr val="black"/>
                </a:solidFill>
              </a:rPr>
              <a:t>, quel que </a:t>
            </a:r>
            <a:r>
              <a:rPr lang="fr-FR" sz="1200" i="1" dirty="0" smtClean="0">
                <a:solidFill>
                  <a:prstClr val="black"/>
                </a:solidFill>
              </a:rPr>
              <a:t>soit le mode </a:t>
            </a:r>
            <a:r>
              <a:rPr lang="fr-FR" sz="1200" i="1" dirty="0">
                <a:solidFill>
                  <a:prstClr val="black"/>
                </a:solidFill>
              </a:rPr>
              <a:t>de </a:t>
            </a:r>
            <a:r>
              <a:rPr lang="fr-FR" sz="1200" i="1" dirty="0" smtClean="0">
                <a:solidFill>
                  <a:prstClr val="black"/>
                </a:solidFill>
              </a:rPr>
              <a:t>gestion, délégué </a:t>
            </a:r>
            <a:r>
              <a:rPr lang="fr-FR" sz="1200" i="1" dirty="0">
                <a:solidFill>
                  <a:prstClr val="black"/>
                </a:solidFill>
              </a:rPr>
              <a:t>ou en régie directe, le choix de gouvernance des équipements sportifs et de management devront, de plus en plus, intégrer les modalités d’accès de la pratique </a:t>
            </a:r>
            <a:r>
              <a:rPr lang="fr-FR" sz="1200" i="1" dirty="0" smtClean="0">
                <a:solidFill>
                  <a:prstClr val="black"/>
                </a:solidFill>
              </a:rPr>
              <a:t>auto-organisée.</a:t>
            </a:r>
            <a:endParaRPr lang="fr-FR" sz="1200" i="1" dirty="0">
              <a:solidFill>
                <a:prstClr val="black"/>
              </a:solidFill>
            </a:endParaRPr>
          </a:p>
        </p:txBody>
      </p:sp>
      <p:sp>
        <p:nvSpPr>
          <p:cNvPr id="37" name="ZoneTexte 36"/>
          <p:cNvSpPr txBox="1"/>
          <p:nvPr/>
        </p:nvSpPr>
        <p:spPr>
          <a:xfrm>
            <a:off x="249754" y="3729732"/>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Lapeyronie</a:t>
            </a:r>
          </a:p>
          <a:p>
            <a:pPr algn="ctr"/>
            <a:r>
              <a:rPr lang="fr-FR" sz="1000" dirty="0" smtClean="0">
                <a:solidFill>
                  <a:prstClr val="black"/>
                </a:solidFill>
                <a:cs typeface="Arial" panose="020B0604020202020204" pitchFamily="34" charset="0"/>
              </a:rPr>
              <a:t>Directeur </a:t>
            </a:r>
            <a:r>
              <a:rPr lang="fr-FR" sz="1000" i="1" dirty="0" smtClean="0">
                <a:solidFill>
                  <a:prstClr val="black"/>
                </a:solidFill>
                <a:cs typeface="Arial" panose="020B0604020202020204" pitchFamily="34" charset="0"/>
              </a:rPr>
              <a:t>SportColl</a:t>
            </a:r>
          </a:p>
          <a:p>
            <a:pPr algn="ctr"/>
            <a:r>
              <a:rPr lang="fr-FR" sz="1000" dirty="0" smtClean="0">
                <a:solidFill>
                  <a:prstClr val="black"/>
                </a:solidFill>
                <a:cs typeface="Arial" panose="020B0604020202020204" pitchFamily="34" charset="0"/>
              </a:rPr>
              <a:t>Maître de conférences associé</a:t>
            </a:r>
          </a:p>
          <a:p>
            <a:pPr algn="ctr"/>
            <a:r>
              <a:rPr lang="fr-FR" sz="1000" i="1" dirty="0" smtClean="0">
                <a:solidFill>
                  <a:prstClr val="black"/>
                </a:solidFill>
                <a:cs typeface="Arial" panose="020B0604020202020204" pitchFamily="34" charset="0"/>
              </a:rPr>
              <a:t>Université de</a:t>
            </a:r>
            <a:r>
              <a:rPr lang="fr-FR" sz="1000" i="1" dirty="0">
                <a:solidFill>
                  <a:prstClr val="black"/>
                </a:solidFill>
                <a:cs typeface="Arial" panose="020B0604020202020204" pitchFamily="34" charset="0"/>
              </a:rPr>
              <a:t> </a:t>
            </a:r>
            <a:r>
              <a:rPr lang="fr-FR" sz="1000" i="1" dirty="0" smtClean="0">
                <a:solidFill>
                  <a:prstClr val="black"/>
                </a:solidFill>
                <a:cs typeface="Arial" panose="020B0604020202020204" pitchFamily="34" charset="0"/>
              </a:rPr>
              <a:t>Montpellier</a:t>
            </a:r>
            <a:endParaRPr lang="fr-FR" sz="1000" i="1" dirty="0">
              <a:solidFill>
                <a:prstClr val="black"/>
              </a:solidFill>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prstClr val="black">
                    <a:lumMod val="65000"/>
                    <a:lumOff val="35000"/>
                  </a:prstClr>
                </a:solidFill>
                <a:latin typeface="Arial Black" panose="020B0A04020102020204" pitchFamily="34" charset="0"/>
              </a:rPr>
              <a:t>EDITO</a:t>
            </a:r>
            <a:endParaRPr lang="fr-FR" sz="4000" dirty="0">
              <a:solidFill>
                <a:prstClr val="black">
                  <a:lumMod val="65000"/>
                  <a:lumOff val="35000"/>
                </a:prstClr>
              </a:solidFill>
              <a:latin typeface="Arial Black" panose="020B0A04020102020204" pitchFamily="34" charset="0"/>
            </a:endParaRP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18249" r="19551"/>
          <a:stretch/>
        </p:blipFill>
        <p:spPr>
          <a:xfrm>
            <a:off x="773093" y="2045147"/>
            <a:ext cx="1257578" cy="1469098"/>
          </a:xfrm>
          <a:prstGeom prst="rect">
            <a:avLst/>
          </a:prstGeom>
        </p:spPr>
      </p:pic>
      <p:sp>
        <p:nvSpPr>
          <p:cNvPr id="12"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125</a:t>
            </a:r>
            <a:endParaRPr lang="fr-FR" sz="1800" spc="100" dirty="0">
              <a:cs typeface="Arial" panose="020B0604020202020204" pitchFamily="34" charset="0"/>
            </a:endParaRPr>
          </a:p>
        </p:txBody>
      </p:sp>
    </p:spTree>
    <p:extLst>
      <p:ext uri="{BB962C8B-B14F-4D97-AF65-F5344CB8AC3E}">
        <p14:creationId xmlns:p14="http://schemas.microsoft.com/office/powerpoint/2010/main" val="25479270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88343" y="385977"/>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50" y="524769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894558" y="7466095"/>
            <a:ext cx="500120" cy="425184"/>
          </a:xfrm>
          <a:prstGeom prst="rect">
            <a:avLst/>
          </a:prstGeom>
        </p:spPr>
      </p:pic>
      <p:sp>
        <p:nvSpPr>
          <p:cNvPr id="31" name="ZoneTexte 30"/>
          <p:cNvSpPr txBox="1"/>
          <p:nvPr/>
        </p:nvSpPr>
        <p:spPr>
          <a:xfrm>
            <a:off x="2812885" y="1402511"/>
            <a:ext cx="4608512" cy="9625712"/>
          </a:xfrm>
          <a:prstGeom prst="rect">
            <a:avLst/>
          </a:prstGeom>
          <a:noFill/>
        </p:spPr>
        <p:txBody>
          <a:bodyPr wrap="square" numCol="2" spcCol="216000" rtlCol="0">
            <a:spAutoFit/>
          </a:bodyPr>
          <a:lstStyle/>
          <a:p>
            <a:pPr algn="just"/>
            <a:r>
              <a:rPr lang="fr-FR" sz="1050" b="1" dirty="0"/>
              <a:t>Je vous remercie de prendre un instant pour vous présenter : </a:t>
            </a:r>
          </a:p>
          <a:p>
            <a:pPr algn="just"/>
            <a:endParaRPr lang="fr-FR" sz="1050" dirty="0"/>
          </a:p>
          <a:p>
            <a:pPr algn="just"/>
            <a:r>
              <a:rPr lang="fr-FR" sz="1050" dirty="0"/>
              <a:t>Je suis Marco </a:t>
            </a:r>
            <a:r>
              <a:rPr lang="fr-FR" sz="1050" dirty="0" err="1"/>
              <a:t>Sentein</a:t>
            </a:r>
            <a:r>
              <a:rPr lang="fr-FR" sz="1050" dirty="0"/>
              <a:t>, de formation universitaire sur Toulouse (maîtrise en STAPS), je suis Directeur des Sports de la Ville de Muret (31), élu à la Ligue de Football d’Occitanie par passion pour le football et Président de l’Association Nationale des Directeurs et Intervenants des Installations et des Services des Sports (ANDIISS) par passion pour le sport en général. </a:t>
            </a:r>
          </a:p>
          <a:p>
            <a:pPr algn="just"/>
            <a:r>
              <a:rPr lang="fr-FR" sz="1050" dirty="0"/>
              <a:t>L’ANDIISS est une association de près de 700 agents territoriaux en charge du sport en France. Responsables d’équipements, directeurs ou éducateurs de services des sports voire techniciens, la force de notre association est son réseau de professionnels répartis sur tout le </a:t>
            </a:r>
            <a:r>
              <a:rPr lang="fr-FR" sz="1050" dirty="0" smtClean="0"/>
              <a:t>territoire. Un </a:t>
            </a:r>
            <a:r>
              <a:rPr lang="fr-FR" sz="1050" dirty="0"/>
              <a:t>réseau avec un bureau national et des présidents de régions reconnus et sollicités par de nombreux partenaires (AMF, Ministère des Sports, ARF etc.). L’association participe activement aux destinées du « sport » dans diverses instances (CERFRES, Commission sport de l’AMF, séminaire sur la Gouvernance…). La défense de la filière et de la </a:t>
            </a:r>
            <a:r>
              <a:rPr lang="fr-FR" sz="1050" dirty="0" smtClean="0"/>
              <a:t>« spécificité </a:t>
            </a:r>
            <a:r>
              <a:rPr lang="fr-FR" sz="1050" dirty="0"/>
              <a:t>» dite sportive fait partie aussi de nos engagements, tout comme nos échanges avec de nombreux partenaires privés sur les équipements sportifs (tant au niveau des normes, que de la sécurité et des nouveautés).</a:t>
            </a:r>
          </a:p>
          <a:p>
            <a:pPr algn="just"/>
            <a:endParaRPr lang="fr-FR" sz="1050" dirty="0"/>
          </a:p>
          <a:p>
            <a:pPr algn="just"/>
            <a:r>
              <a:rPr lang="fr-FR" sz="1050" b="1" dirty="0"/>
              <a:t>La question du mode de gestion des équipements sportifs revient régulièrement dans l’actualité. Quel est le regard de l’ANDIISS sur ce </a:t>
            </a:r>
            <a:r>
              <a:rPr lang="fr-FR" sz="1050" b="1" dirty="0" smtClean="0"/>
              <a:t>sujet ?</a:t>
            </a:r>
            <a:endParaRPr lang="fr-FR" sz="1050" b="1" dirty="0"/>
          </a:p>
          <a:p>
            <a:pPr algn="just"/>
            <a:endParaRPr lang="fr-FR" sz="1050" dirty="0"/>
          </a:p>
          <a:p>
            <a:pPr algn="just"/>
            <a:r>
              <a:rPr lang="fr-FR" sz="1050" dirty="0"/>
              <a:t>Nos collectivités sont confrontées dans de nombreux domaines (eau, restauration, équipements sportifs, culturels etc.) à devoir se positionner sur leur mode de gestion car le manque de ressources et la notion de rentabilité sont de plus en plus présents au sein de nos politiques territoriales.</a:t>
            </a:r>
          </a:p>
          <a:p>
            <a:pPr algn="just"/>
            <a:r>
              <a:rPr lang="fr-FR" sz="1050" dirty="0"/>
              <a:t> Le choix du « mode de gestion » revient régulièrement et la montée </a:t>
            </a:r>
            <a:r>
              <a:rPr lang="fr-FR" sz="1050" dirty="0" smtClean="0"/>
              <a:t>en</a:t>
            </a:r>
          </a:p>
          <a:p>
            <a:pPr algn="just"/>
            <a:endParaRPr lang="fr-FR" sz="1050" dirty="0"/>
          </a:p>
          <a:p>
            <a:pPr algn="just"/>
            <a:endParaRPr lang="fr-FR" sz="1050" dirty="0" smtClean="0"/>
          </a:p>
          <a:p>
            <a:pPr algn="just"/>
            <a:endParaRPr lang="fr-FR" sz="1050" dirty="0"/>
          </a:p>
          <a:p>
            <a:pPr algn="just"/>
            <a:r>
              <a:rPr lang="fr-FR" sz="1050" dirty="0" smtClean="0"/>
              <a:t>puissance </a:t>
            </a:r>
            <a:r>
              <a:rPr lang="fr-FR" sz="1050" dirty="0"/>
              <a:t>des EPCI à fiscalité propre ne fait qu’accentuer ce phénomène. En effet, il s’agit d’un enjeu politique au-delà de l’enjeu financier. Ce choix questionne le service aux publics (notamment sur l’aspect éducatif lorsque cela concerne toutes les franges de la population comme un centre aquatique) mais aussi des problématiques de gestion interne, notamment des ressources humaines.</a:t>
            </a:r>
          </a:p>
          <a:p>
            <a:pPr algn="just"/>
            <a:r>
              <a:rPr lang="fr-FR" sz="1050" dirty="0"/>
              <a:t>Les dernières études (celle de la Chambre régionale des comptes en particulier) montrent, concernant les piscines et/ou </a:t>
            </a:r>
            <a:r>
              <a:rPr lang="fr-FR" sz="1050" dirty="0" smtClean="0"/>
              <a:t>centres </a:t>
            </a:r>
            <a:r>
              <a:rPr lang="fr-FR" sz="1050" dirty="0"/>
              <a:t>nautiques, que la DSP peut-être un mode de gestion pertinent, mais que le modèle en </a:t>
            </a:r>
            <a:r>
              <a:rPr lang="fr-FR" sz="1050" dirty="0" smtClean="0"/>
              <a:t>« régie </a:t>
            </a:r>
            <a:r>
              <a:rPr lang="fr-FR" sz="1050" dirty="0"/>
              <a:t>directe » peut-être tout aussi efficient.</a:t>
            </a:r>
          </a:p>
          <a:p>
            <a:pPr algn="just"/>
            <a:endParaRPr lang="fr-FR" sz="1050" dirty="0"/>
          </a:p>
          <a:p>
            <a:pPr algn="just"/>
            <a:r>
              <a:rPr lang="fr-FR" sz="1050" b="1" dirty="0"/>
              <a:t>Dans ces circonstances, </a:t>
            </a:r>
            <a:r>
              <a:rPr lang="fr-FR" sz="1050" b="1" dirty="0" smtClean="0"/>
              <a:t>que l’ANDIISS conseille-t-elle aux </a:t>
            </a:r>
            <a:r>
              <a:rPr lang="fr-FR" sz="1050" b="1" dirty="0"/>
              <a:t>collectivités hésitantes sur ces deux modes </a:t>
            </a:r>
            <a:r>
              <a:rPr lang="fr-FR" sz="1050" b="1" dirty="0" smtClean="0"/>
              <a:t>de gestion </a:t>
            </a:r>
            <a:r>
              <a:rPr lang="fr-FR" sz="1050" b="1" dirty="0"/>
              <a:t>?</a:t>
            </a:r>
          </a:p>
          <a:p>
            <a:pPr algn="just"/>
            <a:endParaRPr lang="fr-FR" sz="1050" dirty="0"/>
          </a:p>
          <a:p>
            <a:pPr algn="just"/>
            <a:r>
              <a:rPr lang="fr-FR" sz="1050" dirty="0"/>
              <a:t>L’EPCI est, à notre sens, l’échelon pertinent pour gérer en régie un équipement sportif « structurant » car il peut supporter les coûts d’exploitation </a:t>
            </a:r>
            <a:r>
              <a:rPr lang="fr-FR" sz="1050" dirty="0" smtClean="0"/>
              <a:t>(ce </a:t>
            </a:r>
            <a:r>
              <a:rPr lang="fr-FR" sz="1050" dirty="0"/>
              <a:t>qui est plus délicat pour une seule commune) et possède souvent une « ingénierie » technique et financière de </a:t>
            </a:r>
            <a:r>
              <a:rPr lang="fr-FR" sz="1050" dirty="0" smtClean="0"/>
              <a:t>qualité. Le </a:t>
            </a:r>
            <a:r>
              <a:rPr lang="fr-FR" sz="1050" dirty="0"/>
              <a:t>type de gestion n’est qu’un outil au service d’un projet que la collectivité doit préparer avec professionnalisme (ce qui permet de souligner l’importance de l’AMO). Cette stratégie territoriale va se décliner en fonction aussi de la politique tarifaire, du choix des activités, du personnel, du directeur et bien sûr des investissements à moyens/longs termes.</a:t>
            </a:r>
          </a:p>
          <a:p>
            <a:pPr algn="just"/>
            <a:r>
              <a:rPr lang="fr-FR" sz="1050" dirty="0"/>
              <a:t>La notion de rentabilité n’est pas incompatible avec une gestion en régie et elle peut garantir aussi un accès à tous les publics (important pour nos élus) si une stratégie financière est mise en place, tout comme le ferait une société privée.</a:t>
            </a:r>
          </a:p>
          <a:p>
            <a:pPr algn="just"/>
            <a:r>
              <a:rPr lang="fr-FR" sz="1050" dirty="0"/>
              <a:t>Le choix d’une DSP peut à l’inverse être retenu mais il est indispensable qu’un vrai contrôle soit mis en place par la collectivité à plusieurs niveaux, quitte à réajuster au besoin la </a:t>
            </a:r>
            <a:r>
              <a:rPr lang="fr-FR" sz="1050" dirty="0" smtClean="0"/>
              <a:t>« redevance </a:t>
            </a:r>
            <a:r>
              <a:rPr lang="fr-FR" sz="1050" dirty="0"/>
              <a:t>» ou la « subvention d’équilibre </a:t>
            </a:r>
            <a:r>
              <a:rPr lang="fr-FR" sz="1050" dirty="0" smtClean="0"/>
              <a:t>».</a:t>
            </a:r>
            <a:endParaRPr lang="fr-FR" sz="1050" dirty="0"/>
          </a:p>
        </p:txBody>
      </p:sp>
      <p:sp>
        <p:nvSpPr>
          <p:cNvPr id="34" name="ZoneTexte 33"/>
          <p:cNvSpPr txBox="1"/>
          <p:nvPr/>
        </p:nvSpPr>
        <p:spPr>
          <a:xfrm>
            <a:off x="2994538" y="956098"/>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MARCO SENTEIN</a:t>
            </a:r>
          </a:p>
        </p:txBody>
      </p:sp>
      <p:sp>
        <p:nvSpPr>
          <p:cNvPr id="36" name="ZoneTexte 35"/>
          <p:cNvSpPr txBox="1"/>
          <p:nvPr/>
        </p:nvSpPr>
        <p:spPr>
          <a:xfrm>
            <a:off x="152624" y="5711769"/>
            <a:ext cx="2304256" cy="1754326"/>
          </a:xfrm>
          <a:prstGeom prst="rect">
            <a:avLst/>
          </a:prstGeom>
          <a:noFill/>
        </p:spPr>
        <p:txBody>
          <a:bodyPr wrap="square" rtlCol="0">
            <a:spAutoFit/>
          </a:bodyPr>
          <a:lstStyle/>
          <a:p>
            <a:pPr algn="just"/>
            <a:r>
              <a:rPr lang="fr-FR" sz="1200" i="1" dirty="0"/>
              <a:t>L’EPCI est, à notre sens, l’échelon pertinent pour gérer en régie un équipement sportif « structurant » car il peut supporter les coûts </a:t>
            </a:r>
            <a:r>
              <a:rPr lang="fr-FR" sz="1200" i="1"/>
              <a:t>d’exploitation </a:t>
            </a:r>
            <a:r>
              <a:rPr lang="fr-FR" sz="1200" i="1" smtClean="0"/>
              <a:t>(ce </a:t>
            </a:r>
            <a:r>
              <a:rPr lang="fr-FR" sz="1200" i="1" dirty="0"/>
              <a:t>qui est plus délicat pour une seule commune) et possède souvent une « ingénierie » technique et financière de </a:t>
            </a:r>
            <a:r>
              <a:rPr lang="fr-FR" sz="1200" i="1" dirty="0" smtClean="0"/>
              <a:t>qualité.</a:t>
            </a:r>
            <a:endParaRPr lang="fr-FR" sz="1200" i="1" dirty="0"/>
          </a:p>
        </p:txBody>
      </p:sp>
      <p:sp>
        <p:nvSpPr>
          <p:cNvPr id="37" name="ZoneTexte 36"/>
          <p:cNvSpPr txBox="1"/>
          <p:nvPr/>
        </p:nvSpPr>
        <p:spPr>
          <a:xfrm>
            <a:off x="250081" y="3825125"/>
            <a:ext cx="2304256" cy="830997"/>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MARCO SENTEIN</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Président de l’ANDIISS</a:t>
            </a:r>
          </a:p>
          <a:p>
            <a:pPr algn="ctr"/>
            <a:r>
              <a:rPr lang="fr-FR" sz="1200" dirty="0" smtClean="0">
                <a:cs typeface="Arial" panose="020B0604020202020204" pitchFamily="34" charset="0"/>
              </a:rPr>
              <a:t>Directeur des sports </a:t>
            </a:r>
          </a:p>
          <a:p>
            <a:pPr algn="ctr"/>
            <a:r>
              <a:rPr lang="fr-FR" sz="1200" dirty="0" smtClean="0">
                <a:cs typeface="Arial" panose="020B0604020202020204" pitchFamily="34" charset="0"/>
              </a:rPr>
              <a:t>Ville de  Muret</a:t>
            </a:r>
          </a:p>
        </p:txBody>
      </p:sp>
      <p:pic>
        <p:nvPicPr>
          <p:cNvPr id="2" name="Image 1"/>
          <p:cNvPicPr>
            <a:picLocks noChangeAspect="1"/>
          </p:cNvPicPr>
          <p:nvPr/>
        </p:nvPicPr>
        <p:blipFill rotWithShape="1">
          <a:blip r:embed="rId3"/>
          <a:srcRect l="13237" r="27513"/>
          <a:stretch/>
        </p:blipFill>
        <p:spPr>
          <a:xfrm>
            <a:off x="569612" y="1715752"/>
            <a:ext cx="1665193" cy="1877389"/>
          </a:xfrm>
          <a:prstGeom prst="rect">
            <a:avLst/>
          </a:prstGeom>
        </p:spPr>
      </p:pic>
      <p:pic>
        <p:nvPicPr>
          <p:cNvPr id="3" name="Image 2"/>
          <p:cNvPicPr>
            <a:picLocks noChangeAspect="1"/>
          </p:cNvPicPr>
          <p:nvPr/>
        </p:nvPicPr>
        <p:blipFill>
          <a:blip r:embed="rId4"/>
          <a:stretch>
            <a:fillRect/>
          </a:stretch>
        </p:blipFill>
        <p:spPr>
          <a:xfrm>
            <a:off x="112130" y="8026442"/>
            <a:ext cx="2428745" cy="1619163"/>
          </a:xfrm>
          <a:prstGeom prst="rect">
            <a:avLst/>
          </a:prstGeom>
        </p:spPr>
      </p:pic>
      <p:pic>
        <p:nvPicPr>
          <p:cNvPr id="8" name="Image 7"/>
          <p:cNvPicPr>
            <a:picLocks noChangeAspect="1"/>
          </p:cNvPicPr>
          <p:nvPr/>
        </p:nvPicPr>
        <p:blipFill>
          <a:blip r:embed="rId5"/>
          <a:stretch>
            <a:fillRect/>
          </a:stretch>
        </p:blipFill>
        <p:spPr>
          <a:xfrm>
            <a:off x="113211" y="9595172"/>
            <a:ext cx="2441126" cy="920757"/>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126</a:t>
            </a:r>
            <a:endParaRPr lang="fr-FR" sz="1800" spc="100" dirty="0">
              <a:cs typeface="Arial" panose="020B0604020202020204" pitchFamily="34" charset="0"/>
            </a:endParaRPr>
          </a:p>
        </p:txBody>
      </p:sp>
    </p:spTree>
    <p:extLst>
      <p:ext uri="{BB962C8B-B14F-4D97-AF65-F5344CB8AC3E}">
        <p14:creationId xmlns:p14="http://schemas.microsoft.com/office/powerpoint/2010/main" val="209188287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50" y="524769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43116" y="8098232"/>
            <a:ext cx="500120" cy="425184"/>
          </a:xfrm>
          <a:prstGeom prst="rect">
            <a:avLst/>
          </a:prstGeom>
        </p:spPr>
      </p:pic>
      <p:sp>
        <p:nvSpPr>
          <p:cNvPr id="31" name="ZoneTexte 30"/>
          <p:cNvSpPr txBox="1"/>
          <p:nvPr/>
        </p:nvSpPr>
        <p:spPr>
          <a:xfrm>
            <a:off x="2656097" y="1602284"/>
            <a:ext cx="4608512" cy="9402574"/>
          </a:xfrm>
          <a:prstGeom prst="rect">
            <a:avLst/>
          </a:prstGeom>
          <a:noFill/>
        </p:spPr>
        <p:txBody>
          <a:bodyPr wrap="square" numCol="2" spcCol="216000" rtlCol="0">
            <a:spAutoFit/>
          </a:bodyPr>
          <a:lstStyle/>
          <a:p>
            <a:pPr algn="just"/>
            <a:r>
              <a:rPr lang="fr-FR" sz="1050" b="1" dirty="0"/>
              <a:t>Merci de vous </a:t>
            </a:r>
            <a:r>
              <a:rPr lang="fr-FR" sz="1050" b="1" dirty="0" smtClean="0"/>
              <a:t>présenter et de présenter SMC2 en </a:t>
            </a:r>
            <a:r>
              <a:rPr lang="fr-FR" sz="1050" b="1" dirty="0"/>
              <a:t>quelques mots.</a:t>
            </a:r>
          </a:p>
          <a:p>
            <a:pPr algn="just"/>
            <a:endParaRPr lang="fr-FR" sz="1050" dirty="0"/>
          </a:p>
          <a:p>
            <a:pPr algn="just"/>
            <a:r>
              <a:rPr lang="fr-FR" sz="1050" dirty="0" smtClean="0"/>
              <a:t>Je suis Nicolas Robin, Directeur Général de SMC2. Depuis </a:t>
            </a:r>
            <a:r>
              <a:rPr lang="fr-FR" sz="1050" dirty="0"/>
              <a:t>sa création en 2003, SMC2 conçoit et construit des bâtiments </a:t>
            </a:r>
            <a:r>
              <a:rPr lang="fr-FR" sz="1050" dirty="0" smtClean="0"/>
              <a:t>sports </a:t>
            </a:r>
            <a:r>
              <a:rPr lang="fr-FR" sz="1050" dirty="0"/>
              <a:t>et loisirs économiques et écologiques. Nos ouvrages comportent pour la plupart des structures bois et métalliques et des enveloppes innovantes comme les membranes textiles. Ils offrent aux sportifs un véritable confort de jeu (confort thermique et acoustique, excellente luminosité...).</a:t>
            </a:r>
          </a:p>
          <a:p>
            <a:pPr algn="just"/>
            <a:r>
              <a:rPr lang="fr-FR" sz="1050" dirty="0"/>
              <a:t>Nous comptons aujourd’hui plus de 500 références partout dans le monde.</a:t>
            </a:r>
          </a:p>
          <a:p>
            <a:pPr algn="just"/>
            <a:endParaRPr lang="fr-FR" sz="1050" dirty="0"/>
          </a:p>
          <a:p>
            <a:pPr algn="just"/>
            <a:r>
              <a:rPr lang="fr-FR" sz="1050" b="1" dirty="0"/>
              <a:t>SMC2 propose un nouvel équipement sportif (Fit </a:t>
            </a:r>
            <a:r>
              <a:rPr lang="fr-FR" sz="1050" b="1" dirty="0" err="1"/>
              <a:t>Arena</a:t>
            </a:r>
            <a:r>
              <a:rPr lang="fr-FR" sz="1050" b="1" dirty="0"/>
              <a:t>) alliant nouvelles pratiques connectées et nouvelles modalités de gestion. Pouvez-vous nous en dire plus ?</a:t>
            </a:r>
          </a:p>
          <a:p>
            <a:pPr algn="just"/>
            <a:endParaRPr lang="fr-FR" sz="1050" dirty="0"/>
          </a:p>
          <a:p>
            <a:pPr algn="just"/>
            <a:r>
              <a:rPr lang="fr-FR" sz="1050" dirty="0"/>
              <a:t>Fit </a:t>
            </a:r>
            <a:r>
              <a:rPr lang="fr-FR" sz="1050" dirty="0" err="1"/>
              <a:t>Arena</a:t>
            </a:r>
            <a:r>
              <a:rPr lang="fr-FR" sz="1050" dirty="0"/>
              <a:t> est la seule salle multisports connectée permettant à la collectivité de générer de la recette, </a:t>
            </a:r>
            <a:r>
              <a:rPr lang="fr-FR" sz="1050" dirty="0" smtClean="0"/>
              <a:t>et, </a:t>
            </a:r>
            <a:r>
              <a:rPr lang="fr-FR" sz="1050" dirty="0"/>
              <a:t>de ce </a:t>
            </a:r>
            <a:r>
              <a:rPr lang="fr-FR" sz="1050" dirty="0" smtClean="0"/>
              <a:t>fait, s’autofinancer</a:t>
            </a:r>
            <a:r>
              <a:rPr lang="fr-FR" sz="1050" dirty="0"/>
              <a:t>.</a:t>
            </a:r>
          </a:p>
          <a:p>
            <a:pPr algn="just"/>
            <a:r>
              <a:rPr lang="fr-FR" sz="1050" dirty="0"/>
              <a:t>Ce projet est le fruit d’un travail de réflexion mené en collaboration avec l’ensemble des acteurs de la Filière Sport, initiée par Emmanuel Macron en 2015.</a:t>
            </a:r>
          </a:p>
          <a:p>
            <a:pPr algn="just"/>
            <a:endParaRPr lang="fr-FR" sz="1050" dirty="0"/>
          </a:p>
          <a:p>
            <a:pPr algn="just"/>
            <a:r>
              <a:rPr lang="fr-FR" sz="1050" dirty="0"/>
              <a:t>Fit </a:t>
            </a:r>
            <a:r>
              <a:rPr lang="fr-FR" sz="1050" dirty="0" err="1"/>
              <a:t>Arena</a:t>
            </a:r>
            <a:r>
              <a:rPr lang="fr-FR" sz="1050" dirty="0"/>
              <a:t> est un concept innovant, soutenu par la Banque Publique d’Investissements (lauréat du Concours de l’Innovation Numérique), </a:t>
            </a:r>
            <a:r>
              <a:rPr lang="fr-FR" sz="1050" dirty="0" smtClean="0"/>
              <a:t>sous </a:t>
            </a:r>
            <a:r>
              <a:rPr lang="fr-FR" sz="1050" dirty="0"/>
              <a:t>3 aspects :</a:t>
            </a:r>
          </a:p>
          <a:p>
            <a:pPr algn="just"/>
            <a:r>
              <a:rPr lang="fr-FR" sz="1050" dirty="0" smtClean="0"/>
              <a:t>- Son </a:t>
            </a:r>
            <a:r>
              <a:rPr lang="fr-FR" sz="1050" dirty="0"/>
              <a:t>usage : le bâtiment est connecté à une application et un site internet permettant au sportif de gérer sa pratique sportive en toute autonomie et en toute liberté (consultation de planning, réservation, paiement). L’interface numérique que nous avons développée vise à adapter les pratiques sportives à l’ère du digital en simplifiant l’accès à la salle (contrôle d’accès par QR codes), en proposant une expérience de jeu augmentée (</a:t>
            </a:r>
            <a:r>
              <a:rPr lang="fr-FR" sz="1050" dirty="0" err="1"/>
              <a:t>replays</a:t>
            </a:r>
            <a:r>
              <a:rPr lang="fr-FR" sz="1050" dirty="0"/>
              <a:t> vidéo, feuille de match, analyse des performances…) et en favorisant le développement d’une communauté sportive</a:t>
            </a:r>
            <a:r>
              <a:rPr lang="fr-FR" sz="1050" dirty="0" smtClean="0"/>
              <a:t>.</a:t>
            </a:r>
          </a:p>
          <a:p>
            <a:pPr algn="just"/>
            <a:endParaRPr lang="fr-FR" sz="1050" dirty="0"/>
          </a:p>
          <a:p>
            <a:pPr algn="just"/>
            <a:endParaRPr lang="fr-FR" sz="1050" dirty="0" smtClean="0"/>
          </a:p>
          <a:p>
            <a:pPr algn="just"/>
            <a:endParaRPr lang="fr-FR" sz="1050" dirty="0"/>
          </a:p>
          <a:p>
            <a:pPr algn="just"/>
            <a:r>
              <a:rPr lang="fr-FR" sz="1050" dirty="0" smtClean="0"/>
              <a:t>- Son </a:t>
            </a:r>
            <a:r>
              <a:rPr lang="fr-FR" sz="1050" dirty="0"/>
              <a:t>projet architectural : Fit </a:t>
            </a:r>
            <a:r>
              <a:rPr lang="fr-FR" sz="1050" dirty="0" err="1"/>
              <a:t>Arena</a:t>
            </a:r>
            <a:r>
              <a:rPr lang="fr-FR" sz="1050" dirty="0"/>
              <a:t> est un espace sportif moderne et design conçu pour s’intégrer parfaitement à son environnement et encourager la pratique sportive. La composition et les dimensions du bâtiment sont modulables selon l’espace disponible et les activités souhaitées. Trois matériaux nobles et respectueux de l’environnement sont mis en œuvre : le bois pour la charpente, la membrane textile pour la couverture et les façades en partie haute, et le verre pour les façades en partie basse. </a:t>
            </a:r>
          </a:p>
          <a:p>
            <a:pPr algn="just"/>
            <a:r>
              <a:rPr lang="fr-FR" sz="1050" dirty="0" smtClean="0"/>
              <a:t>- Son </a:t>
            </a:r>
            <a:r>
              <a:rPr lang="fr-FR" sz="1050" dirty="0"/>
              <a:t>exploitation : nous remettons aux collectivités un outil de gestion clé en main leur permettant d’assurer la maîtrise de leur offre sportive avec des accès dédiés au grand public (gratuits ou payants selon la politique sportive) et des créneaux réservés aux organismes accrédités (écoles, associations, clubs sportifs...).</a:t>
            </a:r>
          </a:p>
          <a:p>
            <a:pPr algn="just"/>
            <a:endParaRPr lang="fr-FR" sz="1050" dirty="0"/>
          </a:p>
          <a:p>
            <a:pPr algn="just"/>
            <a:r>
              <a:rPr lang="fr-FR" sz="1050" b="1" dirty="0"/>
              <a:t>Que </a:t>
            </a:r>
            <a:r>
              <a:rPr lang="fr-FR" sz="1050" b="1" dirty="0" smtClean="0"/>
              <a:t>conseilleriez-vous </a:t>
            </a:r>
            <a:r>
              <a:rPr lang="fr-FR" sz="1050" b="1" dirty="0"/>
              <a:t>donc à une collectivité territoriale pour optimiser la gestion des équipements comme les vôtres pour les prochaines </a:t>
            </a:r>
            <a:r>
              <a:rPr lang="fr-FR" sz="1050" b="1" dirty="0" smtClean="0"/>
              <a:t>années?</a:t>
            </a:r>
            <a:endParaRPr lang="fr-FR" sz="1050" b="1" dirty="0"/>
          </a:p>
          <a:p>
            <a:pPr algn="just"/>
            <a:endParaRPr lang="fr-FR" sz="1050" dirty="0"/>
          </a:p>
          <a:p>
            <a:pPr algn="just"/>
            <a:r>
              <a:rPr lang="fr-FR" sz="1050" dirty="0"/>
              <a:t>Le sport est un enjeu de société majeur pour la cohésion sociale et la santé de la population. Et pourtant dans les collectivités, les équipements sportifs de proximité sont vieillissants et ne répondent plus aux nouveaux usages de consommation avec l’arrivée de l’économie digitale et l’évolution des pratiques sportives. Ils représentent une contrainte sur les finances publiques dont les budgets se restreignent malgré une demande croissante des usagers.</a:t>
            </a:r>
          </a:p>
          <a:p>
            <a:pPr algn="just"/>
            <a:r>
              <a:rPr lang="fr-FR" sz="1050" dirty="0"/>
              <a:t>Notre ambition avec Fit </a:t>
            </a:r>
            <a:r>
              <a:rPr lang="fr-FR" sz="1050" dirty="0" err="1"/>
              <a:t>Arena</a:t>
            </a:r>
            <a:r>
              <a:rPr lang="fr-FR" sz="1050" dirty="0"/>
              <a:t> est de proposer aux collectivités territoriales un espace ludique et sportif connecté pour leur permettre d’assurer leur mission de service public en réimplantant la pratique sportive au cœur de leur territoire, tout en recréant du lien social entre les utilisateurs grâce à l’apport des outils connectés. Une solution globale et un premier pas vers la smart city.</a:t>
            </a:r>
          </a:p>
        </p:txBody>
      </p:sp>
      <p:sp>
        <p:nvSpPr>
          <p:cNvPr id="34" name="ZoneTexte 33"/>
          <p:cNvSpPr txBox="1"/>
          <p:nvPr/>
        </p:nvSpPr>
        <p:spPr>
          <a:xfrm>
            <a:off x="2656097" y="1116856"/>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nicolas robin</a:t>
            </a:r>
          </a:p>
        </p:txBody>
      </p:sp>
      <p:sp>
        <p:nvSpPr>
          <p:cNvPr id="36" name="ZoneTexte 35"/>
          <p:cNvSpPr txBox="1"/>
          <p:nvPr/>
        </p:nvSpPr>
        <p:spPr>
          <a:xfrm>
            <a:off x="180231" y="5757747"/>
            <a:ext cx="2304256" cy="2308324"/>
          </a:xfrm>
          <a:prstGeom prst="rect">
            <a:avLst/>
          </a:prstGeom>
          <a:noFill/>
        </p:spPr>
        <p:txBody>
          <a:bodyPr wrap="square" rtlCol="0">
            <a:spAutoFit/>
          </a:bodyPr>
          <a:lstStyle/>
          <a:p>
            <a:pPr algn="just"/>
            <a:r>
              <a:rPr lang="fr-FR" sz="1200" i="1" dirty="0"/>
              <a:t>Notre ambition avec Fit </a:t>
            </a:r>
            <a:r>
              <a:rPr lang="fr-FR" sz="1200" i="1" dirty="0" err="1"/>
              <a:t>Arena</a:t>
            </a:r>
            <a:r>
              <a:rPr lang="fr-FR" sz="1200" i="1" dirty="0"/>
              <a:t> est de proposer aux collectivités territoriales un espace ludique et sportif connecté pour leur permettre d’assurer leur mission de service public en réimplantant la pratique sportive au cœur de leur territoire, tout en recréant du lien social entre les utilisateurs grâce à l’apport des outils connectés. Une solution globale et un premier pas vers la smart city</a:t>
            </a:r>
            <a:r>
              <a:rPr lang="fr-FR" sz="1200" i="1" dirty="0" smtClean="0"/>
              <a:t>.</a:t>
            </a:r>
            <a:endParaRPr lang="fr-FR" sz="1200" i="1" dirty="0"/>
          </a:p>
        </p:txBody>
      </p:sp>
      <p:sp>
        <p:nvSpPr>
          <p:cNvPr id="37" name="ZoneTexte 36"/>
          <p:cNvSpPr txBox="1"/>
          <p:nvPr/>
        </p:nvSpPr>
        <p:spPr>
          <a:xfrm>
            <a:off x="250081" y="3825125"/>
            <a:ext cx="2304256" cy="461665"/>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Nicolas ROBIN</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Directeur </a:t>
            </a:r>
            <a:r>
              <a:rPr lang="fr-FR" sz="1200" dirty="0">
                <a:cs typeface="Arial" panose="020B0604020202020204" pitchFamily="34" charset="0"/>
              </a:rPr>
              <a:t>Général SMC2</a:t>
            </a:r>
            <a:endParaRPr lang="fr-FR" sz="1200" dirty="0" smtClean="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150" y="1859842"/>
            <a:ext cx="1226117" cy="1837178"/>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10" y="9143031"/>
            <a:ext cx="2416607" cy="1316237"/>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127</a:t>
            </a:r>
            <a:endParaRPr lang="fr-FR" sz="1800" spc="100" dirty="0">
              <a:cs typeface="Arial" panose="020B0604020202020204" pitchFamily="34" charset="0"/>
            </a:endParaRPr>
          </a:p>
        </p:txBody>
      </p:sp>
    </p:spTree>
    <p:extLst>
      <p:ext uri="{BB962C8B-B14F-4D97-AF65-F5344CB8AC3E}">
        <p14:creationId xmlns:p14="http://schemas.microsoft.com/office/powerpoint/2010/main" val="26081472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08423" y="6433684"/>
            <a:ext cx="500120" cy="425184"/>
          </a:xfrm>
          <a:prstGeom prst="rect">
            <a:avLst/>
          </a:prstGeom>
        </p:spPr>
      </p:pic>
      <p:sp>
        <p:nvSpPr>
          <p:cNvPr id="31" name="ZoneTexte 30"/>
          <p:cNvSpPr txBox="1"/>
          <p:nvPr/>
        </p:nvSpPr>
        <p:spPr>
          <a:xfrm>
            <a:off x="2700511" y="2579225"/>
            <a:ext cx="4608512" cy="8043228"/>
          </a:xfrm>
          <a:prstGeom prst="rect">
            <a:avLst/>
          </a:prstGeom>
          <a:noFill/>
        </p:spPr>
        <p:txBody>
          <a:bodyPr wrap="square" numCol="2" spcCol="216000" rtlCol="0">
            <a:spAutoFit/>
          </a:bodyPr>
          <a:lstStyle/>
          <a:p>
            <a:pPr algn="just"/>
            <a:r>
              <a:rPr lang="fr-FR" sz="2000" b="1" baseline="30000" dirty="0">
                <a:cs typeface="Arial" panose="020B0604020202020204" pitchFamily="34" charset="0"/>
              </a:rPr>
              <a:t>Pouvez-vous nous dire quelques mots sur vos fonctions actuelles ?</a:t>
            </a:r>
          </a:p>
          <a:p>
            <a:pPr algn="just"/>
            <a:endParaRPr lang="fr-FR" sz="2000" baseline="30000" dirty="0">
              <a:cs typeface="Arial" panose="020B0604020202020204" pitchFamily="34" charset="0"/>
            </a:endParaRPr>
          </a:p>
          <a:p>
            <a:pPr algn="just"/>
            <a:r>
              <a:rPr lang="fr-FR" sz="2000" baseline="30000" dirty="0">
                <a:cs typeface="Arial" panose="020B0604020202020204" pitchFamily="34" charset="0"/>
              </a:rPr>
              <a:t>Je suis en charge de la </a:t>
            </a:r>
            <a:r>
              <a:rPr lang="fr-FR" sz="2000" spc="-90" baseline="30000" dirty="0">
                <a:cs typeface="Arial" panose="020B0604020202020204" pitchFamily="34" charset="0"/>
              </a:rPr>
              <a:t>coordination des </a:t>
            </a:r>
            <a:r>
              <a:rPr lang="fr-FR" sz="2000" baseline="30000" dirty="0">
                <a:cs typeface="Arial" panose="020B0604020202020204" pitchFamily="34" charset="0"/>
              </a:rPr>
              <a:t>manifestations de la ville </a:t>
            </a:r>
            <a:r>
              <a:rPr lang="fr-FR" sz="2000" baseline="30000" dirty="0" smtClean="0">
                <a:cs typeface="Arial" panose="020B0604020202020204" pitchFamily="34" charset="0"/>
              </a:rPr>
              <a:t>d’Aix-en-Provence </a:t>
            </a:r>
            <a:r>
              <a:rPr lang="fr-FR" sz="2000" baseline="30000" dirty="0">
                <a:cs typeface="Arial" panose="020B0604020202020204" pitchFamily="34" charset="0"/>
              </a:rPr>
              <a:t>et je m’occupe de la politique sportive et des équipements sportifs. J’exerce également un mandat de conseiller métropolitain au sein de la commission </a:t>
            </a:r>
            <a:r>
              <a:rPr lang="fr-FR" sz="2000" baseline="30000" dirty="0" smtClean="0">
                <a:cs typeface="Arial" panose="020B0604020202020204" pitchFamily="34" charset="0"/>
              </a:rPr>
              <a:t>« Culture </a:t>
            </a:r>
            <a:r>
              <a:rPr lang="fr-FR" sz="2000" baseline="30000" dirty="0">
                <a:cs typeface="Arial" panose="020B0604020202020204" pitchFamily="34" charset="0"/>
              </a:rPr>
              <a:t>et sports, grands événements </a:t>
            </a:r>
            <a:r>
              <a:rPr lang="fr-FR" sz="2000" baseline="30000" dirty="0" smtClean="0">
                <a:cs typeface="Arial" panose="020B0604020202020204" pitchFamily="34" charset="0"/>
              </a:rPr>
              <a:t>métropolitains ».</a:t>
            </a:r>
          </a:p>
          <a:p>
            <a:pPr algn="just"/>
            <a:endParaRPr lang="fr-FR" sz="2000" baseline="30000" dirty="0">
              <a:cs typeface="Arial" panose="020B0604020202020204" pitchFamily="34" charset="0"/>
            </a:endParaRPr>
          </a:p>
          <a:p>
            <a:pPr algn="just"/>
            <a:r>
              <a:rPr lang="fr-FR" sz="2000" b="1" baseline="30000" dirty="0">
                <a:cs typeface="Arial" panose="020B0604020202020204" pitchFamily="34" charset="0"/>
              </a:rPr>
              <a:t>Que pensez-vous des infrastructures connectées qui sont de plus en plus nombreuses en France ? </a:t>
            </a:r>
          </a:p>
          <a:p>
            <a:pPr algn="just"/>
            <a:endParaRPr lang="fr-FR" sz="2000" baseline="30000" dirty="0">
              <a:cs typeface="Arial" panose="020B0604020202020204" pitchFamily="34" charset="0"/>
            </a:endParaRPr>
          </a:p>
          <a:p>
            <a:pPr algn="just"/>
            <a:r>
              <a:rPr lang="fr-FR" sz="2000" baseline="30000" dirty="0" smtClean="0">
                <a:cs typeface="Arial" panose="020B0604020202020204" pitchFamily="34" charset="0"/>
              </a:rPr>
              <a:t>Nous</a:t>
            </a:r>
            <a:r>
              <a:rPr lang="fr-FR" sz="2000" dirty="0" smtClean="0">
                <a:cs typeface="Arial" panose="020B0604020202020204" pitchFamily="34" charset="0"/>
              </a:rPr>
              <a:t> </a:t>
            </a:r>
            <a:r>
              <a:rPr lang="fr-FR" sz="2000" baseline="30000" dirty="0" smtClean="0">
                <a:cs typeface="Arial" panose="020B0604020202020204" pitchFamily="34" charset="0"/>
              </a:rPr>
              <a:t>ne </a:t>
            </a:r>
            <a:r>
              <a:rPr lang="fr-FR" sz="2000" baseline="30000" dirty="0">
                <a:cs typeface="Arial" panose="020B0604020202020204" pitchFamily="34" charset="0"/>
              </a:rPr>
              <a:t>possédons pas </a:t>
            </a:r>
            <a:r>
              <a:rPr lang="fr-FR" sz="2000" spc="-90" baseline="30000" dirty="0">
                <a:cs typeface="Arial" panose="020B0604020202020204" pitchFamily="34" charset="0"/>
              </a:rPr>
              <a:t>encore d’infrastructures connectées </a:t>
            </a:r>
            <a:r>
              <a:rPr lang="fr-FR" sz="2000" baseline="30000" dirty="0">
                <a:cs typeface="Arial" panose="020B0604020202020204" pitchFamily="34" charset="0"/>
              </a:rPr>
              <a:t>au sein de la ville d’Aix-en-Provence, mais cela pourrait nous intéresser. Nous sommes en effet ouverts à ce type d’infrastructure. </a:t>
            </a:r>
            <a:endParaRPr lang="fr-FR" sz="2000" baseline="30000" dirty="0" smtClean="0">
              <a:cs typeface="Arial" panose="020B0604020202020204" pitchFamily="34" charset="0"/>
            </a:endParaRPr>
          </a:p>
          <a:p>
            <a:pPr algn="just"/>
            <a:r>
              <a:rPr lang="fr-FR" sz="2000" baseline="30000" dirty="0" smtClean="0">
                <a:cs typeface="Arial" panose="020B0604020202020204" pitchFamily="34" charset="0"/>
              </a:rPr>
              <a:t>Cependant</a:t>
            </a:r>
            <a:r>
              <a:rPr lang="fr-FR" sz="2000" baseline="30000" dirty="0">
                <a:cs typeface="Arial" panose="020B0604020202020204" pitchFamily="34" charset="0"/>
              </a:rPr>
              <a:t>, si </a:t>
            </a:r>
            <a:r>
              <a:rPr lang="fr-FR" sz="2000" baseline="30000" dirty="0" smtClean="0">
                <a:cs typeface="Arial" panose="020B0604020202020204" pitchFamily="34" charset="0"/>
              </a:rPr>
              <a:t>le </a:t>
            </a:r>
            <a:r>
              <a:rPr lang="fr-FR" sz="2000" baseline="30000" dirty="0">
                <a:cs typeface="Arial" panose="020B0604020202020204" pitchFamily="34" charset="0"/>
              </a:rPr>
              <a:t>principe d’un équipement connecté est particulièrement </a:t>
            </a:r>
            <a:r>
              <a:rPr lang="fr-FR" sz="2000" baseline="30000" dirty="0" smtClean="0">
                <a:cs typeface="Arial" panose="020B0604020202020204" pitchFamily="34" charset="0"/>
              </a:rPr>
              <a:t>séduisant, </a:t>
            </a:r>
            <a:r>
              <a:rPr lang="fr-FR" sz="2000" baseline="30000" dirty="0">
                <a:cs typeface="Arial" panose="020B0604020202020204" pitchFamily="34" charset="0"/>
              </a:rPr>
              <a:t>la mise en place effective est difficile à imaginer. Si l’on prend l’exemple des piscines, </a:t>
            </a:r>
            <a:r>
              <a:rPr lang="fr-FR" sz="2000" spc="120" baseline="30000" dirty="0">
                <a:cs typeface="Arial" panose="020B0604020202020204" pitchFamily="34" charset="0"/>
              </a:rPr>
              <a:t>d’Aix-en-Provence, nous </a:t>
            </a:r>
            <a:r>
              <a:rPr lang="fr-FR" sz="2000" baseline="30000" dirty="0">
                <a:cs typeface="Arial" panose="020B0604020202020204" pitchFamily="34" charset="0"/>
              </a:rPr>
              <a:t>constatons une très forte fréquentation de nageurs lors des créneaux </a:t>
            </a:r>
            <a:r>
              <a:rPr lang="fr-FR" sz="2000" baseline="30000" dirty="0" smtClean="0">
                <a:cs typeface="Arial" panose="020B0604020202020204" pitchFamily="34" charset="0"/>
              </a:rPr>
              <a:t>ouverts </a:t>
            </a:r>
            <a:r>
              <a:rPr lang="fr-FR" sz="2000" baseline="30000" dirty="0">
                <a:cs typeface="Arial" panose="020B0604020202020204" pitchFamily="34" charset="0"/>
              </a:rPr>
              <a:t>au public. La connectivité, en raison de cette forte affluence au sein </a:t>
            </a:r>
            <a:r>
              <a:rPr lang="fr-FR" sz="2000" baseline="30000" dirty="0" smtClean="0">
                <a:cs typeface="Arial" panose="020B0604020202020204" pitchFamily="34" charset="0"/>
              </a:rPr>
              <a:t>de nos </a:t>
            </a:r>
            <a:r>
              <a:rPr lang="fr-FR" sz="2000" baseline="30000" dirty="0">
                <a:cs typeface="Arial" panose="020B0604020202020204" pitchFamily="34" charset="0"/>
              </a:rPr>
              <a:t>établissements aquatiques, semble difficile à mettre en place. La très forte fréquentation lors des créneaux associatifs des clubs de natation et de triathlon pose également la même </a:t>
            </a:r>
            <a:r>
              <a:rPr lang="fr-FR" sz="2000" baseline="30000" dirty="0" smtClean="0">
                <a:cs typeface="Arial" panose="020B0604020202020204" pitchFamily="34" charset="0"/>
              </a:rPr>
              <a:t>problématique. </a:t>
            </a:r>
            <a:r>
              <a:rPr lang="fr-FR" sz="2000" baseline="30000" dirty="0">
                <a:cs typeface="Arial" panose="020B0604020202020204" pitchFamily="34" charset="0"/>
              </a:rPr>
              <a:t>C’est donc une question à étudier en fonction du contexte local.</a:t>
            </a:r>
          </a:p>
          <a:p>
            <a:pPr algn="just"/>
            <a:endParaRPr lang="fr-FR" sz="2000" b="1" baseline="30000" dirty="0">
              <a:cs typeface="Arial" panose="020B0604020202020204" pitchFamily="34" charset="0"/>
            </a:endParaRPr>
          </a:p>
          <a:p>
            <a:pPr algn="just"/>
            <a:r>
              <a:rPr lang="fr-FR" sz="2000" b="1" baseline="30000" dirty="0">
                <a:cs typeface="Arial" panose="020B0604020202020204" pitchFamily="34" charset="0"/>
              </a:rPr>
              <a:t>Envisagez-vous pour vos </a:t>
            </a:r>
            <a:r>
              <a:rPr lang="fr-FR" sz="2000" b="1" baseline="30000" dirty="0" smtClean="0">
                <a:cs typeface="Arial" panose="020B0604020202020204" pitchFamily="34" charset="0"/>
              </a:rPr>
              <a:t>futurs équipements </a:t>
            </a:r>
            <a:r>
              <a:rPr lang="fr-FR" sz="2000" b="1" baseline="30000" dirty="0">
                <a:cs typeface="Arial" panose="020B0604020202020204" pitchFamily="34" charset="0"/>
              </a:rPr>
              <a:t>de construire des infrastructures connectées </a:t>
            </a:r>
            <a:r>
              <a:rPr lang="fr-FR" sz="2000" b="1" baseline="30000" dirty="0" smtClean="0">
                <a:cs typeface="Arial" panose="020B0604020202020204" pitchFamily="34" charset="0"/>
              </a:rPr>
              <a:t>?</a:t>
            </a:r>
          </a:p>
          <a:p>
            <a:pPr algn="just"/>
            <a:endParaRPr lang="fr-FR" sz="2000" baseline="30000" dirty="0">
              <a:cs typeface="Arial" panose="020B0604020202020204" pitchFamily="34" charset="0"/>
            </a:endParaRPr>
          </a:p>
          <a:p>
            <a:pPr algn="just"/>
            <a:r>
              <a:rPr lang="fr-FR" sz="2000" baseline="30000" dirty="0">
                <a:cs typeface="Arial" panose="020B0604020202020204" pitchFamily="34" charset="0"/>
              </a:rPr>
              <a:t>Oui cela peut nous </a:t>
            </a:r>
            <a:r>
              <a:rPr lang="fr-FR" sz="2000" baseline="30000" dirty="0" smtClean="0">
                <a:cs typeface="Arial" panose="020B0604020202020204" pitchFamily="34" charset="0"/>
              </a:rPr>
              <a:t>intéresser :  tout </a:t>
            </a:r>
            <a:r>
              <a:rPr lang="fr-FR" sz="2000" baseline="30000" dirty="0">
                <a:cs typeface="Arial" panose="020B0604020202020204" pitchFamily="34" charset="0"/>
              </a:rPr>
              <a:t>va dépendre de l’infrastructure sur laquelle on le met en place. J’avoue ne pas réussir à imaginer la mise en place de ce type de </a:t>
            </a:r>
            <a:r>
              <a:rPr lang="fr-FR" sz="2000" spc="120" baseline="30000" dirty="0">
                <a:cs typeface="Arial" panose="020B0604020202020204" pitchFamily="34" charset="0"/>
              </a:rPr>
              <a:t>connexion sur les </a:t>
            </a:r>
            <a:r>
              <a:rPr lang="fr-FR" sz="2000" baseline="30000" dirty="0">
                <a:cs typeface="Arial" panose="020B0604020202020204" pitchFamily="34" charset="0"/>
              </a:rPr>
              <a:t>équipements, comme nos piscines par exemple, </a:t>
            </a:r>
            <a:r>
              <a:rPr lang="fr-FR" sz="2000" baseline="30000" dirty="0" smtClean="0">
                <a:cs typeface="Arial" panose="020B0604020202020204" pitchFamily="34" charset="0"/>
              </a:rPr>
              <a:t>ouverts </a:t>
            </a:r>
            <a:r>
              <a:rPr lang="fr-FR" sz="2000" baseline="30000" dirty="0">
                <a:cs typeface="Arial" panose="020B0604020202020204" pitchFamily="34" charset="0"/>
              </a:rPr>
              <a:t>à un large public.</a:t>
            </a:r>
          </a:p>
          <a:p>
            <a:pPr algn="just"/>
            <a:r>
              <a:rPr lang="fr-FR" sz="2000" baseline="30000" dirty="0">
                <a:cs typeface="Arial" panose="020B0604020202020204" pitchFamily="34" charset="0"/>
              </a:rPr>
              <a:t>Cela me </a:t>
            </a:r>
            <a:r>
              <a:rPr lang="fr-FR" sz="2000" baseline="30000" dirty="0" smtClean="0">
                <a:cs typeface="Arial" panose="020B0604020202020204" pitchFamily="34" charset="0"/>
              </a:rPr>
              <a:t>paraît </a:t>
            </a:r>
            <a:r>
              <a:rPr lang="fr-FR" sz="2000" baseline="30000" dirty="0">
                <a:cs typeface="Arial" panose="020B0604020202020204" pitchFamily="34" charset="0"/>
              </a:rPr>
              <a:t>nettement plus faisable sur les bâtiments ouverts à un public plus restreint, comme des sportifs professionnels par exemple. Mais nous restons </a:t>
            </a:r>
            <a:r>
              <a:rPr lang="fr-FR" sz="2000" baseline="30000" dirty="0" smtClean="0">
                <a:cs typeface="Arial" panose="020B0604020202020204" pitchFamily="34" charset="0"/>
              </a:rPr>
              <a:t>vigilants </a:t>
            </a:r>
            <a:r>
              <a:rPr lang="fr-FR" sz="2000" baseline="30000" dirty="0">
                <a:cs typeface="Arial" panose="020B0604020202020204" pitchFamily="34" charset="0"/>
              </a:rPr>
              <a:t>à l’évolution du dispositif.</a:t>
            </a:r>
          </a:p>
          <a:p>
            <a:pPr algn="just"/>
            <a:r>
              <a:rPr lang="fr-FR" sz="1550" baseline="30000" dirty="0" smtClean="0">
                <a:cs typeface="Arial" panose="020B0604020202020204" pitchFamily="34" charset="0"/>
              </a:rPr>
              <a:t> </a:t>
            </a:r>
            <a:endParaRPr lang="fr-FR" sz="1550" baseline="30000" dirty="0">
              <a:cs typeface="Arial" panose="020B0604020202020204" pitchFamily="34" charset="0"/>
            </a:endParaRPr>
          </a:p>
        </p:txBody>
      </p:sp>
      <p:sp>
        <p:nvSpPr>
          <p:cNvPr id="34" name="ZoneTexte 33"/>
          <p:cNvSpPr txBox="1"/>
          <p:nvPr/>
        </p:nvSpPr>
        <p:spPr>
          <a:xfrm>
            <a:off x="2700511" y="1674292"/>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Francis </a:t>
            </a:r>
            <a:r>
              <a:rPr lang="fr-FR" sz="2400" b="1" cap="all" dirty="0" err="1" smtClean="0">
                <a:solidFill>
                  <a:srgbClr val="009FE3"/>
                </a:solidFill>
                <a:cs typeface="Arial" panose="020B0604020202020204" pitchFamily="34" charset="0"/>
              </a:rPr>
              <a:t>TaulAn</a:t>
            </a:r>
            <a:endParaRPr lang="fr-FR" sz="2400" b="1" cap="all" dirty="0">
              <a:solidFill>
                <a:srgbClr val="009FE3"/>
              </a:solidFill>
              <a:cs typeface="Arial" panose="020B0604020202020204" pitchFamily="34" charset="0"/>
            </a:endParaRPr>
          </a:p>
        </p:txBody>
      </p:sp>
      <p:sp>
        <p:nvSpPr>
          <p:cNvPr id="36" name="ZoneTexte 35"/>
          <p:cNvSpPr txBox="1"/>
          <p:nvPr/>
        </p:nvSpPr>
        <p:spPr>
          <a:xfrm>
            <a:off x="180231" y="5634732"/>
            <a:ext cx="2304256" cy="830997"/>
          </a:xfrm>
          <a:prstGeom prst="rect">
            <a:avLst/>
          </a:prstGeom>
          <a:noFill/>
        </p:spPr>
        <p:txBody>
          <a:bodyPr wrap="square" rtlCol="0">
            <a:spAutoFit/>
          </a:bodyPr>
          <a:lstStyle/>
          <a:p>
            <a:pPr algn="just"/>
            <a:r>
              <a:rPr lang="fr-FR" i="1" baseline="30000" dirty="0">
                <a:cs typeface="Arial" panose="020B0604020202020204" pitchFamily="34" charset="0"/>
              </a:rPr>
              <a:t>Si le principe d’un équipement connecté est particulièrement intéressant, la mise en place effective est difficile à imaginer. </a:t>
            </a:r>
          </a:p>
        </p:txBody>
      </p:sp>
      <p:sp>
        <p:nvSpPr>
          <p:cNvPr id="37" name="ZoneTexte 36"/>
          <p:cNvSpPr txBox="1"/>
          <p:nvPr/>
        </p:nvSpPr>
        <p:spPr>
          <a:xfrm>
            <a:off x="250081" y="3985871"/>
            <a:ext cx="2378422" cy="851515"/>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Francis </a:t>
            </a:r>
            <a:r>
              <a:rPr lang="fr-FR" sz="2000" b="1" cap="all" baseline="30000" dirty="0" err="1" smtClean="0">
                <a:solidFill>
                  <a:srgbClr val="009FE3"/>
                </a:solidFill>
                <a:cs typeface="Arial" panose="020B0604020202020204" pitchFamily="34" charset="0"/>
              </a:rPr>
              <a:t>taulAn</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Adjoint au </a:t>
            </a:r>
            <a:r>
              <a:rPr lang="fr-FR" baseline="30000" dirty="0" smtClean="0">
                <a:cs typeface="Arial" panose="020B0604020202020204" pitchFamily="34" charset="0"/>
              </a:rPr>
              <a:t>Maire en charge </a:t>
            </a:r>
            <a:r>
              <a:rPr lang="fr-FR" baseline="30000" dirty="0">
                <a:cs typeface="Arial" panose="020B0604020202020204" pitchFamily="34" charset="0"/>
              </a:rPr>
              <a:t>des sports et des équipements sportifs de la ville d’Aix-en-Provence</a:t>
            </a:r>
          </a:p>
        </p:txBody>
      </p:sp>
      <p:sp>
        <p:nvSpPr>
          <p:cNvPr id="12" name="ZoneTexte 11"/>
          <p:cNvSpPr txBox="1"/>
          <p:nvPr/>
        </p:nvSpPr>
        <p:spPr>
          <a:xfrm>
            <a:off x="752359" y="10108260"/>
            <a:ext cx="2700511" cy="253916"/>
          </a:xfrm>
          <a:prstGeom prst="rect">
            <a:avLst/>
          </a:prstGeom>
          <a:noFill/>
        </p:spPr>
        <p:txBody>
          <a:bodyPr wrap="square" rtlCol="0">
            <a:spAutoFit/>
          </a:bodyPr>
          <a:lstStyle/>
          <a:p>
            <a:r>
              <a:rPr lang="fr-FR" sz="1000" dirty="0" err="1" smtClean="0"/>
              <a:t>Arena</a:t>
            </a:r>
            <a:r>
              <a:rPr lang="fr-FR" sz="1000" dirty="0" smtClean="0"/>
              <a:t> du Pays d’Aix</a:t>
            </a:r>
            <a:endParaRPr lang="fr-FR" sz="1000" dirty="0"/>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9173"/>
          <a:stretch/>
        </p:blipFill>
        <p:spPr>
          <a:xfrm>
            <a:off x="794057" y="2095496"/>
            <a:ext cx="1290469" cy="1764000"/>
          </a:xfrm>
          <a:prstGeom prst="rect">
            <a:avLst/>
          </a:prstGeom>
        </p:spPr>
      </p:pic>
      <p:pic>
        <p:nvPicPr>
          <p:cNvPr id="2" name="Image 1"/>
          <p:cNvPicPr>
            <a:picLocks/>
          </p:cNvPicPr>
          <p:nvPr/>
        </p:nvPicPr>
        <p:blipFill rotWithShape="1">
          <a:blip r:embed="rId4">
            <a:extLst>
              <a:ext uri="{28A0092B-C50C-407E-A947-70E740481C1C}">
                <a14:useLocalDpi xmlns:a14="http://schemas.microsoft.com/office/drawing/2010/main" val="0"/>
              </a:ext>
            </a:extLst>
          </a:blip>
          <a:srcRect r="13624"/>
          <a:stretch/>
        </p:blipFill>
        <p:spPr>
          <a:xfrm>
            <a:off x="180499" y="7082052"/>
            <a:ext cx="2412000" cy="3024000"/>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11</a:t>
            </a:r>
            <a:endParaRPr lang="fr-FR" sz="1800" spc="100" dirty="0">
              <a:cs typeface="Arial" panose="020B0604020202020204" pitchFamily="34" charset="0"/>
            </a:endParaRPr>
          </a:p>
        </p:txBody>
      </p:sp>
    </p:spTree>
    <p:extLst>
      <p:ext uri="{BB962C8B-B14F-4D97-AF65-F5344CB8AC3E}">
        <p14:creationId xmlns:p14="http://schemas.microsoft.com/office/powerpoint/2010/main" val="156043174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cap="all" dirty="0" smtClean="0">
                <a:solidFill>
                  <a:schemeClr val="bg1"/>
                </a:solidFill>
              </a:rPr>
              <a:t>«</a:t>
            </a:r>
            <a:r>
              <a:rPr lang="fr-FR" sz="3900" b="1" cap="all" dirty="0">
                <a:solidFill>
                  <a:schemeClr val="bg1"/>
                </a:solidFill>
              </a:rPr>
              <a:t> terre de Jeux »  </a:t>
            </a:r>
            <a:r>
              <a:rPr lang="fr-FR" sz="3900" b="1" cap="all" dirty="0" smtClean="0">
                <a:solidFill>
                  <a:schemeClr val="bg1"/>
                </a:solidFill>
              </a:rPr>
              <a:t>: Paroles aux Sportifs</a:t>
            </a:r>
            <a:endParaRPr lang="fr-FR" sz="3900" b="1" cap="all"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#32</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solidFill>
                  <a:schemeClr val="bg1"/>
                </a:solidFill>
                <a:cs typeface="Arial" panose="020B0604020202020204" pitchFamily="34" charset="0"/>
              </a:rPr>
              <a:t>           128</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414266864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73" y="5184631"/>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54132" y="8256005"/>
            <a:ext cx="504056"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31" name="ZoneTexte 30"/>
          <p:cNvSpPr txBox="1"/>
          <p:nvPr/>
        </p:nvSpPr>
        <p:spPr>
          <a:xfrm>
            <a:off x="2832791" y="2045147"/>
            <a:ext cx="4608512" cy="9233297"/>
          </a:xfrm>
          <a:prstGeom prst="rect">
            <a:avLst/>
          </a:prstGeom>
          <a:noFill/>
        </p:spPr>
        <p:txBody>
          <a:bodyPr wrap="square" numCol="2" spcCol="216000" rtlCol="0">
            <a:spAutoFit/>
          </a:bodyPr>
          <a:lstStyle/>
          <a:p>
            <a:pPr algn="just"/>
            <a:r>
              <a:rPr lang="fr-FR" sz="1050" dirty="0" smtClean="0">
                <a:solidFill>
                  <a:prstClr val="black"/>
                </a:solidFill>
              </a:rPr>
              <a:t>Le </a:t>
            </a:r>
            <a:r>
              <a:rPr lang="fr-FR" sz="1050" dirty="0">
                <a:solidFill>
                  <a:prstClr val="black"/>
                </a:solidFill>
              </a:rPr>
              <a:t>numéro 29 du cahier des experts s’attardait sur le nouveau label olympique « Terre de Jeux », présenté lors du congrès des maires de fin novembre. Pour cela, nous avons laissé la place aux territoriaux afin d’afficher leurs réactions instantanées. Un certain équilibre est apparu pour les élus locaux, entre bienveillance, mobilisation naturelle des territoires mais aussi angoisse financière et du cadrage attendu. De façon constante, le mot « </a:t>
            </a:r>
            <a:r>
              <a:rPr lang="fr-FR" sz="1050" dirty="0" smtClean="0">
                <a:solidFill>
                  <a:prstClr val="black"/>
                </a:solidFill>
              </a:rPr>
              <a:t>Héritage </a:t>
            </a:r>
            <a:r>
              <a:rPr lang="fr-FR" sz="1050" dirty="0">
                <a:solidFill>
                  <a:prstClr val="black"/>
                </a:solidFill>
              </a:rPr>
              <a:t>» a trouvé sa place. Cet « </a:t>
            </a:r>
            <a:r>
              <a:rPr lang="fr-FR" sz="1050" i="1" dirty="0">
                <a:solidFill>
                  <a:prstClr val="black"/>
                </a:solidFill>
              </a:rPr>
              <a:t>ensemble de biens acquis ou transmis par voie de succession </a:t>
            </a:r>
            <a:r>
              <a:rPr lang="fr-FR" sz="1050" dirty="0">
                <a:solidFill>
                  <a:prstClr val="black"/>
                </a:solidFill>
              </a:rPr>
              <a:t>» (Larousse 2019) semble même être l’élément moteur des territoires. Dans un sens, il est presque entendu qu’à vouloir les Jeux, il faut en assumer collectivement le financement. Mais ceci ne peut s’opérer que sous la condition de transformation du caractère éphémère de l’événement planétaire (deux fois quinze jours pour les épreuves olympiques et paralympiques) en particularité durable, notamment par les effets structurants sur tout le territoire. La construction d’équipements sportifs adaptés, la mobilisation pérenne des acteurs sportifs, éducatifs et culturels autour de valeurs olympiques, la mise en place d’animations pré et post 2024 sont autant de points non négociables. Paris 2024, c’est aussi et surtout la France 2018-2040. C’est le sens présenté par Tony Estanguet et Denis Masseglia, ou du moins ressenti par les élus.</a:t>
            </a:r>
          </a:p>
          <a:p>
            <a:pPr algn="just"/>
            <a:endParaRPr lang="fr-FR" sz="1050" dirty="0">
              <a:solidFill>
                <a:prstClr val="black"/>
              </a:solidFill>
            </a:endParaRPr>
          </a:p>
          <a:p>
            <a:pPr algn="just"/>
            <a:r>
              <a:rPr lang="fr-FR" sz="1050" dirty="0">
                <a:solidFill>
                  <a:prstClr val="black"/>
                </a:solidFill>
              </a:rPr>
              <a:t>Quelques semaines </a:t>
            </a:r>
            <a:r>
              <a:rPr lang="fr-FR" sz="1050" dirty="0" smtClean="0">
                <a:solidFill>
                  <a:prstClr val="black"/>
                </a:solidFill>
              </a:rPr>
              <a:t>après </a:t>
            </a:r>
            <a:r>
              <a:rPr lang="fr-FR" sz="1050" dirty="0">
                <a:solidFill>
                  <a:prstClr val="black"/>
                </a:solidFill>
              </a:rPr>
              <a:t>ce numéro du cahier des experts, c’est l’occasion pour </a:t>
            </a:r>
            <a:r>
              <a:rPr lang="fr-FR" sz="1050" dirty="0" smtClean="0">
                <a:solidFill>
                  <a:prstClr val="black"/>
                </a:solidFill>
              </a:rPr>
              <a:t>nous </a:t>
            </a:r>
            <a:r>
              <a:rPr lang="fr-FR" sz="1050" dirty="0">
                <a:solidFill>
                  <a:prstClr val="black"/>
                </a:solidFill>
              </a:rPr>
              <a:t>de tendre le micro au mouvement sportif pour partager leur sentiment relatif à ce label</a:t>
            </a:r>
            <a:r>
              <a:rPr lang="fr-FR" sz="1050" dirty="0" smtClean="0">
                <a:solidFill>
                  <a:prstClr val="black"/>
                </a:solidFill>
              </a:rPr>
              <a:t>.</a:t>
            </a:r>
          </a:p>
          <a:p>
            <a:pPr algn="just"/>
            <a:endParaRPr lang="fr-FR" sz="1050" dirty="0">
              <a:solidFill>
                <a:prstClr val="black"/>
              </a:solidFill>
            </a:endParaRPr>
          </a:p>
          <a:p>
            <a:pPr algn="just"/>
            <a:r>
              <a:rPr lang="fr-FR" sz="1050" dirty="0">
                <a:solidFill>
                  <a:prstClr val="black"/>
                </a:solidFill>
              </a:rPr>
              <a:t>Nous </a:t>
            </a:r>
            <a:r>
              <a:rPr lang="fr-FR" sz="1050" dirty="0" smtClean="0">
                <a:solidFill>
                  <a:prstClr val="black"/>
                </a:solidFill>
              </a:rPr>
              <a:t>avons en </a:t>
            </a:r>
            <a:r>
              <a:rPr lang="fr-FR" sz="1050" dirty="0">
                <a:solidFill>
                  <a:prstClr val="black"/>
                </a:solidFill>
              </a:rPr>
              <a:t>effet noté sur le blog </a:t>
            </a:r>
            <a:r>
              <a:rPr lang="fr-FR" sz="1050" dirty="0" smtClean="0">
                <a:solidFill>
                  <a:prstClr val="black"/>
                </a:solidFill>
              </a:rPr>
              <a:t>« </a:t>
            </a:r>
            <a:r>
              <a:rPr lang="fr-FR" sz="1050" dirty="0" err="1" smtClean="0">
                <a:solidFill>
                  <a:prstClr val="black"/>
                </a:solidFill>
              </a:rPr>
              <a:t>Dicodusport</a:t>
            </a:r>
            <a:r>
              <a:rPr lang="fr-FR" sz="1050" dirty="0" smtClean="0">
                <a:solidFill>
                  <a:prstClr val="black"/>
                </a:solidFill>
              </a:rPr>
              <a:t> </a:t>
            </a:r>
            <a:r>
              <a:rPr lang="fr-FR" sz="1050" dirty="0">
                <a:solidFill>
                  <a:prstClr val="black"/>
                </a:solidFill>
              </a:rPr>
              <a:t>» la réaction d’Emmanuelle </a:t>
            </a:r>
            <a:r>
              <a:rPr lang="fr-FR" sz="1050" dirty="0" err="1">
                <a:solidFill>
                  <a:prstClr val="black"/>
                </a:solidFill>
              </a:rPr>
              <a:t>Assmann</a:t>
            </a:r>
            <a:r>
              <a:rPr lang="fr-FR" sz="1050" dirty="0">
                <a:solidFill>
                  <a:prstClr val="black"/>
                </a:solidFill>
              </a:rPr>
              <a:t>, ancienne présidente du Comité Paralympique et Sportif Français : « </a:t>
            </a:r>
            <a:r>
              <a:rPr lang="fr-FR" sz="1050" i="1" dirty="0">
                <a:solidFill>
                  <a:prstClr val="black"/>
                </a:solidFill>
              </a:rPr>
              <a:t>C’est une très bonne stratégie globale. Dans </a:t>
            </a:r>
            <a:r>
              <a:rPr lang="fr-FR" sz="1050" i="1" dirty="0" smtClean="0">
                <a:solidFill>
                  <a:prstClr val="black"/>
                </a:solidFill>
              </a:rPr>
              <a:t>notre</a:t>
            </a:r>
          </a:p>
          <a:p>
            <a:pPr algn="just"/>
            <a:endParaRPr lang="fr-FR" sz="1050" i="1" dirty="0">
              <a:solidFill>
                <a:prstClr val="black"/>
              </a:solidFill>
            </a:endParaRPr>
          </a:p>
          <a:p>
            <a:pPr algn="just"/>
            <a:endParaRPr lang="fr-FR" sz="1050" i="1" dirty="0" smtClean="0">
              <a:solidFill>
                <a:prstClr val="black"/>
              </a:solidFill>
            </a:endParaRPr>
          </a:p>
          <a:p>
            <a:pPr algn="just"/>
            <a:endParaRPr lang="fr-FR" sz="1050" i="1" dirty="0" smtClean="0">
              <a:solidFill>
                <a:prstClr val="black"/>
              </a:solidFill>
            </a:endParaRPr>
          </a:p>
          <a:p>
            <a:pPr algn="just"/>
            <a:endParaRPr lang="fr-FR" sz="1050" i="1" dirty="0">
              <a:solidFill>
                <a:prstClr val="black"/>
              </a:solidFill>
            </a:endParaRPr>
          </a:p>
          <a:p>
            <a:pPr algn="just"/>
            <a:endParaRPr lang="fr-FR" sz="1050" i="1" dirty="0" smtClean="0">
              <a:solidFill>
                <a:prstClr val="black"/>
              </a:solidFill>
            </a:endParaRPr>
          </a:p>
          <a:p>
            <a:pPr algn="just"/>
            <a:r>
              <a:rPr lang="fr-FR" sz="1050" i="1" dirty="0" smtClean="0">
                <a:solidFill>
                  <a:prstClr val="black"/>
                </a:solidFill>
              </a:rPr>
              <a:t> </a:t>
            </a:r>
            <a:r>
              <a:rPr lang="fr-FR" sz="1050" i="1" dirty="0">
                <a:solidFill>
                  <a:prstClr val="black"/>
                </a:solidFill>
              </a:rPr>
              <a:t>cas, il faut que chaque territoire </a:t>
            </a:r>
            <a:r>
              <a:rPr lang="fr-FR" sz="1050" i="1" dirty="0" smtClean="0">
                <a:solidFill>
                  <a:prstClr val="black"/>
                </a:solidFill>
              </a:rPr>
              <a:t>se </a:t>
            </a:r>
            <a:r>
              <a:rPr lang="fr-FR" sz="1050" i="1" dirty="0">
                <a:solidFill>
                  <a:prstClr val="black"/>
                </a:solidFill>
              </a:rPr>
              <a:t>l’approprie pour développer les multitudes de pratiques de notre entité. Malgré la hausse de nos résultats sportifs, du nombre de sponsors et des heures de retransmission dans les médias, nous ne constatons aucune inscription supplémentaire. Pire, le chiffre de nos licenciés recule. Cela veut dire que les freins se situent dans notre quotidien : le recensement des voies d’accès et transports ou le matériel et les équipements. Pour créer ce nouvel élan dans chaque région, il va falloir se doter d’une réponse humaine et personnalisée à chacun et chacune à travers des centres d’informations. Pour nous, le développement de la pratique sportive et donc du bien-être de tous passera par là. </a:t>
            </a:r>
            <a:r>
              <a:rPr lang="fr-FR" sz="1050" dirty="0">
                <a:solidFill>
                  <a:prstClr val="black"/>
                </a:solidFill>
              </a:rPr>
              <a:t>». Ces propos étaient dédiés au développement de la pratique handisport (</a:t>
            </a:r>
            <a:r>
              <a:rPr lang="fr-FR" sz="1050" i="1" dirty="0">
                <a:solidFill>
                  <a:prstClr val="black"/>
                </a:solidFill>
              </a:rPr>
              <a:t>précisions du journaliste du blog</a:t>
            </a:r>
            <a:r>
              <a:rPr lang="fr-FR" sz="1050" dirty="0">
                <a:solidFill>
                  <a:prstClr val="black"/>
                </a:solidFill>
              </a:rPr>
              <a:t>), mais reflète l’immense attente du mouvement sportif dans sa globalité quant à ce dynamisme annoncé.</a:t>
            </a:r>
          </a:p>
          <a:p>
            <a:pPr algn="just"/>
            <a:endParaRPr lang="fr-FR" sz="1050" dirty="0">
              <a:solidFill>
                <a:prstClr val="black"/>
              </a:solidFill>
            </a:endParaRPr>
          </a:p>
          <a:p>
            <a:pPr algn="just"/>
            <a:r>
              <a:rPr lang="fr-FR" sz="1050" dirty="0">
                <a:solidFill>
                  <a:prstClr val="black"/>
                </a:solidFill>
              </a:rPr>
              <a:t>Aussi, à </a:t>
            </a:r>
            <a:r>
              <a:rPr lang="fr-FR" sz="1050" dirty="0" smtClean="0">
                <a:solidFill>
                  <a:prstClr val="black"/>
                </a:solidFill>
              </a:rPr>
              <a:t>tous </a:t>
            </a:r>
            <a:r>
              <a:rPr lang="fr-FR" sz="1050" dirty="0">
                <a:solidFill>
                  <a:prstClr val="black"/>
                </a:solidFill>
              </a:rPr>
              <a:t>ceux qui doutent de la concrétisation de ces bonnes volontés olympiques, Marie-Amélie Le Fur, nouvelle Présidente du Comité Paralympique et Sportif Français, championne d’athlétisme d’exception, (8 médailles paralympiques) partage très largement sa maxime : « </a:t>
            </a:r>
            <a:r>
              <a:rPr lang="fr-FR" sz="1050" i="1" dirty="0">
                <a:solidFill>
                  <a:prstClr val="black"/>
                </a:solidFill>
              </a:rPr>
              <a:t>Fais de ta vie … un rêve </a:t>
            </a:r>
            <a:r>
              <a:rPr lang="fr-FR" sz="1050" dirty="0">
                <a:solidFill>
                  <a:prstClr val="black"/>
                </a:solidFill>
              </a:rPr>
              <a:t>»</a:t>
            </a:r>
          </a:p>
          <a:p>
            <a:pPr algn="just"/>
            <a:endParaRPr lang="fr-FR" sz="1050" dirty="0">
              <a:solidFill>
                <a:prstClr val="black"/>
              </a:solidFill>
            </a:endParaRPr>
          </a:p>
          <a:p>
            <a:pPr algn="just"/>
            <a:r>
              <a:rPr lang="fr-FR" sz="1050" dirty="0">
                <a:solidFill>
                  <a:prstClr val="black"/>
                </a:solidFill>
              </a:rPr>
              <a:t>Chaque expert du sport de ce numéro a su personnaliser sa réponse et nous </a:t>
            </a:r>
            <a:r>
              <a:rPr lang="fr-FR" sz="1050" dirty="0" smtClean="0">
                <a:solidFill>
                  <a:prstClr val="black"/>
                </a:solidFill>
              </a:rPr>
              <a:t>les </a:t>
            </a:r>
            <a:r>
              <a:rPr lang="fr-FR" sz="1050" dirty="0">
                <a:solidFill>
                  <a:prstClr val="black"/>
                </a:solidFill>
              </a:rPr>
              <a:t>remercions chaleureusement. C’est l’occasion, pour moi et toute l’équipe de SportColl, de vous souhaiter d’excellentes fêtes de fin d’année, placées sous le signe de la </a:t>
            </a:r>
            <a:r>
              <a:rPr lang="fr-FR" sz="1050" dirty="0" smtClean="0">
                <a:solidFill>
                  <a:prstClr val="black"/>
                </a:solidFill>
              </a:rPr>
              <a:t>bienveillance.</a:t>
            </a:r>
          </a:p>
          <a:p>
            <a:pPr algn="just"/>
            <a:endParaRPr lang="fr-FR" sz="1050" dirty="0">
              <a:solidFill>
                <a:prstClr val="black"/>
              </a:solidFill>
            </a:endParaRPr>
          </a:p>
          <a:p>
            <a:pPr algn="just"/>
            <a:r>
              <a:rPr lang="fr-FR" sz="1050" dirty="0" smtClean="0">
                <a:solidFill>
                  <a:prstClr val="black"/>
                </a:solidFill>
              </a:rPr>
              <a:t>Bonnes </a:t>
            </a:r>
            <a:r>
              <a:rPr lang="fr-FR" sz="1050" dirty="0">
                <a:solidFill>
                  <a:prstClr val="black"/>
                </a:solidFill>
              </a:rPr>
              <a:t>vacances et retour en 2019.</a:t>
            </a:r>
          </a:p>
        </p:txBody>
      </p:sp>
      <p:sp>
        <p:nvSpPr>
          <p:cNvPr id="34" name="ZoneTexte 33"/>
          <p:cNvSpPr txBox="1"/>
          <p:nvPr/>
        </p:nvSpPr>
        <p:spPr>
          <a:xfrm>
            <a:off x="2832791" y="1434419"/>
            <a:ext cx="4839344" cy="400110"/>
          </a:xfrm>
          <a:prstGeom prst="rect">
            <a:avLst/>
          </a:prstGeom>
          <a:noFill/>
        </p:spPr>
        <p:txBody>
          <a:bodyPr wrap="square" rtlCol="0">
            <a:spAutoFit/>
          </a:bodyPr>
          <a:lstStyle/>
          <a:p>
            <a:r>
              <a:rPr lang="fr-FR" sz="2000" b="1" cap="all" dirty="0" smtClean="0">
                <a:solidFill>
                  <a:srgbClr val="009FE3"/>
                </a:solidFill>
                <a:cs typeface="Arial" panose="020B0604020202020204" pitchFamily="34" charset="0"/>
              </a:rPr>
              <a:t>Un rêve olympique partagé</a:t>
            </a:r>
          </a:p>
        </p:txBody>
      </p:sp>
      <p:sp>
        <p:nvSpPr>
          <p:cNvPr id="36" name="ZoneTexte 35"/>
          <p:cNvSpPr txBox="1"/>
          <p:nvPr/>
        </p:nvSpPr>
        <p:spPr>
          <a:xfrm>
            <a:off x="272973" y="5778748"/>
            <a:ext cx="2304256" cy="2308324"/>
          </a:xfrm>
          <a:prstGeom prst="rect">
            <a:avLst/>
          </a:prstGeom>
          <a:noFill/>
        </p:spPr>
        <p:txBody>
          <a:bodyPr wrap="square" rtlCol="0">
            <a:spAutoFit/>
          </a:bodyPr>
          <a:lstStyle/>
          <a:p>
            <a:pPr algn="just"/>
            <a:r>
              <a:rPr lang="fr-FR" sz="1200" i="1" dirty="0">
                <a:solidFill>
                  <a:prstClr val="black"/>
                </a:solidFill>
              </a:rPr>
              <a:t>Dans un sens, il est presque entendu qu’à vouloir les Jeux, il faut en assumer collectivement le financement. Mais ceci ne peut s’opérer que sous la condition de transformation du caractère éphémère de l’événement planétaire (deux fois quinze jours pour les épreuves olympiques et paralympiques) en particularité durable, notamment par les effets structurants sur tout le </a:t>
            </a:r>
            <a:r>
              <a:rPr lang="fr-FR" sz="1200" i="1" dirty="0" smtClean="0">
                <a:solidFill>
                  <a:prstClr val="black"/>
                </a:solidFill>
              </a:rPr>
              <a:t>territoire.</a:t>
            </a:r>
            <a:endParaRPr lang="fr-FR" sz="1200" i="1" dirty="0">
              <a:solidFill>
                <a:prstClr val="black"/>
              </a:solidFill>
            </a:endParaRPr>
          </a:p>
        </p:txBody>
      </p:sp>
      <p:sp>
        <p:nvSpPr>
          <p:cNvPr id="37" name="ZoneTexte 36"/>
          <p:cNvSpPr txBox="1"/>
          <p:nvPr/>
        </p:nvSpPr>
        <p:spPr>
          <a:xfrm>
            <a:off x="249754" y="3729732"/>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Lapeyronie</a:t>
            </a:r>
          </a:p>
          <a:p>
            <a:pPr algn="ctr"/>
            <a:r>
              <a:rPr lang="fr-FR" sz="1000" dirty="0" smtClean="0">
                <a:solidFill>
                  <a:prstClr val="black"/>
                </a:solidFill>
                <a:cs typeface="Arial" panose="020B0604020202020204" pitchFamily="34" charset="0"/>
              </a:rPr>
              <a:t>Directeur </a:t>
            </a:r>
            <a:r>
              <a:rPr lang="fr-FR" sz="1000" i="1" dirty="0" smtClean="0">
                <a:solidFill>
                  <a:prstClr val="black"/>
                </a:solidFill>
                <a:cs typeface="Arial" panose="020B0604020202020204" pitchFamily="34" charset="0"/>
              </a:rPr>
              <a:t>SportColl</a:t>
            </a:r>
          </a:p>
          <a:p>
            <a:pPr algn="ctr"/>
            <a:r>
              <a:rPr lang="fr-FR" sz="1000" dirty="0" smtClean="0">
                <a:solidFill>
                  <a:prstClr val="black"/>
                </a:solidFill>
                <a:cs typeface="Arial" panose="020B0604020202020204" pitchFamily="34" charset="0"/>
              </a:rPr>
              <a:t>Maître de conférences associé</a:t>
            </a:r>
          </a:p>
          <a:p>
            <a:pPr algn="ctr"/>
            <a:r>
              <a:rPr lang="fr-FR" sz="1000" i="1" dirty="0" smtClean="0">
                <a:solidFill>
                  <a:prstClr val="black"/>
                </a:solidFill>
                <a:cs typeface="Arial" panose="020B0604020202020204" pitchFamily="34" charset="0"/>
              </a:rPr>
              <a:t>Université de</a:t>
            </a:r>
            <a:r>
              <a:rPr lang="fr-FR" sz="1000" i="1" dirty="0">
                <a:solidFill>
                  <a:prstClr val="black"/>
                </a:solidFill>
                <a:cs typeface="Arial" panose="020B0604020202020204" pitchFamily="34" charset="0"/>
              </a:rPr>
              <a:t> </a:t>
            </a:r>
            <a:r>
              <a:rPr lang="fr-FR" sz="1000" i="1" dirty="0" smtClean="0">
                <a:solidFill>
                  <a:prstClr val="black"/>
                </a:solidFill>
                <a:cs typeface="Arial" panose="020B0604020202020204" pitchFamily="34" charset="0"/>
              </a:rPr>
              <a:t>Montpellier</a:t>
            </a:r>
            <a:endParaRPr lang="fr-FR" sz="1000" i="1" dirty="0">
              <a:solidFill>
                <a:prstClr val="black"/>
              </a:solidFill>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prstClr val="black">
                    <a:lumMod val="65000"/>
                    <a:lumOff val="35000"/>
                  </a:prstClr>
                </a:solidFill>
                <a:latin typeface="Arial Black" panose="020B0A04020102020204" pitchFamily="34" charset="0"/>
              </a:rPr>
              <a:t>EDITO</a:t>
            </a:r>
            <a:endParaRPr lang="fr-FR" sz="4000" dirty="0">
              <a:solidFill>
                <a:prstClr val="black">
                  <a:lumMod val="65000"/>
                  <a:lumOff val="35000"/>
                </a:prstClr>
              </a:solidFill>
              <a:latin typeface="Arial Black" panose="020B0A04020102020204" pitchFamily="34" charset="0"/>
            </a:endParaRP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18249" r="19551"/>
          <a:stretch/>
        </p:blipFill>
        <p:spPr>
          <a:xfrm>
            <a:off x="773093" y="2045147"/>
            <a:ext cx="1257578" cy="1469098"/>
          </a:xfrm>
          <a:prstGeom prst="rect">
            <a:avLst/>
          </a:prstGeom>
        </p:spPr>
      </p:pic>
      <p:sp>
        <p:nvSpPr>
          <p:cNvPr id="12"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129</a:t>
            </a:r>
            <a:endParaRPr lang="fr-FR" sz="1800" spc="100" dirty="0">
              <a:cs typeface="Arial" panose="020B0604020202020204" pitchFamily="34" charset="0"/>
            </a:endParaRPr>
          </a:p>
        </p:txBody>
      </p:sp>
    </p:spTree>
    <p:extLst>
      <p:ext uri="{BB962C8B-B14F-4D97-AF65-F5344CB8AC3E}">
        <p14:creationId xmlns:p14="http://schemas.microsoft.com/office/powerpoint/2010/main" val="94900062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50" y="524769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871286" y="7689656"/>
            <a:ext cx="500120" cy="425184"/>
          </a:xfrm>
          <a:prstGeom prst="rect">
            <a:avLst/>
          </a:prstGeom>
        </p:spPr>
      </p:pic>
      <p:sp>
        <p:nvSpPr>
          <p:cNvPr id="31" name="ZoneTexte 30"/>
          <p:cNvSpPr txBox="1"/>
          <p:nvPr/>
        </p:nvSpPr>
        <p:spPr>
          <a:xfrm>
            <a:off x="2786052" y="1524022"/>
            <a:ext cx="4608512" cy="10110460"/>
          </a:xfrm>
          <a:prstGeom prst="rect">
            <a:avLst/>
          </a:prstGeom>
          <a:noFill/>
        </p:spPr>
        <p:txBody>
          <a:bodyPr wrap="square" numCol="2" spcCol="216000" rtlCol="0">
            <a:spAutoFit/>
          </a:bodyPr>
          <a:lstStyle/>
          <a:p>
            <a:pPr algn="just"/>
            <a:r>
              <a:rPr lang="fr-FR" sz="1000" b="1" dirty="0"/>
              <a:t>Merci de vous présenter (vous et</a:t>
            </a:r>
          </a:p>
          <a:p>
            <a:pPr algn="just"/>
            <a:r>
              <a:rPr lang="fr-FR" sz="1000" b="1" dirty="0"/>
              <a:t>votre structure</a:t>
            </a:r>
            <a:r>
              <a:rPr lang="fr-FR" sz="1000" b="1" dirty="0" smtClean="0"/>
              <a:t>)</a:t>
            </a:r>
          </a:p>
          <a:p>
            <a:pPr algn="just"/>
            <a:endParaRPr lang="fr-FR" sz="1000" b="1" dirty="0"/>
          </a:p>
          <a:p>
            <a:pPr algn="just"/>
            <a:r>
              <a:rPr lang="fr-FR" sz="1000" dirty="0"/>
              <a:t>Philippe Jamet, je suis Président du Montpellier Méditerranée Métropole UC Natation (3Muc) depuis 11 ans et le plus vieux licencié du club. Ma première licence au MUC natation date de 1971. Par ailleurs, le Club fêtera ses 100 ans en 2021.</a:t>
            </a:r>
          </a:p>
          <a:p>
            <a:pPr algn="just"/>
            <a:r>
              <a:rPr lang="fr-FR" sz="1000" dirty="0" smtClean="0"/>
              <a:t>Dans </a:t>
            </a:r>
            <a:r>
              <a:rPr lang="fr-FR" sz="1000" dirty="0"/>
              <a:t>le détail, nous sommes 3ème Club Français en 2018, 1er Club féminin, labellisé par la FFN « Club Excellence Eau Libre » depuis cette saison. </a:t>
            </a:r>
          </a:p>
          <a:p>
            <a:pPr algn="just"/>
            <a:r>
              <a:rPr lang="fr-FR" sz="1000" dirty="0"/>
              <a:t>Nous avons organisé  4 Championnats de France Elite ces 5 dernières années à la piscine d’Antigone. Le Team « Haut Niveau » est </a:t>
            </a:r>
            <a:r>
              <a:rPr lang="fr-FR" sz="1000" dirty="0" smtClean="0"/>
              <a:t>entrainé </a:t>
            </a:r>
            <a:r>
              <a:rPr lang="fr-FR" sz="1000" dirty="0"/>
              <a:t>par Philippe Lucas élu « meilleur coach du monde en 2017 » par la FINA et nous comptons 24 salariés pour la gestion de toutes les activités du club.</a:t>
            </a:r>
          </a:p>
          <a:p>
            <a:pPr algn="just"/>
            <a:r>
              <a:rPr lang="fr-FR" sz="1000" dirty="0"/>
              <a:t>Le palmarès des nageurs est riche également : 1 Championne Olympique à Rio, 10 médailles dont 6 d’or aux derniers Championnats d’Europe de Glasgow.</a:t>
            </a:r>
          </a:p>
          <a:p>
            <a:pPr algn="just"/>
            <a:r>
              <a:rPr lang="fr-FR" sz="1000" dirty="0"/>
              <a:t> </a:t>
            </a:r>
          </a:p>
          <a:p>
            <a:pPr algn="just"/>
            <a:r>
              <a:rPr lang="fr-FR" sz="1000" b="1" dirty="0"/>
              <a:t>Tony Estanguet et Denis </a:t>
            </a:r>
            <a:r>
              <a:rPr lang="fr-FR" sz="1000" b="1" dirty="0" smtClean="0"/>
              <a:t>Masseglia ont </a:t>
            </a:r>
            <a:r>
              <a:rPr lang="fr-FR" sz="1000" b="1" dirty="0"/>
              <a:t>annoncé lors du 101e congrès </a:t>
            </a:r>
            <a:r>
              <a:rPr lang="fr-FR" sz="1000" b="1" dirty="0" smtClean="0"/>
              <a:t>des Maires </a:t>
            </a:r>
            <a:r>
              <a:rPr lang="fr-FR" sz="1000" b="1" dirty="0"/>
              <a:t>le 22 novembre le </a:t>
            </a:r>
            <a:r>
              <a:rPr lang="fr-FR" sz="1000" b="1" dirty="0" smtClean="0"/>
              <a:t>lancement du </a:t>
            </a:r>
            <a:r>
              <a:rPr lang="fr-FR" sz="1000" b="1" dirty="0"/>
              <a:t>label "Terre de Jeux 2024" pour</a:t>
            </a:r>
          </a:p>
          <a:p>
            <a:pPr algn="just"/>
            <a:r>
              <a:rPr lang="fr-FR" sz="1000" b="1" dirty="0"/>
              <a:t>associer les collectivités </a:t>
            </a:r>
            <a:r>
              <a:rPr lang="fr-FR" sz="1000" b="1" dirty="0" smtClean="0"/>
              <a:t>et mouvement </a:t>
            </a:r>
            <a:r>
              <a:rPr lang="fr-FR" sz="1000" b="1" dirty="0"/>
              <a:t>sportif à </a:t>
            </a:r>
            <a:r>
              <a:rPr lang="fr-FR" sz="1000" b="1" dirty="0" smtClean="0"/>
              <a:t>l'organisation des </a:t>
            </a:r>
            <a:r>
              <a:rPr lang="fr-FR" sz="1000" b="1" dirty="0"/>
              <a:t>JOP sur l'ensemble du territoire </a:t>
            </a:r>
            <a:r>
              <a:rPr lang="fr-FR" sz="1000" b="1" dirty="0" smtClean="0"/>
              <a:t>: que </a:t>
            </a:r>
            <a:r>
              <a:rPr lang="fr-FR" sz="1000" b="1" dirty="0"/>
              <a:t>vous inspire cette démarche ?</a:t>
            </a:r>
          </a:p>
          <a:p>
            <a:pPr algn="just"/>
            <a:endParaRPr lang="fr-FR" sz="1000" dirty="0" smtClean="0"/>
          </a:p>
          <a:p>
            <a:pPr algn="just"/>
            <a:r>
              <a:rPr lang="fr-FR" sz="1000" dirty="0" smtClean="0"/>
              <a:t>C’est </a:t>
            </a:r>
            <a:r>
              <a:rPr lang="fr-FR" sz="1000" dirty="0"/>
              <a:t>une superbe opportunité pour Montpellier, « ville la plus sportive de </a:t>
            </a:r>
            <a:r>
              <a:rPr lang="fr-FR" sz="1000" dirty="0" smtClean="0"/>
              <a:t>France », </a:t>
            </a:r>
            <a:r>
              <a:rPr lang="fr-FR" sz="1000" dirty="0"/>
              <a:t>de mettre en avant toutes les infrastructures de la Métropole dont la piscine d’Antigone, une des plus belles piscines de France aujourd’hui malgré ses 22 ans,  et le bassin de la </a:t>
            </a:r>
            <a:r>
              <a:rPr lang="fr-FR" sz="1000" dirty="0" err="1"/>
              <a:t>Mosson</a:t>
            </a:r>
            <a:r>
              <a:rPr lang="fr-FR" sz="1000" dirty="0"/>
              <a:t> où s’entrainent de nombreux Club dont le Team Philippe Lucas. </a:t>
            </a:r>
            <a:r>
              <a:rPr lang="fr-FR" sz="1000" dirty="0" smtClean="0"/>
              <a:t>C’est </a:t>
            </a:r>
            <a:r>
              <a:rPr lang="fr-FR" sz="1000" dirty="0"/>
              <a:t>également une possibilité pour notre club de valoriser nos savoir-faire en </a:t>
            </a:r>
            <a:r>
              <a:rPr lang="fr-FR" sz="1000" dirty="0" smtClean="0"/>
              <a:t>matière </a:t>
            </a:r>
            <a:r>
              <a:rPr lang="fr-FR" sz="1000" dirty="0"/>
              <a:t>de développement de l’apprentissage de la natation, d’organisation d’événements, d’accès au très haut niveau et d’accueil de stages. </a:t>
            </a:r>
          </a:p>
          <a:p>
            <a:pPr algn="just"/>
            <a:r>
              <a:rPr lang="fr-FR" sz="1000" dirty="0"/>
              <a:t>Notre Métropole et la Région Occitanie sont des « Terres de sports de haut niveau ». </a:t>
            </a:r>
            <a:r>
              <a:rPr lang="fr-FR" sz="1000" dirty="0" smtClean="0"/>
              <a:t>Il </a:t>
            </a:r>
            <a:r>
              <a:rPr lang="fr-FR" sz="1000" dirty="0"/>
              <a:t>nous revient la responsabilité de nous inscrire dans cette démarche pour apporter notre pierre à ce magnifique édifice que sont les </a:t>
            </a:r>
            <a:r>
              <a:rPr lang="fr-FR" sz="1000" dirty="0" smtClean="0"/>
              <a:t>JOP.</a:t>
            </a:r>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r>
              <a:rPr lang="fr-FR" sz="1000" dirty="0"/>
              <a:t>Paris 2024 n’est pas que l’affaire des parisiens, chaque structure en France peut et doit contribuer à ce que cette fête soit un grand succès.  En tant que </a:t>
            </a:r>
            <a:r>
              <a:rPr lang="fr-FR" sz="1000" dirty="0" smtClean="0"/>
              <a:t>club </a:t>
            </a:r>
            <a:r>
              <a:rPr lang="fr-FR" sz="1000" dirty="0"/>
              <a:t>tourné vers le Haut Niveau et la professionnalisation de notre sport, nous nous devons d’y participer activement avec le 3Muc. Nous nous inscrirons activement dans cette démarche aussi bien pour obtenir des médailles </a:t>
            </a:r>
            <a:r>
              <a:rPr lang="fr-FR" sz="1000" dirty="0" smtClean="0"/>
              <a:t>que pour </a:t>
            </a:r>
            <a:r>
              <a:rPr lang="fr-FR" sz="1000" dirty="0"/>
              <a:t>valoriser le sport pour tous et l’héritage des JO.</a:t>
            </a:r>
          </a:p>
          <a:p>
            <a:pPr algn="just"/>
            <a:r>
              <a:rPr lang="fr-FR" sz="1000" dirty="0"/>
              <a:t> </a:t>
            </a:r>
          </a:p>
          <a:p>
            <a:pPr algn="just"/>
            <a:r>
              <a:rPr lang="fr-FR" sz="1000" b="1" dirty="0"/>
              <a:t>Bien que le cahier des charges de </a:t>
            </a:r>
            <a:r>
              <a:rPr lang="fr-FR" sz="1000" b="1" dirty="0" smtClean="0"/>
              <a:t>ce label </a:t>
            </a:r>
            <a:r>
              <a:rPr lang="fr-FR" sz="1000" b="1" dirty="0"/>
              <a:t>soit en cours de </a:t>
            </a:r>
            <a:r>
              <a:rPr lang="fr-FR" sz="1000" b="1" dirty="0" smtClean="0"/>
              <a:t>formalisation, comment </a:t>
            </a:r>
            <a:r>
              <a:rPr lang="fr-FR" sz="1000" b="1" dirty="0"/>
              <a:t>envisagez-vous </a:t>
            </a:r>
            <a:r>
              <a:rPr lang="fr-FR" sz="1000" b="1" dirty="0" smtClean="0"/>
              <a:t>d'y participer </a:t>
            </a:r>
            <a:r>
              <a:rPr lang="fr-FR" sz="1000" b="1" dirty="0"/>
              <a:t>d’un point de </a:t>
            </a:r>
            <a:r>
              <a:rPr lang="fr-FR" sz="1000" b="1" dirty="0" smtClean="0"/>
              <a:t>vue opérationnel </a:t>
            </a:r>
            <a:r>
              <a:rPr lang="fr-FR" sz="1000" b="1" dirty="0"/>
              <a:t>?</a:t>
            </a:r>
          </a:p>
          <a:p>
            <a:pPr algn="just"/>
            <a:endParaRPr lang="fr-FR" sz="1000" dirty="0" smtClean="0"/>
          </a:p>
          <a:p>
            <a:pPr algn="just"/>
            <a:r>
              <a:rPr lang="fr-FR" sz="1000" dirty="0" smtClean="0"/>
              <a:t>Nous </a:t>
            </a:r>
            <a:r>
              <a:rPr lang="fr-FR" sz="1000" dirty="0"/>
              <a:t>pouvons y participer au moins sur deux volets avec l’organisation de stages et la création d’événements. Ce sont deux savoir-faire que nous avons au 3MUC Natation.</a:t>
            </a:r>
          </a:p>
          <a:p>
            <a:pPr algn="just"/>
            <a:r>
              <a:rPr lang="fr-FR" sz="1000" dirty="0"/>
              <a:t>La présence sur la piscine de Neptune depuis septembre 2017 de Philippe </a:t>
            </a:r>
            <a:r>
              <a:rPr lang="fr-FR" sz="1000" dirty="0" smtClean="0"/>
              <a:t>Lucas, entraineur </a:t>
            </a:r>
            <a:r>
              <a:rPr lang="fr-FR" sz="1000" dirty="0"/>
              <a:t>national « eau libre », nous a déjà permis d’accueillir des stages de l’équipe de France.</a:t>
            </a:r>
          </a:p>
          <a:p>
            <a:pPr algn="just"/>
            <a:r>
              <a:rPr lang="fr-FR" sz="1000" dirty="0"/>
              <a:t>En dehors de nouveaux séjours prévus avec le Directeur de l’eau libre de la FFN, Stéphane </a:t>
            </a:r>
            <a:r>
              <a:rPr lang="fr-FR" sz="1000" dirty="0" err="1"/>
              <a:t>Lecat</a:t>
            </a:r>
            <a:r>
              <a:rPr lang="fr-FR" sz="1000" dirty="0"/>
              <a:t>, nous pouvons imaginer </a:t>
            </a:r>
            <a:r>
              <a:rPr lang="fr-FR" sz="1000" dirty="0" smtClean="0"/>
              <a:t>accueillir </a:t>
            </a:r>
            <a:r>
              <a:rPr lang="fr-FR" sz="1000" dirty="0"/>
              <a:t>des équipes étrangères. Les conditions sont idéales sur Montpellier : Hôtellerie, transports, </a:t>
            </a:r>
            <a:r>
              <a:rPr lang="fr-FR" sz="1000" dirty="0" smtClean="0"/>
              <a:t>climat, infrastructures </a:t>
            </a:r>
            <a:r>
              <a:rPr lang="fr-FR" sz="1000" dirty="0"/>
              <a:t>sportives et médicales de grandes qualités. </a:t>
            </a:r>
            <a:r>
              <a:rPr lang="fr-FR" sz="1000" dirty="0" smtClean="0"/>
              <a:t>Dans notre projet de professionnalisation et à l’avenir, le </a:t>
            </a:r>
            <a:r>
              <a:rPr lang="fr-FR" sz="1000" dirty="0"/>
              <a:t>3Muc s’inscrit </a:t>
            </a:r>
            <a:r>
              <a:rPr lang="fr-FR" sz="1000" dirty="0" smtClean="0"/>
              <a:t>dans cette démarche.</a:t>
            </a:r>
            <a:endParaRPr lang="fr-FR" sz="1000" dirty="0"/>
          </a:p>
          <a:p>
            <a:pPr algn="just"/>
            <a:r>
              <a:rPr lang="fr-FR" sz="1000" dirty="0"/>
              <a:t>Le club est reconnu pour sa qualité d’organisation d’évènements </a:t>
            </a:r>
            <a:r>
              <a:rPr lang="fr-FR" sz="1000" dirty="0" smtClean="0"/>
              <a:t>sportifs. Le </a:t>
            </a:r>
            <a:r>
              <a:rPr lang="fr-FR" sz="1000" dirty="0"/>
              <a:t>bassin d’Antigone pourrait à nouveau accueillir des </a:t>
            </a:r>
            <a:r>
              <a:rPr lang="fr-FR" sz="1000" dirty="0" smtClean="0"/>
              <a:t>Championnats de </a:t>
            </a:r>
            <a:r>
              <a:rPr lang="fr-FR" sz="1000" dirty="0"/>
              <a:t>France en grand bassin. Pourquoi pas déjà en 2021 ? Pour les 25 ans de la piscine Antigone , les 100 ans du Club, en année post-olympique et sur une compétition qualificative pour les Championnats du Monde... </a:t>
            </a:r>
            <a:r>
              <a:rPr lang="fr-FR" sz="1000" dirty="0" smtClean="0"/>
              <a:t> Pourquoi </a:t>
            </a:r>
            <a:r>
              <a:rPr lang="fr-FR" sz="1000" dirty="0"/>
              <a:t>ne pas rêver à une grande compétition internationale un jour à </a:t>
            </a:r>
            <a:r>
              <a:rPr lang="fr-FR" sz="1000" dirty="0" smtClean="0"/>
              <a:t>la Sud de France </a:t>
            </a:r>
            <a:r>
              <a:rPr lang="fr-FR" sz="1000" dirty="0" err="1" smtClean="0"/>
              <a:t>Arena</a:t>
            </a:r>
            <a:r>
              <a:rPr lang="fr-FR" sz="1000" dirty="0" smtClean="0"/>
              <a:t> </a:t>
            </a:r>
            <a:r>
              <a:rPr lang="fr-FR" sz="1000" dirty="0"/>
              <a:t>? Les fondations ont été prévues pour cela lors de sa construction en 2009....</a:t>
            </a:r>
          </a:p>
          <a:p>
            <a:pPr algn="just"/>
            <a:r>
              <a:rPr lang="fr-FR" sz="1000" dirty="0"/>
              <a:t>Les rêves permettent d’imaginer de Grands Projets, les femmes et les hommes sont là pour les transformer en réalité</a:t>
            </a:r>
            <a:r>
              <a:rPr lang="fr-FR" sz="1000" dirty="0" smtClean="0"/>
              <a:t>.</a:t>
            </a:r>
            <a:endParaRPr lang="fr-FR" sz="1000" dirty="0"/>
          </a:p>
        </p:txBody>
      </p:sp>
      <p:sp>
        <p:nvSpPr>
          <p:cNvPr id="34" name="ZoneTexte 33"/>
          <p:cNvSpPr txBox="1"/>
          <p:nvPr/>
        </p:nvSpPr>
        <p:spPr>
          <a:xfrm>
            <a:off x="2786052" y="1062357"/>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Philippe Jamet</a:t>
            </a:r>
          </a:p>
        </p:txBody>
      </p:sp>
      <p:sp>
        <p:nvSpPr>
          <p:cNvPr id="36" name="ZoneTexte 35"/>
          <p:cNvSpPr txBox="1"/>
          <p:nvPr/>
        </p:nvSpPr>
        <p:spPr>
          <a:xfrm>
            <a:off x="152624" y="5711769"/>
            <a:ext cx="2304256" cy="1938992"/>
          </a:xfrm>
          <a:prstGeom prst="rect">
            <a:avLst/>
          </a:prstGeom>
          <a:noFill/>
        </p:spPr>
        <p:txBody>
          <a:bodyPr wrap="square" rtlCol="0">
            <a:spAutoFit/>
          </a:bodyPr>
          <a:lstStyle/>
          <a:p>
            <a:pPr algn="just"/>
            <a:r>
              <a:rPr lang="fr-FR" sz="1200" i="1" dirty="0"/>
              <a:t>Paris 2024 n’est pas que l’affaire des parisiens, chaque structure en France peut et doit contribuer à ce que cette fête soit un grand succès.  En tant que Club tourné vers le Haut Niveau et la professionnalisation de notre sport, nous nous devons d’y participer activement avec le </a:t>
            </a:r>
            <a:r>
              <a:rPr lang="fr-FR" sz="1200" i="1" dirty="0" smtClean="0"/>
              <a:t>3Muc.</a:t>
            </a:r>
            <a:endParaRPr lang="fr-FR" sz="1200" i="1" dirty="0"/>
          </a:p>
        </p:txBody>
      </p:sp>
      <p:sp>
        <p:nvSpPr>
          <p:cNvPr id="37" name="ZoneTexte 36"/>
          <p:cNvSpPr txBox="1"/>
          <p:nvPr/>
        </p:nvSpPr>
        <p:spPr>
          <a:xfrm>
            <a:off x="250081" y="3825125"/>
            <a:ext cx="2304256" cy="830997"/>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Philippe Jamet</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Président</a:t>
            </a:r>
          </a:p>
          <a:p>
            <a:pPr algn="ctr"/>
            <a:r>
              <a:rPr lang="fr-FR" sz="1200" dirty="0">
                <a:cs typeface="Arial" panose="020B0604020202020204" pitchFamily="34" charset="0"/>
              </a:rPr>
              <a:t>Montpellier Méditerranée Métropole UC Natation </a:t>
            </a:r>
            <a:endParaRPr lang="fr-FR" sz="1200" dirty="0" smtClean="0">
              <a:cs typeface="Arial" panose="020B0604020202020204" pitchFamily="34" charset="0"/>
            </a:endParaRPr>
          </a:p>
        </p:txBody>
      </p:sp>
      <p:pic>
        <p:nvPicPr>
          <p:cNvPr id="2" name="Picture 2" descr="RÃ©sultat de recherche d'images pour &quot;philippe jamet&quot;"/>
          <p:cNvPicPr>
            <a:picLocks noChangeAspect="1" noChangeArrowheads="1"/>
          </p:cNvPicPr>
          <p:nvPr/>
        </p:nvPicPr>
        <p:blipFill rotWithShape="1">
          <a:blip r:embed="rId3">
            <a:extLst>
              <a:ext uri="{28A0092B-C50C-407E-A947-70E740481C1C}">
                <a14:useLocalDpi xmlns:a14="http://schemas.microsoft.com/office/drawing/2010/main" val="0"/>
              </a:ext>
            </a:extLst>
          </a:blip>
          <a:srcRect l="14592" t="3244" r="3638" b="7903"/>
          <a:stretch/>
        </p:blipFill>
        <p:spPr bwMode="auto">
          <a:xfrm>
            <a:off x="570122" y="1941212"/>
            <a:ext cx="1524472" cy="16565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0" y="0"/>
            <a:ext cx="327025" cy="0"/>
          </a:xfrm>
          <a:prstGeom prst="rect">
            <a:avLst/>
          </a:prstGeom>
          <a:solidFill>
            <a:srgbClr val="004A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smtClean="0">
                <a:ln>
                  <a:noFill/>
                </a:ln>
                <a:solidFill>
                  <a:schemeClr val="tx1"/>
                </a:solidFill>
                <a:effectLst/>
                <a:latin typeface="inherit"/>
              </a:rPr>
              <a:t/>
            </a:r>
            <a:br>
              <a:rPr kumimoji="0" lang="fr-FR" altLang="fr-FR" b="0" i="0" u="none" strike="noStrike" cap="none" normalizeH="0" baseline="0" smtClean="0">
                <a:ln>
                  <a:noFill/>
                </a:ln>
                <a:solidFill>
                  <a:schemeClr val="tx1"/>
                </a:solidFill>
                <a:effectLst/>
                <a:latin typeface="inherit"/>
              </a:rPr>
            </a:b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pic>
        <p:nvPicPr>
          <p:cNvPr id="1028" name="Picture 4" descr="3M.U.C. NATATION Logo">
            <a:hlinkClick r:id="rId4" tooltip="3M.U.C. NATATION"/>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4600"/>
          <a:stretch/>
        </p:blipFill>
        <p:spPr bwMode="auto">
          <a:xfrm>
            <a:off x="269536" y="8737927"/>
            <a:ext cx="2125645" cy="1661482"/>
          </a:xfrm>
          <a:prstGeom prst="rect">
            <a:avLst/>
          </a:prstGeom>
          <a:noFill/>
          <a:extLst>
            <a:ext uri="{909E8E84-426E-40DD-AFC4-6F175D3DCCD1}">
              <a14:hiddenFill xmlns:a14="http://schemas.microsoft.com/office/drawing/2010/main">
                <a:solidFill>
                  <a:srgbClr val="FFFFFF"/>
                </a:solidFill>
              </a14:hiddenFill>
            </a:ext>
          </a:extLst>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130</a:t>
            </a:r>
            <a:endParaRPr lang="fr-FR" sz="1800" spc="100" dirty="0">
              <a:cs typeface="Arial" panose="020B0604020202020204" pitchFamily="34" charset="0"/>
            </a:endParaRPr>
          </a:p>
        </p:txBody>
      </p:sp>
    </p:spTree>
    <p:extLst>
      <p:ext uri="{BB962C8B-B14F-4D97-AF65-F5344CB8AC3E}">
        <p14:creationId xmlns:p14="http://schemas.microsoft.com/office/powerpoint/2010/main" val="155191128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50" y="524769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894558" y="7466095"/>
            <a:ext cx="500120" cy="425184"/>
          </a:xfrm>
          <a:prstGeom prst="rect">
            <a:avLst/>
          </a:prstGeom>
        </p:spPr>
      </p:pic>
      <p:sp>
        <p:nvSpPr>
          <p:cNvPr id="31" name="ZoneTexte 30"/>
          <p:cNvSpPr txBox="1"/>
          <p:nvPr/>
        </p:nvSpPr>
        <p:spPr>
          <a:xfrm>
            <a:off x="2786052" y="1701571"/>
            <a:ext cx="4608512" cy="9741128"/>
          </a:xfrm>
          <a:prstGeom prst="rect">
            <a:avLst/>
          </a:prstGeom>
          <a:noFill/>
        </p:spPr>
        <p:txBody>
          <a:bodyPr wrap="square" numCol="2" spcCol="216000" rtlCol="0">
            <a:spAutoFit/>
          </a:bodyPr>
          <a:lstStyle/>
          <a:p>
            <a:pPr algn="just"/>
            <a:r>
              <a:rPr lang="fr-FR" sz="1100" b="1" dirty="0"/>
              <a:t>Merci de vous </a:t>
            </a:r>
            <a:r>
              <a:rPr lang="fr-FR" sz="1100" b="1" dirty="0" smtClean="0"/>
              <a:t>présenter en quelques mots.</a:t>
            </a:r>
          </a:p>
          <a:p>
            <a:pPr algn="just"/>
            <a:endParaRPr lang="fr-FR" sz="1100" dirty="0"/>
          </a:p>
          <a:p>
            <a:pPr algn="just"/>
            <a:r>
              <a:rPr lang="fr-FR" sz="1100" dirty="0"/>
              <a:t>Je suis Jean-Pierre </a:t>
            </a:r>
            <a:r>
              <a:rPr lang="fr-FR" sz="1100" dirty="0" err="1"/>
              <a:t>Jubin</a:t>
            </a:r>
            <a:r>
              <a:rPr lang="fr-FR" sz="1100" dirty="0"/>
              <a:t>. J’ai été élu président du Comité Régional Handisport Occitanie à sa création, le 3 mars 2017, dû à la fusion des régions Languedoc-Roussillon et Midi-Pyrénées. J’ai été au préalable président du Comité Départemental Handisport de Haute-Garonne pendant la </a:t>
            </a:r>
            <a:r>
              <a:rPr lang="fr-FR" sz="1100" dirty="0" err="1"/>
              <a:t>paralympiade</a:t>
            </a:r>
            <a:r>
              <a:rPr lang="fr-FR" sz="1100" dirty="0"/>
              <a:t> 2012-2016. Du côté sportif, j’ai pratiqué l’athlétisme et plus précisément la course de fond : 10 km et semi-marathon ainsi que le basket fauteuil.</a:t>
            </a:r>
          </a:p>
          <a:p>
            <a:pPr algn="just"/>
            <a:endParaRPr lang="fr-FR" sz="1100" b="1" dirty="0" smtClean="0"/>
          </a:p>
          <a:p>
            <a:pPr algn="just"/>
            <a:endParaRPr lang="fr-FR" sz="1100" b="1" dirty="0"/>
          </a:p>
          <a:p>
            <a:pPr algn="just"/>
            <a:r>
              <a:rPr lang="fr-FR" sz="1100" b="1" dirty="0"/>
              <a:t>Tony Estanguet et Denis Masseglia ont annoncé lors du 101e congrès des Maires le 22 novembre le lancement du label "Terre de Jeux 2024" pour associer les collectivités et mouvement sportif à l'organisation des JOP sur l'ensemble du territoire : que vous inspire cette démarche ?</a:t>
            </a:r>
          </a:p>
          <a:p>
            <a:pPr algn="just"/>
            <a:endParaRPr lang="fr-FR" sz="1100" dirty="0" smtClean="0"/>
          </a:p>
          <a:p>
            <a:pPr algn="just"/>
            <a:endParaRPr lang="fr-FR" sz="1100" dirty="0"/>
          </a:p>
          <a:p>
            <a:pPr algn="just"/>
            <a:r>
              <a:rPr lang="fr-FR" sz="1100" dirty="0"/>
              <a:t>La France, au travers de son Comité d’Organisation des Jeux Olympiques (</a:t>
            </a:r>
            <a:r>
              <a:rPr lang="fr-FR" sz="1100" dirty="0" smtClean="0"/>
              <a:t>COJO) </a:t>
            </a:r>
            <a:r>
              <a:rPr lang="fr-FR" sz="1100" dirty="0"/>
              <a:t>et ses représentants, s’est battue pour obtenir ces Jeux Olympiques et Paralympiques. Nous devons dorénavant  faire notre maximum pour que cette grande et belle fête soit une réussite et une fierté pour notre pays. L’association des collectivités et du mouvement sportif dans la réalisation du label </a:t>
            </a:r>
            <a:r>
              <a:rPr lang="fr-FR" sz="1100" dirty="0" smtClean="0"/>
              <a:t>« Terre </a:t>
            </a:r>
            <a:r>
              <a:rPr lang="fr-FR" sz="1100" dirty="0"/>
              <a:t>de Jeux 2024 » semble à mon sens naturel de par notre réalité du terrain aujourd'hui, ce sont eux les premiers acteurs du sport en France</a:t>
            </a:r>
            <a:r>
              <a:rPr lang="fr-FR" sz="1100" dirty="0" smtClean="0"/>
              <a:t>.</a:t>
            </a:r>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r>
              <a:rPr lang="fr-FR" sz="1100" dirty="0" smtClean="0"/>
              <a:t>Grâce </a:t>
            </a:r>
            <a:r>
              <a:rPr lang="fr-FR" sz="1100" dirty="0"/>
              <a:t>à ce label, je suis convaincu  que les Jeux Olympiques et les Jeux Paralympiques remporteront l’adhésion de tous et l’implication de chacun pour faire de cette nouvelle édition une véritable fête populaire sur l’ensemble du territoire.</a:t>
            </a:r>
          </a:p>
          <a:p>
            <a:pPr algn="just"/>
            <a:endParaRPr lang="fr-FR" sz="1100" dirty="0" smtClean="0"/>
          </a:p>
          <a:p>
            <a:pPr algn="just"/>
            <a:endParaRPr lang="fr-FR" sz="1100" dirty="0"/>
          </a:p>
          <a:p>
            <a:pPr algn="just"/>
            <a:r>
              <a:rPr lang="fr-FR" sz="1100" b="1" dirty="0" smtClean="0"/>
              <a:t>Bien </a:t>
            </a:r>
            <a:r>
              <a:rPr lang="fr-FR" sz="1100" b="1" dirty="0"/>
              <a:t>que le cahier des charges de ce label  soit en cours de formalisation, comment envisagez-vous d'y participer d’un point de vue opérationnel ?</a:t>
            </a:r>
          </a:p>
          <a:p>
            <a:pPr algn="just"/>
            <a:endParaRPr lang="fr-FR" sz="1100" dirty="0" smtClean="0"/>
          </a:p>
          <a:p>
            <a:pPr algn="just"/>
            <a:endParaRPr lang="fr-FR" sz="1100" dirty="0"/>
          </a:p>
          <a:p>
            <a:pPr algn="just"/>
            <a:r>
              <a:rPr lang="fr-FR" sz="1100" dirty="0"/>
              <a:t>Si comme je le pense ce processus de labélisation rencontrera un réel succès, c’est tous ensemble que nous répondrons aux diverses sollicitations. Cela permettra ainsi de valoriser l’ensemble des compétences de nos Comités Départementaux et de nos clubs qui sont l’essence même de notre fédération</a:t>
            </a:r>
            <a:r>
              <a:rPr lang="fr-FR" sz="1100" dirty="0" smtClean="0"/>
              <a:t>.</a:t>
            </a:r>
          </a:p>
          <a:p>
            <a:pPr algn="just"/>
            <a:endParaRPr lang="fr-FR" sz="1100" dirty="0"/>
          </a:p>
          <a:p>
            <a:pPr algn="just"/>
            <a:r>
              <a:rPr lang="fr-FR" sz="1100" dirty="0"/>
              <a:t>En janvier 2017, nombres de fédérations homologues ont reçu la délégation publique pour l’accueil et l’organisation de compétitions officielles en direction des personnes en situation de handicap. C’est avec plaisir que nous partagerons notre expertise auprès de ces dernières au bénéfice de tous.</a:t>
            </a:r>
          </a:p>
        </p:txBody>
      </p:sp>
      <p:sp>
        <p:nvSpPr>
          <p:cNvPr id="34" name="ZoneTexte 33"/>
          <p:cNvSpPr txBox="1"/>
          <p:nvPr/>
        </p:nvSpPr>
        <p:spPr>
          <a:xfrm>
            <a:off x="2786052" y="1062357"/>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Jean-Pierre </a:t>
            </a:r>
            <a:r>
              <a:rPr lang="fr-FR" sz="2400" b="1" cap="all" dirty="0" err="1" smtClean="0">
                <a:solidFill>
                  <a:srgbClr val="009FE3"/>
                </a:solidFill>
                <a:cs typeface="Arial" panose="020B0604020202020204" pitchFamily="34" charset="0"/>
              </a:rPr>
              <a:t>Jubin</a:t>
            </a:r>
            <a:endParaRPr lang="fr-FR" sz="2400" b="1" cap="all" dirty="0" smtClean="0">
              <a:solidFill>
                <a:srgbClr val="009FE3"/>
              </a:solidFill>
              <a:cs typeface="Arial" panose="020B0604020202020204" pitchFamily="34" charset="0"/>
            </a:endParaRPr>
          </a:p>
        </p:txBody>
      </p:sp>
      <p:sp>
        <p:nvSpPr>
          <p:cNvPr id="36" name="ZoneTexte 35"/>
          <p:cNvSpPr txBox="1"/>
          <p:nvPr/>
        </p:nvSpPr>
        <p:spPr>
          <a:xfrm>
            <a:off x="152624" y="5711769"/>
            <a:ext cx="2304256" cy="1569660"/>
          </a:xfrm>
          <a:prstGeom prst="rect">
            <a:avLst/>
          </a:prstGeom>
          <a:noFill/>
        </p:spPr>
        <p:txBody>
          <a:bodyPr wrap="square" rtlCol="0">
            <a:spAutoFit/>
          </a:bodyPr>
          <a:lstStyle/>
          <a:p>
            <a:pPr algn="just"/>
            <a:r>
              <a:rPr lang="fr-FR" sz="1200" i="1" dirty="0"/>
              <a:t>L’association des collectivités et du mouvement sportif dans la réalisation du label « Terre de Jeux 2024 » semble à mon sens naturel de par notre réalité du terrain aujourd'hui, ce sont eux les premiers acteurs du sport en France.</a:t>
            </a:r>
          </a:p>
        </p:txBody>
      </p:sp>
      <p:sp>
        <p:nvSpPr>
          <p:cNvPr id="37" name="ZoneTexte 36"/>
          <p:cNvSpPr txBox="1"/>
          <p:nvPr/>
        </p:nvSpPr>
        <p:spPr>
          <a:xfrm>
            <a:off x="250081" y="3825125"/>
            <a:ext cx="2304256" cy="830997"/>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Jean-Pierre </a:t>
            </a:r>
            <a:r>
              <a:rPr lang="fr-FR" sz="1200" b="1" cap="all" dirty="0" err="1" smtClean="0">
                <a:solidFill>
                  <a:srgbClr val="009FE3"/>
                </a:solidFill>
                <a:cs typeface="Arial" panose="020B0604020202020204" pitchFamily="34" charset="0"/>
              </a:rPr>
              <a:t>Jubin</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Président</a:t>
            </a:r>
          </a:p>
          <a:p>
            <a:pPr algn="ctr"/>
            <a:r>
              <a:rPr lang="fr-FR" sz="1200" dirty="0" smtClean="0">
                <a:cs typeface="Arial" panose="020B0604020202020204" pitchFamily="34" charset="0"/>
              </a:rPr>
              <a:t>Comité Régional Handisport</a:t>
            </a:r>
            <a:r>
              <a:rPr lang="fr-FR" sz="1200" dirty="0">
                <a:cs typeface="Arial" panose="020B0604020202020204" pitchFamily="34" charset="0"/>
              </a:rPr>
              <a:t> </a:t>
            </a:r>
            <a:r>
              <a:rPr lang="fr-FR" sz="1200" dirty="0" smtClean="0">
                <a:cs typeface="Arial" panose="020B0604020202020204" pitchFamily="34" charset="0"/>
              </a:rPr>
              <a:t>Occitanie</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527" y="1736489"/>
            <a:ext cx="1771363" cy="1771363"/>
          </a:xfrm>
          <a:prstGeom prst="rect">
            <a:avLst/>
          </a:prstGeom>
        </p:spPr>
      </p:pic>
      <p:pic>
        <p:nvPicPr>
          <p:cNvPr id="1026" name="Picture 2" descr="OCCITAN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49" y="8093159"/>
            <a:ext cx="4379845" cy="224566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5"/>
          <a:stretch>
            <a:fillRect/>
          </a:stretch>
        </p:blipFill>
        <p:spPr>
          <a:xfrm>
            <a:off x="2777017" y="9739189"/>
            <a:ext cx="2583313" cy="954211"/>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131</a:t>
            </a:r>
            <a:endParaRPr lang="fr-FR" sz="1800" spc="100" dirty="0">
              <a:cs typeface="Arial" panose="020B0604020202020204" pitchFamily="34" charset="0"/>
            </a:endParaRPr>
          </a:p>
        </p:txBody>
      </p:sp>
    </p:spTree>
    <p:extLst>
      <p:ext uri="{BB962C8B-B14F-4D97-AF65-F5344CB8AC3E}">
        <p14:creationId xmlns:p14="http://schemas.microsoft.com/office/powerpoint/2010/main" val="306607402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50" y="524769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88386" y="8265548"/>
            <a:ext cx="500120" cy="425184"/>
          </a:xfrm>
          <a:prstGeom prst="rect">
            <a:avLst/>
          </a:prstGeom>
        </p:spPr>
      </p:pic>
      <p:sp>
        <p:nvSpPr>
          <p:cNvPr id="31" name="ZoneTexte 30"/>
          <p:cNvSpPr txBox="1"/>
          <p:nvPr/>
        </p:nvSpPr>
        <p:spPr>
          <a:xfrm>
            <a:off x="2786052" y="1701571"/>
            <a:ext cx="4608512" cy="11095345"/>
          </a:xfrm>
          <a:prstGeom prst="rect">
            <a:avLst/>
          </a:prstGeom>
          <a:noFill/>
        </p:spPr>
        <p:txBody>
          <a:bodyPr wrap="square" numCol="2" spcCol="216000" rtlCol="0">
            <a:spAutoFit/>
          </a:bodyPr>
          <a:lstStyle/>
          <a:p>
            <a:pPr algn="just"/>
            <a:r>
              <a:rPr lang="fr-FR" sz="1100" b="1" dirty="0"/>
              <a:t>En quelques mots, merci de présenter vos missions à la FFN</a:t>
            </a:r>
          </a:p>
          <a:p>
            <a:pPr algn="just"/>
            <a:endParaRPr lang="fr-FR" sz="1100" dirty="0" smtClean="0"/>
          </a:p>
          <a:p>
            <a:pPr algn="just"/>
            <a:r>
              <a:rPr lang="fr-FR" sz="1100" dirty="0" smtClean="0"/>
              <a:t>Je </a:t>
            </a:r>
            <a:r>
              <a:rPr lang="fr-FR" sz="1100" dirty="0"/>
              <a:t>suis responsable du Service Territoires &amp; Equipements de la Fédération Française de Natation, qui accompagne gratuitement depuis maintenant plus de quinze ans les collectivités dans leurs projets de construction et de réhabilitation d’équipements aquatiques. </a:t>
            </a:r>
          </a:p>
          <a:p>
            <a:pPr algn="just"/>
            <a:r>
              <a:rPr lang="fr-FR" sz="1100" dirty="0"/>
              <a:t>En fonction de leur besoin, cet accompagnement peut prendre la forme de précisions réglementaires, d’études des besoins et de notes programmatiques, de participations à des comités de pilotage, des jurys de concours… L’idée est de proposer une approche personnalisée et adaptée aux attentes de chaque maître d’ouvrage, simplement conditionnée par la pertinence sportive d’un projet, aussi bien d’un point de vue du bâtiment envisagé (existence d’un bassin sportif de natation de 25 ou 50 mètres) que d’un point de vue associatif (implication d’un club dans le fonctionnement quotidien de l’équipement).</a:t>
            </a:r>
          </a:p>
          <a:p>
            <a:pPr algn="just"/>
            <a:r>
              <a:rPr lang="fr-FR" sz="1100" dirty="0"/>
              <a:t>Le Service accompagne aujourd’hui de près ou de loin une soixantaine de collectivités par an et a instruit de 2006 à 2018 les demandes de subvention d’équipements portées par les maîtres d’ouvrage auprès du CNDS (Centre National pour le Développement du Sport), ce qui lui offre une vue incomparable de l’état du parc aquatique français et de ses perspectives de court et moyen terme.    </a:t>
            </a:r>
          </a:p>
          <a:p>
            <a:pPr algn="just"/>
            <a:endParaRPr lang="fr-FR" sz="1100" dirty="0"/>
          </a:p>
          <a:p>
            <a:pPr algn="just"/>
            <a:r>
              <a:rPr lang="fr-FR" sz="1100" b="1" dirty="0"/>
              <a:t>Tony Estanguet et Denis Masseglia ont annoncé lors du 101e congrès des Maires le 22 novembre le lancement du label "Terre de Jeux 2024" pour associer les collectivités et mouvement sportif à l'organisation des JO sur l'ensemble du territoire : que vous inspire cette démarche </a:t>
            </a:r>
            <a:r>
              <a:rPr lang="fr-FR" sz="1100" b="1" dirty="0" smtClean="0"/>
              <a:t>?</a:t>
            </a:r>
          </a:p>
          <a:p>
            <a:pPr algn="just"/>
            <a:endParaRPr lang="fr-FR" sz="1100" b="1" dirty="0"/>
          </a:p>
          <a:p>
            <a:pPr algn="just"/>
            <a:endParaRPr lang="fr-FR" sz="1100" b="1" dirty="0" smtClean="0"/>
          </a:p>
          <a:p>
            <a:pPr algn="just"/>
            <a:endParaRPr lang="fr-FR" sz="1100" b="1" dirty="0"/>
          </a:p>
          <a:p>
            <a:pPr algn="just"/>
            <a:endParaRPr lang="fr-FR" sz="1100" b="1" dirty="0" smtClean="0"/>
          </a:p>
          <a:p>
            <a:pPr algn="just"/>
            <a:endParaRPr lang="fr-FR" sz="1100" b="1" dirty="0"/>
          </a:p>
          <a:p>
            <a:pPr algn="just"/>
            <a:endParaRPr lang="fr-FR" sz="1100" b="1" dirty="0" smtClean="0"/>
          </a:p>
          <a:p>
            <a:pPr algn="just"/>
            <a:endParaRPr lang="fr-FR" sz="1100" b="1" dirty="0"/>
          </a:p>
          <a:p>
            <a:pPr algn="just"/>
            <a:endParaRPr lang="fr-FR" sz="1100" b="1" dirty="0" smtClean="0"/>
          </a:p>
          <a:p>
            <a:pPr algn="just"/>
            <a:endParaRPr lang="fr-FR" sz="1100" b="1" dirty="0"/>
          </a:p>
          <a:p>
            <a:pPr algn="just"/>
            <a:endParaRPr lang="fr-FR" sz="1100" b="1" dirty="0" smtClean="0"/>
          </a:p>
          <a:p>
            <a:pPr algn="just"/>
            <a:endParaRPr lang="fr-FR" sz="1100" b="1" dirty="0"/>
          </a:p>
          <a:p>
            <a:pPr algn="just"/>
            <a:endParaRPr lang="fr-FR" sz="1100" b="1" dirty="0" smtClean="0"/>
          </a:p>
          <a:p>
            <a:pPr algn="just"/>
            <a:r>
              <a:rPr lang="fr-FR" sz="1100" dirty="0" smtClean="0"/>
              <a:t>Cette </a:t>
            </a:r>
            <a:r>
              <a:rPr lang="fr-FR" sz="1100" dirty="0"/>
              <a:t>annonce nous apparait aussi attendue que nécessaire. De nombreuses collectivités souhaitent s’impliquer dans la </a:t>
            </a:r>
            <a:r>
              <a:rPr lang="fr-FR" sz="1100" dirty="0" smtClean="0"/>
              <a:t>dynamique </a:t>
            </a:r>
            <a:r>
              <a:rPr lang="fr-FR" sz="1100" dirty="0"/>
              <a:t>olympique en se positionnant comme « base avancée » des Jeux, au service des délégations dans leur préparation finale, et les Fédérations manquent encore aujourd’hui de lisibilité sur les intentions et les attentes du COJO en la matière. </a:t>
            </a:r>
          </a:p>
          <a:p>
            <a:pPr algn="just"/>
            <a:r>
              <a:rPr lang="fr-FR" sz="1100" dirty="0"/>
              <a:t>Plus encore au niveau des piscines qui nécessitent un temps long d’études et de réalisation, il est indispensable d’identifier le plus en amont possible des projets les besoins pour proposer une réponse adaptée aux athlètes en temps et en heure.</a:t>
            </a:r>
          </a:p>
          <a:p>
            <a:pPr algn="just"/>
            <a:endParaRPr lang="fr-FR" sz="1100" dirty="0"/>
          </a:p>
          <a:p>
            <a:pPr algn="just"/>
            <a:r>
              <a:rPr lang="fr-FR" sz="1100" b="1" dirty="0"/>
              <a:t>Bien que le cahier des charges de ce label soit en cours de formalisation, comment envisagez-vous d'y participer ?</a:t>
            </a:r>
          </a:p>
          <a:p>
            <a:pPr algn="just"/>
            <a:endParaRPr lang="fr-FR" sz="1100" dirty="0"/>
          </a:p>
          <a:p>
            <a:pPr algn="just"/>
            <a:r>
              <a:rPr lang="fr-FR" sz="1100" dirty="0"/>
              <a:t>D’un point de vue réglementaire, la FFN retranscrit le règlement international édicté par la FINA (Fédération Internationale de Natation) en droit français et certifie la conformité des nouvelles piscines pour l’accueil de compétitions et l’homologation de records. </a:t>
            </a:r>
          </a:p>
          <a:p>
            <a:pPr algn="just"/>
            <a:r>
              <a:rPr lang="fr-FR" sz="1100" dirty="0"/>
              <a:t>Si nous avons déjà collaboré avec Paris 2024 à la rédaction d’un premier cahier des charges conditionnant les prérequis nécessaires en équipements pour accueillir une délégation, nous disposons aujourd’hui d’une connaissance des sites existants et d’un contact avec les collectivités qui pourrait être précieux pour le COJO s’il souhaite nous associer à la dynamique « Terre de Jeux 2024 ». </a:t>
            </a:r>
          </a:p>
        </p:txBody>
      </p:sp>
      <p:sp>
        <p:nvSpPr>
          <p:cNvPr id="34" name="ZoneTexte 33"/>
          <p:cNvSpPr txBox="1"/>
          <p:nvPr/>
        </p:nvSpPr>
        <p:spPr>
          <a:xfrm>
            <a:off x="2786052" y="1062357"/>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a:t>
            </a:r>
            <a:r>
              <a:rPr lang="fr-FR" sz="2400" b="1" cap="all" dirty="0">
                <a:solidFill>
                  <a:srgbClr val="009FE3"/>
                </a:solidFill>
                <a:cs typeface="Arial" panose="020B0604020202020204" pitchFamily="34" charset="0"/>
              </a:rPr>
              <a:t>Basile </a:t>
            </a:r>
            <a:r>
              <a:rPr lang="fr-FR" sz="2400" b="1" cap="all" dirty="0" smtClean="0">
                <a:solidFill>
                  <a:srgbClr val="009FE3"/>
                </a:solidFill>
                <a:cs typeface="Arial" panose="020B0604020202020204" pitchFamily="34" charset="0"/>
              </a:rPr>
              <a:t>GAZEAUD</a:t>
            </a:r>
          </a:p>
        </p:txBody>
      </p:sp>
      <p:sp>
        <p:nvSpPr>
          <p:cNvPr id="36" name="ZoneTexte 35"/>
          <p:cNvSpPr txBox="1"/>
          <p:nvPr/>
        </p:nvSpPr>
        <p:spPr>
          <a:xfrm>
            <a:off x="184250" y="5772558"/>
            <a:ext cx="2304256" cy="2492990"/>
          </a:xfrm>
          <a:prstGeom prst="rect">
            <a:avLst/>
          </a:prstGeom>
          <a:noFill/>
        </p:spPr>
        <p:txBody>
          <a:bodyPr wrap="square" rtlCol="0">
            <a:spAutoFit/>
          </a:bodyPr>
          <a:lstStyle/>
          <a:p>
            <a:pPr algn="just"/>
            <a:r>
              <a:rPr lang="fr-FR" sz="1200" i="1" dirty="0"/>
              <a:t>Si nous avons déjà collaboré avec Paris 2024 à la rédaction d’un premier cahier des charges conditionnant les prérequis nécessaires en équipements pour accueillir une délégation, nous disposons aujourd’hui d’une connaissance des sites existants et d’un contact avec les collectivités qui pourrait être précieux pour le COJO s’il souhaite nous associer à la dynamique « Terre de Jeux 2024 ». </a:t>
            </a:r>
          </a:p>
        </p:txBody>
      </p:sp>
      <p:sp>
        <p:nvSpPr>
          <p:cNvPr id="37" name="ZoneTexte 36"/>
          <p:cNvSpPr txBox="1"/>
          <p:nvPr/>
        </p:nvSpPr>
        <p:spPr>
          <a:xfrm>
            <a:off x="250081" y="3825125"/>
            <a:ext cx="2304256" cy="830997"/>
          </a:xfrm>
          <a:prstGeom prst="rect">
            <a:avLst/>
          </a:prstGeom>
          <a:noFill/>
        </p:spPr>
        <p:txBody>
          <a:bodyPr wrap="square" rtlCol="0">
            <a:spAutoFit/>
          </a:bodyPr>
          <a:lstStyle/>
          <a:p>
            <a:pPr algn="ctr"/>
            <a:r>
              <a:rPr lang="fr-FR" sz="1200" b="1" cap="all" dirty="0">
                <a:solidFill>
                  <a:srgbClr val="009FE3"/>
                </a:solidFill>
                <a:cs typeface="Arial" panose="020B0604020202020204" pitchFamily="34" charset="0"/>
              </a:rPr>
              <a:t>Basile GAZEAUD </a:t>
            </a:r>
            <a:endParaRPr lang="fr-FR" sz="1200" b="1" cap="all" dirty="0" smtClean="0">
              <a:solidFill>
                <a:srgbClr val="009FE3"/>
              </a:solidFill>
              <a:cs typeface="Arial" panose="020B0604020202020204" pitchFamily="34" charset="0"/>
            </a:endParaRPr>
          </a:p>
          <a:p>
            <a:pPr algn="ctr"/>
            <a:r>
              <a:rPr lang="fr-FR" sz="1200" dirty="0" smtClean="0"/>
              <a:t>Responsable </a:t>
            </a:r>
            <a:r>
              <a:rPr lang="fr-FR" sz="1200" dirty="0"/>
              <a:t>du Service Territoires &amp; </a:t>
            </a:r>
            <a:r>
              <a:rPr lang="fr-FR" sz="1200" dirty="0" smtClean="0"/>
              <a:t>Equipements</a:t>
            </a:r>
          </a:p>
          <a:p>
            <a:pPr algn="ctr"/>
            <a:r>
              <a:rPr lang="fr-FR" sz="1200" dirty="0" smtClean="0">
                <a:cs typeface="Arial" panose="020B0604020202020204" pitchFamily="34" charset="0"/>
              </a:rPr>
              <a:t>Fédération Française de Natation</a:t>
            </a:r>
          </a:p>
        </p:txBody>
      </p:sp>
      <p:sp>
        <p:nvSpPr>
          <p:cNvPr id="6" name="Rectangle 5"/>
          <p:cNvSpPr>
            <a:spLocks noChangeArrowheads="1"/>
          </p:cNvSpPr>
          <p:nvPr/>
        </p:nvSpPr>
        <p:spPr bwMode="auto">
          <a:xfrm>
            <a:off x="0" y="0"/>
            <a:ext cx="327025" cy="0"/>
          </a:xfrm>
          <a:prstGeom prst="rect">
            <a:avLst/>
          </a:prstGeom>
          <a:solidFill>
            <a:srgbClr val="004A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smtClean="0">
                <a:ln>
                  <a:noFill/>
                </a:ln>
                <a:solidFill>
                  <a:schemeClr val="tx1"/>
                </a:solidFill>
                <a:effectLst/>
                <a:latin typeface="inherit"/>
              </a:rPr>
              <a:t/>
            </a:r>
            <a:br>
              <a:rPr kumimoji="0" lang="fr-FR" altLang="fr-FR" b="0" i="0" u="none" strike="noStrike" cap="none" normalizeH="0" baseline="0" smtClean="0">
                <a:ln>
                  <a:noFill/>
                </a:ln>
                <a:solidFill>
                  <a:schemeClr val="tx1"/>
                </a:solidFill>
                <a:effectLst/>
                <a:latin typeface="inherit"/>
              </a:rPr>
            </a:b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pic>
        <p:nvPicPr>
          <p:cNvPr id="3" name="Image 2"/>
          <p:cNvPicPr>
            <a:picLocks noChangeAspect="1"/>
          </p:cNvPicPr>
          <p:nvPr/>
        </p:nvPicPr>
        <p:blipFill>
          <a:blip r:embed="rId3"/>
          <a:stretch>
            <a:fillRect/>
          </a:stretch>
        </p:blipFill>
        <p:spPr>
          <a:xfrm>
            <a:off x="513519" y="8714211"/>
            <a:ext cx="1777380" cy="1777380"/>
          </a:xfrm>
          <a:prstGeom prst="rect">
            <a:avLst/>
          </a:prstGeom>
        </p:spPr>
      </p:pic>
      <p:pic>
        <p:nvPicPr>
          <p:cNvPr id="4" name="Image 3"/>
          <p:cNvPicPr>
            <a:picLocks noChangeAspect="1"/>
          </p:cNvPicPr>
          <p:nvPr/>
        </p:nvPicPr>
        <p:blipFill>
          <a:blip r:embed="rId4"/>
          <a:stretch>
            <a:fillRect/>
          </a:stretch>
        </p:blipFill>
        <p:spPr>
          <a:xfrm>
            <a:off x="496302" y="1913627"/>
            <a:ext cx="1811814" cy="1811814"/>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132</a:t>
            </a:r>
            <a:endParaRPr lang="fr-FR" sz="1800" spc="100" dirty="0">
              <a:cs typeface="Arial" panose="020B0604020202020204" pitchFamily="34" charset="0"/>
            </a:endParaRPr>
          </a:p>
        </p:txBody>
      </p:sp>
    </p:spTree>
    <p:extLst>
      <p:ext uri="{BB962C8B-B14F-4D97-AF65-F5344CB8AC3E}">
        <p14:creationId xmlns:p14="http://schemas.microsoft.com/office/powerpoint/2010/main" val="418497837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cap="all" dirty="0" smtClean="0">
                <a:solidFill>
                  <a:schemeClr val="bg1"/>
                </a:solidFill>
              </a:rPr>
              <a:t>La France mobilisée pour 2024</a:t>
            </a:r>
            <a:endParaRPr lang="fr-FR" sz="3900" b="1" cap="all"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#33</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228903"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133</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202435866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73" y="5184631"/>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49954" y="8476057"/>
            <a:ext cx="504056"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31" name="ZoneTexte 30"/>
          <p:cNvSpPr txBox="1"/>
          <p:nvPr/>
        </p:nvSpPr>
        <p:spPr>
          <a:xfrm>
            <a:off x="2832791" y="2521285"/>
            <a:ext cx="4608512" cy="8009885"/>
          </a:xfrm>
          <a:prstGeom prst="rect">
            <a:avLst/>
          </a:prstGeom>
          <a:noFill/>
        </p:spPr>
        <p:txBody>
          <a:bodyPr wrap="square" numCol="2" spcCol="216000" rtlCol="0">
            <a:spAutoFit/>
          </a:bodyPr>
          <a:lstStyle/>
          <a:p>
            <a:pPr algn="just"/>
            <a:r>
              <a:rPr lang="fr-FR" sz="1050" dirty="0">
                <a:solidFill>
                  <a:prstClr val="black"/>
                </a:solidFill>
              </a:rPr>
              <a:t>Tout d’abord, toute l’équipe SportColl et moi-même tenons à vous souhaiter une excellente année 2019. </a:t>
            </a:r>
            <a:endParaRPr lang="fr-FR" sz="1050" dirty="0" smtClean="0">
              <a:solidFill>
                <a:prstClr val="black"/>
              </a:solidFill>
            </a:endParaRPr>
          </a:p>
          <a:p>
            <a:pPr algn="just"/>
            <a:endParaRPr lang="fr-FR" sz="1050" dirty="0">
              <a:solidFill>
                <a:prstClr val="black"/>
              </a:solidFill>
            </a:endParaRPr>
          </a:p>
          <a:p>
            <a:pPr algn="just"/>
            <a:r>
              <a:rPr lang="fr-FR" sz="1050" dirty="0">
                <a:solidFill>
                  <a:prstClr val="black"/>
                </a:solidFill>
              </a:rPr>
              <a:t>Cette année qui débute </a:t>
            </a:r>
            <a:r>
              <a:rPr lang="fr-FR" sz="1050" dirty="0" smtClean="0">
                <a:solidFill>
                  <a:prstClr val="black"/>
                </a:solidFill>
              </a:rPr>
              <a:t>sera sportive</a:t>
            </a:r>
            <a:r>
              <a:rPr lang="fr-FR" sz="1050" dirty="0">
                <a:solidFill>
                  <a:prstClr val="black"/>
                </a:solidFill>
              </a:rPr>
              <a:t>, très certainement, </a:t>
            </a:r>
            <a:r>
              <a:rPr lang="fr-FR" sz="1050" dirty="0" smtClean="0">
                <a:solidFill>
                  <a:prstClr val="black"/>
                </a:solidFill>
              </a:rPr>
              <a:t>mais également </a:t>
            </a:r>
            <a:r>
              <a:rPr lang="fr-FR" sz="1050" dirty="0">
                <a:solidFill>
                  <a:prstClr val="black"/>
                </a:solidFill>
              </a:rPr>
              <a:t>riche en événements. Les traditionnels </a:t>
            </a:r>
            <a:r>
              <a:rPr lang="fr-FR" sz="1050" dirty="0" smtClean="0">
                <a:solidFill>
                  <a:prstClr val="black"/>
                </a:solidFill>
              </a:rPr>
              <a:t>rendez-vous </a:t>
            </a:r>
            <a:r>
              <a:rPr lang="fr-FR" sz="1050" dirty="0">
                <a:solidFill>
                  <a:prstClr val="black"/>
                </a:solidFill>
              </a:rPr>
              <a:t>majeurs (Tour de France, tournois de tennis etc.) vont, cette année, être renforcés en France par l’accueil de la coupe du monde de football féminin ou l’euro de volley masculin notamment. Nous vivrons très certainement au rythme des animations et manifestations organisées ici et là, pour promouvoir les clubs locaux et les pratiques sportives pour tous. La grande période des « galettes des rois/assemblées générales » qui </a:t>
            </a:r>
            <a:r>
              <a:rPr lang="fr-FR" sz="1050" dirty="0" smtClean="0">
                <a:solidFill>
                  <a:prstClr val="black"/>
                </a:solidFill>
              </a:rPr>
              <a:t>commence </a:t>
            </a:r>
            <a:r>
              <a:rPr lang="fr-FR" sz="1050" dirty="0">
                <a:solidFill>
                  <a:prstClr val="black"/>
                </a:solidFill>
              </a:rPr>
              <a:t>actuellement, va également permettre à chaque association de faire un point sur leur histoire et leur développement.</a:t>
            </a:r>
          </a:p>
          <a:p>
            <a:pPr algn="just"/>
            <a:endParaRPr lang="fr-FR" sz="1050" dirty="0" smtClean="0">
              <a:solidFill>
                <a:prstClr val="black"/>
              </a:solidFill>
            </a:endParaRPr>
          </a:p>
          <a:p>
            <a:pPr algn="just"/>
            <a:r>
              <a:rPr lang="fr-FR" sz="1050" dirty="0" smtClean="0">
                <a:solidFill>
                  <a:prstClr val="black"/>
                </a:solidFill>
              </a:rPr>
              <a:t>2019 </a:t>
            </a:r>
            <a:r>
              <a:rPr lang="fr-FR" sz="1050" dirty="0">
                <a:solidFill>
                  <a:prstClr val="black"/>
                </a:solidFill>
              </a:rPr>
              <a:t>sera aussi </a:t>
            </a:r>
            <a:r>
              <a:rPr lang="fr-FR" sz="1050" dirty="0" smtClean="0">
                <a:solidFill>
                  <a:prstClr val="black"/>
                </a:solidFill>
              </a:rPr>
              <a:t>marquée </a:t>
            </a:r>
            <a:r>
              <a:rPr lang="fr-FR" sz="1050" dirty="0">
                <a:solidFill>
                  <a:prstClr val="black"/>
                </a:solidFill>
              </a:rPr>
              <a:t>par des évolutions </a:t>
            </a:r>
            <a:r>
              <a:rPr lang="fr-FR" sz="1050" dirty="0" smtClean="0">
                <a:solidFill>
                  <a:prstClr val="black"/>
                </a:solidFill>
              </a:rPr>
              <a:t>significatives </a:t>
            </a:r>
            <a:r>
              <a:rPr lang="fr-FR" sz="1050" dirty="0">
                <a:solidFill>
                  <a:prstClr val="black"/>
                </a:solidFill>
              </a:rPr>
              <a:t>quant à certaines pratiques sportives (nouveau format de la Coupe Davis, décision des sports olympiques retenus pour 2024 par exemple).</a:t>
            </a:r>
          </a:p>
          <a:p>
            <a:pPr algn="just"/>
            <a:endParaRPr lang="fr-FR" sz="1050" dirty="0" smtClean="0">
              <a:solidFill>
                <a:prstClr val="black"/>
              </a:solidFill>
            </a:endParaRPr>
          </a:p>
          <a:p>
            <a:pPr algn="just"/>
            <a:r>
              <a:rPr lang="fr-FR" sz="1050" dirty="0" smtClean="0">
                <a:solidFill>
                  <a:prstClr val="black"/>
                </a:solidFill>
              </a:rPr>
              <a:t>Après </a:t>
            </a:r>
            <a:r>
              <a:rPr lang="fr-FR" sz="1050" dirty="0">
                <a:solidFill>
                  <a:prstClr val="black"/>
                </a:solidFill>
              </a:rPr>
              <a:t>de longs questionnements, cette année sera certainement l’année des réponses quant à l’évolution du modèle de gouvernance du sport en France : la création de </a:t>
            </a:r>
            <a:r>
              <a:rPr lang="fr-FR" sz="1050" dirty="0" smtClean="0">
                <a:solidFill>
                  <a:prstClr val="black"/>
                </a:solidFill>
              </a:rPr>
              <a:t>l’Agence </a:t>
            </a:r>
            <a:r>
              <a:rPr lang="fr-FR" sz="1050" dirty="0">
                <a:solidFill>
                  <a:prstClr val="black"/>
                </a:solidFill>
              </a:rPr>
              <a:t>N</a:t>
            </a:r>
            <a:r>
              <a:rPr lang="fr-FR" sz="1050" dirty="0" smtClean="0">
                <a:solidFill>
                  <a:prstClr val="black"/>
                </a:solidFill>
              </a:rPr>
              <a:t>ationale </a:t>
            </a:r>
            <a:r>
              <a:rPr lang="fr-FR" sz="1050" dirty="0">
                <a:solidFill>
                  <a:prstClr val="black"/>
                </a:solidFill>
              </a:rPr>
              <a:t>du </a:t>
            </a:r>
            <a:r>
              <a:rPr lang="fr-FR" sz="1050" dirty="0" smtClean="0">
                <a:solidFill>
                  <a:prstClr val="black"/>
                </a:solidFill>
              </a:rPr>
              <a:t>sport (avec la nomination récente de son préfigurateur, riche d’expériences territoriales et fédérales), l’extinction </a:t>
            </a:r>
            <a:r>
              <a:rPr lang="fr-FR" sz="1050" dirty="0">
                <a:solidFill>
                  <a:prstClr val="black"/>
                </a:solidFill>
              </a:rPr>
              <a:t>du CNDS, la redéfinition des liens entre les fédérations et l’Etat, la </a:t>
            </a:r>
            <a:r>
              <a:rPr lang="fr-FR" sz="1050" dirty="0" err="1" smtClean="0">
                <a:solidFill>
                  <a:prstClr val="black"/>
                </a:solidFill>
              </a:rPr>
              <a:t>ré-organisation</a:t>
            </a:r>
            <a:r>
              <a:rPr lang="fr-FR" sz="1050" dirty="0" smtClean="0">
                <a:solidFill>
                  <a:prstClr val="black"/>
                </a:solidFill>
              </a:rPr>
              <a:t> très vraisemblable </a:t>
            </a:r>
            <a:r>
              <a:rPr lang="fr-FR" sz="1050" dirty="0">
                <a:solidFill>
                  <a:prstClr val="black"/>
                </a:solidFill>
              </a:rPr>
              <a:t>des services déconcentrés etc.  </a:t>
            </a:r>
            <a:endParaRPr lang="fr-FR" sz="1050" dirty="0" smtClean="0">
              <a:solidFill>
                <a:prstClr val="black"/>
              </a:solidFill>
            </a:endParaRPr>
          </a:p>
          <a:p>
            <a:pPr algn="just"/>
            <a:endParaRPr lang="fr-FR" sz="1050" dirty="0" smtClean="0">
              <a:solidFill>
                <a:prstClr val="black"/>
              </a:solidFill>
            </a:endParaRPr>
          </a:p>
          <a:p>
            <a:pPr algn="just"/>
            <a:endParaRPr lang="fr-FR" sz="1050" dirty="0">
              <a:solidFill>
                <a:prstClr val="black"/>
              </a:solidFill>
            </a:endParaRPr>
          </a:p>
          <a:p>
            <a:pPr algn="just"/>
            <a:endParaRPr lang="fr-FR" sz="1050" dirty="0" smtClean="0">
              <a:solidFill>
                <a:prstClr val="black"/>
              </a:solidFill>
            </a:endParaRPr>
          </a:p>
          <a:p>
            <a:pPr algn="just"/>
            <a:endParaRPr lang="fr-FR" sz="1050" dirty="0">
              <a:solidFill>
                <a:prstClr val="black"/>
              </a:solidFill>
            </a:endParaRPr>
          </a:p>
          <a:p>
            <a:pPr algn="just"/>
            <a:r>
              <a:rPr lang="fr-FR" sz="1050" dirty="0" smtClean="0">
                <a:solidFill>
                  <a:prstClr val="black"/>
                </a:solidFill>
              </a:rPr>
              <a:t>Madame </a:t>
            </a:r>
            <a:r>
              <a:rPr lang="fr-FR" sz="1050" dirty="0" err="1" smtClean="0">
                <a:solidFill>
                  <a:prstClr val="black"/>
                </a:solidFill>
              </a:rPr>
              <a:t>Roxana</a:t>
            </a:r>
            <a:r>
              <a:rPr lang="fr-FR" sz="1050" dirty="0" smtClean="0">
                <a:solidFill>
                  <a:prstClr val="black"/>
                </a:solidFill>
              </a:rPr>
              <a:t> </a:t>
            </a:r>
            <a:r>
              <a:rPr lang="fr-FR" sz="1050" dirty="0" err="1" smtClean="0">
                <a:solidFill>
                  <a:prstClr val="black"/>
                </a:solidFill>
              </a:rPr>
              <a:t>Maracineanu</a:t>
            </a:r>
            <a:r>
              <a:rPr lang="fr-FR" sz="1050" dirty="0" smtClean="0">
                <a:solidFill>
                  <a:prstClr val="black"/>
                </a:solidFill>
              </a:rPr>
              <a:t>, Ministre des </a:t>
            </a:r>
            <a:r>
              <a:rPr lang="fr-FR" sz="1050" dirty="0">
                <a:solidFill>
                  <a:prstClr val="black"/>
                </a:solidFill>
              </a:rPr>
              <a:t>S</a:t>
            </a:r>
            <a:r>
              <a:rPr lang="fr-FR" sz="1050" dirty="0" smtClean="0">
                <a:solidFill>
                  <a:prstClr val="black"/>
                </a:solidFill>
              </a:rPr>
              <a:t>ports</a:t>
            </a:r>
            <a:r>
              <a:rPr lang="fr-FR" sz="1050" dirty="0">
                <a:solidFill>
                  <a:prstClr val="black"/>
                </a:solidFill>
              </a:rPr>
              <a:t>, </a:t>
            </a:r>
            <a:r>
              <a:rPr lang="fr-FR" sz="1050" dirty="0" smtClean="0">
                <a:solidFill>
                  <a:prstClr val="black"/>
                </a:solidFill>
              </a:rPr>
              <a:t>Messieurs Denis Masseglia, </a:t>
            </a:r>
            <a:r>
              <a:rPr lang="fr-FR" sz="1050" dirty="0">
                <a:solidFill>
                  <a:prstClr val="black"/>
                </a:solidFill>
              </a:rPr>
              <a:t>Président du </a:t>
            </a:r>
            <a:r>
              <a:rPr lang="fr-FR" sz="1050" dirty="0" smtClean="0">
                <a:solidFill>
                  <a:prstClr val="black"/>
                </a:solidFill>
              </a:rPr>
              <a:t>CNOSF, Claude </a:t>
            </a:r>
            <a:r>
              <a:rPr lang="fr-FR" sz="1050" dirty="0" err="1" smtClean="0">
                <a:solidFill>
                  <a:prstClr val="black"/>
                </a:solidFill>
              </a:rPr>
              <a:t>Onesta</a:t>
            </a:r>
            <a:r>
              <a:rPr lang="fr-FR" sz="1050" dirty="0" smtClean="0">
                <a:solidFill>
                  <a:prstClr val="black"/>
                </a:solidFill>
              </a:rPr>
              <a:t>, responsable </a:t>
            </a:r>
            <a:r>
              <a:rPr lang="fr-FR" sz="1050" dirty="0">
                <a:solidFill>
                  <a:prstClr val="black"/>
                </a:solidFill>
              </a:rPr>
              <a:t>Haute performance </a:t>
            </a:r>
            <a:r>
              <a:rPr lang="fr-FR" sz="1050" dirty="0" smtClean="0">
                <a:solidFill>
                  <a:prstClr val="black"/>
                </a:solidFill>
              </a:rPr>
              <a:t>2024 et un représentant du COJO auront l’occasion de présenter la nouvelle gouvernance du sport, l’Agence Nationale du Sport et la dynamique territoriale </a:t>
            </a:r>
            <a:r>
              <a:rPr lang="fr-FR" sz="1050" dirty="0" err="1" smtClean="0">
                <a:solidFill>
                  <a:prstClr val="black"/>
                </a:solidFill>
              </a:rPr>
              <a:t>pré-olympique</a:t>
            </a:r>
            <a:r>
              <a:rPr lang="fr-FR" sz="1050" dirty="0">
                <a:solidFill>
                  <a:prstClr val="black"/>
                </a:solidFill>
              </a:rPr>
              <a:t> </a:t>
            </a:r>
            <a:r>
              <a:rPr lang="fr-FR" sz="1050" dirty="0" smtClean="0">
                <a:solidFill>
                  <a:prstClr val="black"/>
                </a:solidFill>
              </a:rPr>
              <a:t>au forum SportColl, lors de la journée exceptionnelle du jeudi 07 février, à la Sud de France </a:t>
            </a:r>
            <a:r>
              <a:rPr lang="fr-FR" sz="1050" dirty="0" err="1" smtClean="0">
                <a:solidFill>
                  <a:prstClr val="black"/>
                </a:solidFill>
              </a:rPr>
              <a:t>Arena</a:t>
            </a:r>
            <a:r>
              <a:rPr lang="fr-FR" sz="1050" dirty="0" smtClean="0">
                <a:solidFill>
                  <a:prstClr val="black"/>
                </a:solidFill>
              </a:rPr>
              <a:t> de Montpellier.</a:t>
            </a:r>
          </a:p>
          <a:p>
            <a:pPr algn="just"/>
            <a:endParaRPr lang="fr-FR" sz="1050" dirty="0">
              <a:solidFill>
                <a:prstClr val="black"/>
              </a:solidFill>
            </a:endParaRPr>
          </a:p>
          <a:p>
            <a:pPr algn="just"/>
            <a:r>
              <a:rPr lang="fr-FR" sz="1050" dirty="0">
                <a:solidFill>
                  <a:prstClr val="black"/>
                </a:solidFill>
              </a:rPr>
              <a:t>2019 est aussi une année élective (élections européennes) mais aussi une grande année de discussion préalable aux </a:t>
            </a:r>
            <a:r>
              <a:rPr lang="fr-FR" sz="1050" dirty="0" smtClean="0">
                <a:solidFill>
                  <a:prstClr val="black"/>
                </a:solidFill>
              </a:rPr>
              <a:t>« municipales » </a:t>
            </a:r>
            <a:r>
              <a:rPr lang="fr-FR" sz="1050" dirty="0">
                <a:solidFill>
                  <a:prstClr val="black"/>
                </a:solidFill>
              </a:rPr>
              <a:t>de 2020. Les échéances départementales et régionales arriveront rapidement également en 2021. </a:t>
            </a:r>
            <a:r>
              <a:rPr lang="fr-FR" sz="1050" dirty="0" smtClean="0">
                <a:solidFill>
                  <a:prstClr val="black"/>
                </a:solidFill>
              </a:rPr>
              <a:t>Ca sera  </a:t>
            </a:r>
            <a:r>
              <a:rPr lang="fr-FR" sz="1050" dirty="0">
                <a:solidFill>
                  <a:prstClr val="black"/>
                </a:solidFill>
              </a:rPr>
              <a:t>l’occasion de débats, d’échanges, de propositions, et parfois de tensions entre les acteurs territoriaux. Les activités sportives, tout comme la culture ou l’éducation, sont des sujets récurrents, recouvrant à la fois les aménagements urbains, les actions du quotidien, la dynamique locale, et tant d’autres thématiques.</a:t>
            </a:r>
          </a:p>
          <a:p>
            <a:pPr algn="just"/>
            <a:endParaRPr lang="fr-FR" sz="1050" dirty="0" smtClean="0">
              <a:solidFill>
                <a:prstClr val="black"/>
              </a:solidFill>
            </a:endParaRPr>
          </a:p>
          <a:p>
            <a:pPr algn="just"/>
            <a:r>
              <a:rPr lang="fr-FR" sz="1050" dirty="0" smtClean="0">
                <a:solidFill>
                  <a:prstClr val="black"/>
                </a:solidFill>
              </a:rPr>
              <a:t>Donc</a:t>
            </a:r>
            <a:r>
              <a:rPr lang="fr-FR" sz="1050" dirty="0">
                <a:solidFill>
                  <a:prstClr val="black"/>
                </a:solidFill>
              </a:rPr>
              <a:t>, pour vous, acteurs sportifs, territoriaux, fédéraux, olympiques, fabricants ou prestataires de service, universitaires, nous sommes particulièrement ravis si SportColl peut vous apporter une aide ou un éclairage particulier ; que ce soit à travers la lecture du « Cahier des Experts », les formations et conseils, ou vos présences au forum SportColl organisé en lien direct avec ces thèmes.</a:t>
            </a:r>
          </a:p>
          <a:p>
            <a:pPr algn="just"/>
            <a:endParaRPr lang="fr-FR" sz="1050" dirty="0" smtClean="0">
              <a:solidFill>
                <a:prstClr val="black"/>
              </a:solidFill>
            </a:endParaRPr>
          </a:p>
          <a:p>
            <a:pPr algn="just"/>
            <a:r>
              <a:rPr lang="fr-FR" sz="1050" dirty="0" smtClean="0">
                <a:solidFill>
                  <a:prstClr val="black"/>
                </a:solidFill>
              </a:rPr>
              <a:t>En </a:t>
            </a:r>
            <a:r>
              <a:rPr lang="fr-FR" sz="1050" dirty="0">
                <a:solidFill>
                  <a:prstClr val="black"/>
                </a:solidFill>
              </a:rPr>
              <a:t>remerciant à nouveau nos deux experts qui rebondissent sur le label </a:t>
            </a:r>
            <a:r>
              <a:rPr lang="fr-FR" sz="1050" dirty="0" smtClean="0">
                <a:solidFill>
                  <a:prstClr val="black"/>
                </a:solidFill>
              </a:rPr>
              <a:t>« terre </a:t>
            </a:r>
            <a:r>
              <a:rPr lang="fr-FR" sz="1050" dirty="0">
                <a:solidFill>
                  <a:prstClr val="black"/>
                </a:solidFill>
              </a:rPr>
              <a:t>de jeux », c’est l’occasion pour nous de vous adresser tous nos vœux pour une excellente année 2019.</a:t>
            </a:r>
          </a:p>
        </p:txBody>
      </p:sp>
      <p:sp>
        <p:nvSpPr>
          <p:cNvPr id="34" name="ZoneTexte 33"/>
          <p:cNvSpPr txBox="1"/>
          <p:nvPr/>
        </p:nvSpPr>
        <p:spPr>
          <a:xfrm>
            <a:off x="2832791" y="1434419"/>
            <a:ext cx="4839344" cy="707886"/>
          </a:xfrm>
          <a:prstGeom prst="rect">
            <a:avLst/>
          </a:prstGeom>
          <a:noFill/>
        </p:spPr>
        <p:txBody>
          <a:bodyPr wrap="square" rtlCol="0">
            <a:spAutoFit/>
          </a:bodyPr>
          <a:lstStyle/>
          <a:p>
            <a:r>
              <a:rPr lang="fr-FR" sz="2000" b="1" cap="all" dirty="0" smtClean="0">
                <a:solidFill>
                  <a:srgbClr val="009FE3"/>
                </a:solidFill>
                <a:cs typeface="Arial" panose="020B0604020202020204" pitchFamily="34" charset="0"/>
              </a:rPr>
              <a:t>2019 : l’année de la mobilisation </a:t>
            </a:r>
            <a:r>
              <a:rPr lang="fr-FR" sz="2000" b="1" cap="all" dirty="0" err="1" smtClean="0">
                <a:solidFill>
                  <a:srgbClr val="009FE3"/>
                </a:solidFill>
                <a:cs typeface="Arial" panose="020B0604020202020204" pitchFamily="34" charset="0"/>
              </a:rPr>
              <a:t>pré-olympique</a:t>
            </a:r>
            <a:endParaRPr lang="fr-FR" sz="2000" b="1" cap="all" dirty="0" smtClean="0">
              <a:solidFill>
                <a:srgbClr val="009FE3"/>
              </a:solidFill>
              <a:cs typeface="Arial" panose="020B0604020202020204" pitchFamily="34" charset="0"/>
            </a:endParaRPr>
          </a:p>
        </p:txBody>
      </p:sp>
      <p:sp>
        <p:nvSpPr>
          <p:cNvPr id="36" name="ZoneTexte 35"/>
          <p:cNvSpPr txBox="1"/>
          <p:nvPr/>
        </p:nvSpPr>
        <p:spPr>
          <a:xfrm>
            <a:off x="272973" y="5778748"/>
            <a:ext cx="2304256" cy="2677656"/>
          </a:xfrm>
          <a:prstGeom prst="rect">
            <a:avLst/>
          </a:prstGeom>
          <a:noFill/>
        </p:spPr>
        <p:txBody>
          <a:bodyPr wrap="square" rtlCol="0">
            <a:spAutoFit/>
          </a:bodyPr>
          <a:lstStyle/>
          <a:p>
            <a:pPr algn="just"/>
            <a:r>
              <a:rPr lang="fr-FR" sz="1200" i="1" dirty="0">
                <a:solidFill>
                  <a:prstClr val="black"/>
                </a:solidFill>
              </a:rPr>
              <a:t>Madame </a:t>
            </a:r>
            <a:r>
              <a:rPr lang="fr-FR" sz="1200" i="1" dirty="0" err="1">
                <a:solidFill>
                  <a:prstClr val="black"/>
                </a:solidFill>
              </a:rPr>
              <a:t>Roxana</a:t>
            </a:r>
            <a:r>
              <a:rPr lang="fr-FR" sz="1200" i="1" dirty="0">
                <a:solidFill>
                  <a:prstClr val="black"/>
                </a:solidFill>
              </a:rPr>
              <a:t> </a:t>
            </a:r>
            <a:r>
              <a:rPr lang="fr-FR" sz="1200" i="1" dirty="0" err="1">
                <a:solidFill>
                  <a:prstClr val="black"/>
                </a:solidFill>
              </a:rPr>
              <a:t>Maracineanu</a:t>
            </a:r>
            <a:r>
              <a:rPr lang="fr-FR" sz="1200" i="1" dirty="0">
                <a:solidFill>
                  <a:prstClr val="black"/>
                </a:solidFill>
              </a:rPr>
              <a:t>, </a:t>
            </a:r>
            <a:r>
              <a:rPr lang="fr-FR" sz="1200" i="1" dirty="0" smtClean="0">
                <a:solidFill>
                  <a:prstClr val="black"/>
                </a:solidFill>
              </a:rPr>
              <a:t>Ministre </a:t>
            </a:r>
            <a:r>
              <a:rPr lang="fr-FR" sz="1200" i="1" dirty="0">
                <a:solidFill>
                  <a:prstClr val="black"/>
                </a:solidFill>
              </a:rPr>
              <a:t>des </a:t>
            </a:r>
            <a:r>
              <a:rPr lang="fr-FR" sz="1200" i="1" dirty="0" smtClean="0">
                <a:solidFill>
                  <a:prstClr val="black"/>
                </a:solidFill>
              </a:rPr>
              <a:t>Sports</a:t>
            </a:r>
            <a:r>
              <a:rPr lang="fr-FR" sz="1200" i="1" dirty="0">
                <a:solidFill>
                  <a:prstClr val="black"/>
                </a:solidFill>
              </a:rPr>
              <a:t>, Messieurs Denis Masseglia, Président du CNOSF, Claude </a:t>
            </a:r>
            <a:r>
              <a:rPr lang="fr-FR" sz="1200" i="1" dirty="0" err="1">
                <a:solidFill>
                  <a:prstClr val="black"/>
                </a:solidFill>
              </a:rPr>
              <a:t>Onesta</a:t>
            </a:r>
            <a:r>
              <a:rPr lang="fr-FR" sz="1200" i="1" dirty="0">
                <a:solidFill>
                  <a:prstClr val="black"/>
                </a:solidFill>
              </a:rPr>
              <a:t>, responsable Haute performance 2024 et un représentant du COJO auront l’occasion de présenter la nouvelle gouvernance du sport, l’Agence Nationale du Sport et la dynamique territoriale </a:t>
            </a:r>
            <a:r>
              <a:rPr lang="fr-FR" sz="1200" i="1" dirty="0" err="1">
                <a:solidFill>
                  <a:prstClr val="black"/>
                </a:solidFill>
              </a:rPr>
              <a:t>pré-olympique</a:t>
            </a:r>
            <a:r>
              <a:rPr lang="fr-FR" sz="1200" i="1" dirty="0">
                <a:solidFill>
                  <a:prstClr val="black"/>
                </a:solidFill>
              </a:rPr>
              <a:t> au forum SportColl, lors de la journée exceptionnelle du jeudi 07 février, à la Sud de France </a:t>
            </a:r>
            <a:r>
              <a:rPr lang="fr-FR" sz="1200" i="1" dirty="0" err="1">
                <a:solidFill>
                  <a:prstClr val="black"/>
                </a:solidFill>
              </a:rPr>
              <a:t>Arena</a:t>
            </a:r>
            <a:r>
              <a:rPr lang="fr-FR" sz="1200" i="1" dirty="0">
                <a:solidFill>
                  <a:prstClr val="black"/>
                </a:solidFill>
              </a:rPr>
              <a:t> de </a:t>
            </a:r>
            <a:r>
              <a:rPr lang="fr-FR" sz="1200" i="1" dirty="0" smtClean="0">
                <a:solidFill>
                  <a:prstClr val="black"/>
                </a:solidFill>
              </a:rPr>
              <a:t>Montpellier</a:t>
            </a:r>
            <a:r>
              <a:rPr lang="fr-FR" sz="1200" i="1" dirty="0">
                <a:solidFill>
                  <a:prstClr val="black"/>
                </a:solidFill>
              </a:rPr>
              <a:t>.</a:t>
            </a:r>
          </a:p>
        </p:txBody>
      </p:sp>
      <p:sp>
        <p:nvSpPr>
          <p:cNvPr id="37" name="ZoneTexte 36"/>
          <p:cNvSpPr txBox="1"/>
          <p:nvPr/>
        </p:nvSpPr>
        <p:spPr>
          <a:xfrm>
            <a:off x="249754" y="3729732"/>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Lapeyronie</a:t>
            </a:r>
          </a:p>
          <a:p>
            <a:pPr algn="ctr"/>
            <a:r>
              <a:rPr lang="fr-FR" sz="1000" dirty="0" smtClean="0">
                <a:solidFill>
                  <a:prstClr val="black"/>
                </a:solidFill>
                <a:cs typeface="Arial" panose="020B0604020202020204" pitchFamily="34" charset="0"/>
              </a:rPr>
              <a:t>Directeur </a:t>
            </a:r>
            <a:r>
              <a:rPr lang="fr-FR" sz="1000" i="1" dirty="0" smtClean="0">
                <a:solidFill>
                  <a:prstClr val="black"/>
                </a:solidFill>
                <a:cs typeface="Arial" panose="020B0604020202020204" pitchFamily="34" charset="0"/>
              </a:rPr>
              <a:t>SportColl</a:t>
            </a:r>
          </a:p>
          <a:p>
            <a:pPr algn="ctr"/>
            <a:r>
              <a:rPr lang="fr-FR" sz="1000" dirty="0" smtClean="0">
                <a:solidFill>
                  <a:prstClr val="black"/>
                </a:solidFill>
                <a:cs typeface="Arial" panose="020B0604020202020204" pitchFamily="34" charset="0"/>
              </a:rPr>
              <a:t>Maître de conférences associé</a:t>
            </a:r>
          </a:p>
          <a:p>
            <a:pPr algn="ctr"/>
            <a:r>
              <a:rPr lang="fr-FR" sz="1000" i="1" dirty="0" smtClean="0">
                <a:solidFill>
                  <a:prstClr val="black"/>
                </a:solidFill>
                <a:cs typeface="Arial" panose="020B0604020202020204" pitchFamily="34" charset="0"/>
              </a:rPr>
              <a:t>Université de</a:t>
            </a:r>
            <a:r>
              <a:rPr lang="fr-FR" sz="1000" i="1" dirty="0">
                <a:solidFill>
                  <a:prstClr val="black"/>
                </a:solidFill>
                <a:cs typeface="Arial" panose="020B0604020202020204" pitchFamily="34" charset="0"/>
              </a:rPr>
              <a:t> </a:t>
            </a:r>
            <a:r>
              <a:rPr lang="fr-FR" sz="1000" i="1" dirty="0" smtClean="0">
                <a:solidFill>
                  <a:prstClr val="black"/>
                </a:solidFill>
                <a:cs typeface="Arial" panose="020B0604020202020204" pitchFamily="34" charset="0"/>
              </a:rPr>
              <a:t>Montpellier</a:t>
            </a:r>
            <a:endParaRPr lang="fr-FR" sz="1000" i="1" dirty="0">
              <a:solidFill>
                <a:prstClr val="black"/>
              </a:solidFill>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prstClr val="black">
                    <a:lumMod val="65000"/>
                    <a:lumOff val="35000"/>
                  </a:prstClr>
                </a:solidFill>
                <a:latin typeface="Arial Black" panose="020B0A04020102020204" pitchFamily="34" charset="0"/>
              </a:rPr>
              <a:t>EDITO</a:t>
            </a:r>
            <a:endParaRPr lang="fr-FR" sz="4000" dirty="0">
              <a:solidFill>
                <a:prstClr val="black">
                  <a:lumMod val="65000"/>
                  <a:lumOff val="35000"/>
                </a:prstClr>
              </a:solidFill>
              <a:latin typeface="Arial Black" panose="020B0A04020102020204" pitchFamily="34" charset="0"/>
            </a:endParaRP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18249" r="19551"/>
          <a:stretch/>
        </p:blipFill>
        <p:spPr>
          <a:xfrm>
            <a:off x="773093" y="2045147"/>
            <a:ext cx="1257578" cy="1469098"/>
          </a:xfrm>
          <a:prstGeom prst="rect">
            <a:avLst/>
          </a:prstGeom>
        </p:spPr>
      </p:pic>
      <p:sp>
        <p:nvSpPr>
          <p:cNvPr id="12" name="Sous-titre 2"/>
          <p:cNvSpPr txBox="1">
            <a:spLocks/>
          </p:cNvSpPr>
          <p:nvPr/>
        </p:nvSpPr>
        <p:spPr>
          <a:xfrm>
            <a:off x="6228903"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134</a:t>
            </a:r>
            <a:endParaRPr lang="fr-FR" sz="1800" spc="100" dirty="0">
              <a:cs typeface="Arial" panose="020B0604020202020204" pitchFamily="34" charset="0"/>
            </a:endParaRPr>
          </a:p>
        </p:txBody>
      </p:sp>
    </p:spTree>
    <p:extLst>
      <p:ext uri="{BB962C8B-B14F-4D97-AF65-F5344CB8AC3E}">
        <p14:creationId xmlns:p14="http://schemas.microsoft.com/office/powerpoint/2010/main" val="406620460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50" y="524769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887868" y="7320324"/>
            <a:ext cx="500120" cy="425184"/>
          </a:xfrm>
          <a:prstGeom prst="rect">
            <a:avLst/>
          </a:prstGeom>
        </p:spPr>
      </p:pic>
      <p:sp>
        <p:nvSpPr>
          <p:cNvPr id="31" name="ZoneTexte 30"/>
          <p:cNvSpPr txBox="1"/>
          <p:nvPr/>
        </p:nvSpPr>
        <p:spPr>
          <a:xfrm>
            <a:off x="2901878" y="1544711"/>
            <a:ext cx="4608512" cy="10110460"/>
          </a:xfrm>
          <a:prstGeom prst="rect">
            <a:avLst/>
          </a:prstGeom>
          <a:noFill/>
        </p:spPr>
        <p:txBody>
          <a:bodyPr wrap="square" numCol="2" spcCol="216000" rtlCol="0">
            <a:spAutoFit/>
          </a:bodyPr>
          <a:lstStyle/>
          <a:p>
            <a:pPr algn="just"/>
            <a:r>
              <a:rPr lang="fr-FR" sz="1100" b="1" dirty="0"/>
              <a:t>Merci de vous présenter en quelques mots</a:t>
            </a:r>
            <a:r>
              <a:rPr lang="fr-FR" sz="1100" dirty="0"/>
              <a:t>.</a:t>
            </a:r>
          </a:p>
          <a:p>
            <a:pPr algn="just"/>
            <a:endParaRPr lang="fr-FR" sz="1100" dirty="0" smtClean="0"/>
          </a:p>
          <a:p>
            <a:pPr algn="just"/>
            <a:r>
              <a:rPr lang="fr-FR" sz="1100" dirty="0" smtClean="0"/>
              <a:t>Je </a:t>
            </a:r>
            <a:r>
              <a:rPr lang="fr-FR" sz="1100" dirty="0"/>
              <a:t>suis Maître de conférences en management du sport. Je travaille sur les retombées (économiques, sociales et environnementales) des grands événements sportifs. À cet égard, je fais partie d’un collectif de chercheurs coordonné par Dominique Charrier et Jean Jourdan, qui a récemment réalisé une étude de l’impact social de l’Euro 2016 en partenariat avec l’ANDIISS (et dont est tiré un ouvrage, à paraître en mars 2019). Et à présent nous tournons naturellement notre regard vers les JOP 2024.  </a:t>
            </a:r>
          </a:p>
          <a:p>
            <a:pPr algn="just"/>
            <a:endParaRPr lang="fr-FR" sz="1100" dirty="0"/>
          </a:p>
          <a:p>
            <a:pPr algn="just"/>
            <a:r>
              <a:rPr lang="fr-FR" sz="1100" b="1" dirty="0"/>
              <a:t>Tony Estanguet et Denis Masseglia ont annoncé lors du 101e congrès des Maires le 22 novembre le lancement du label "Terre de Jeux 2024" pour associer les collectivités et mouvement sportif à l'organisation des JOP sur l'ensemble du territoire : que vous inspire cette démarche ?</a:t>
            </a:r>
          </a:p>
          <a:p>
            <a:pPr algn="just"/>
            <a:endParaRPr lang="fr-FR" sz="1100" dirty="0" smtClean="0"/>
          </a:p>
          <a:p>
            <a:pPr algn="just"/>
            <a:r>
              <a:rPr lang="fr-FR" sz="1100" dirty="0" smtClean="0"/>
              <a:t>Il </a:t>
            </a:r>
            <a:r>
              <a:rPr lang="fr-FR" sz="1100" dirty="0"/>
              <a:t>me semble que cette initiative traduit plus généralement un tournant important dans les politiques d’accueil des grands événements sportifs. Le contexte international est en effet à la méfiance des opinions publiques, comme l’illustre la succession d’abandons des candidatures pour les JO 2024 (Boston, Hambourg, Rome, Budapest). De tels événements mobilisent des financements (notamment publics) considérables, à tel point qu’ils constituent, en ces temps de rigueur budgétaire, des problématiques de choix d’investissement : les moyens mobilisés pour l’événement ne seraient-ils pas plus utiles si on les investissait dans d’autres secteurs comme l’éducation, la santé ou encore le logement ? À cet égard les JOP, dont la candidature a beaucoup insisté sur la modération des </a:t>
            </a:r>
            <a:r>
              <a:rPr lang="fr-FR" sz="1100" dirty="0" smtClean="0"/>
              <a:t>coûts</a:t>
            </a:r>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r>
              <a:rPr lang="fr-FR" sz="1100" dirty="0" smtClean="0"/>
              <a:t>attendus</a:t>
            </a:r>
            <a:r>
              <a:rPr lang="fr-FR" sz="1100" dirty="0"/>
              <a:t>, pose un autre problème : leur financement va mettre à contribution l’ensemble du pays (l’État restant le principal financeur public) alors que les principales retombées risquent de se concentrer sur les territoires les plus proches de l’événement. Pour toutes ces raisons, le label « Terre de Jeux </a:t>
            </a:r>
            <a:r>
              <a:rPr lang="fr-FR" sz="1100" dirty="0" smtClean="0"/>
              <a:t>2024 » </a:t>
            </a:r>
            <a:r>
              <a:rPr lang="fr-FR" sz="1100" dirty="0"/>
              <a:t>me paraît être une initiative salutaire, voire absolument nécessaire afin de maintenir l’acceptabilité sociale des Jeux (pour les populations, les territoires éloignés et les acteurs du sport du quotidien).</a:t>
            </a:r>
          </a:p>
          <a:p>
            <a:pPr algn="just"/>
            <a:endParaRPr lang="fr-FR" sz="1100" dirty="0"/>
          </a:p>
          <a:p>
            <a:pPr algn="just"/>
            <a:r>
              <a:rPr lang="fr-FR" sz="1100" b="1" dirty="0"/>
              <a:t>Bien que le cahier des charges de ce label soit en cours de formalisation, comment envisagez-vous d'y participer d’un point de vue opérationnel ?</a:t>
            </a:r>
          </a:p>
          <a:p>
            <a:pPr algn="just"/>
            <a:endParaRPr lang="fr-FR" sz="1100" dirty="0" smtClean="0"/>
          </a:p>
          <a:p>
            <a:pPr algn="just"/>
            <a:r>
              <a:rPr lang="fr-FR" sz="1100" dirty="0" smtClean="0"/>
              <a:t>C’est </a:t>
            </a:r>
            <a:r>
              <a:rPr lang="fr-FR" sz="1100" dirty="0"/>
              <a:t>aux acteurs de terrain que reviendra la charge de décider de la déclinaison opérationnelle de ce label. Les universitaires dont je fais partie sont plutôt là pour apporter des éléments de réflexion en amont (études sur des événements précédents, données de cadrage sur l’évolution du modèle d’organisation du sport) et pour analyser les effets en aval. Dans cette perspective, Dominique Charrier et moi-même encadrons un jeune doctorant, Clément Lopez, dont le travail -qui porte justement sur l’articulation entre les politiques fédérales et les politiques sportives locales- croisera sans aucun doute cette question !</a:t>
            </a:r>
          </a:p>
        </p:txBody>
      </p:sp>
      <p:sp>
        <p:nvSpPr>
          <p:cNvPr id="34" name="ZoneTexte 33"/>
          <p:cNvSpPr txBox="1"/>
          <p:nvPr/>
        </p:nvSpPr>
        <p:spPr>
          <a:xfrm>
            <a:off x="2786051" y="1062357"/>
            <a:ext cx="4840228"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a:t>
            </a:r>
            <a:r>
              <a:rPr lang="fr-FR" sz="2400" b="1" cap="all" dirty="0" err="1" smtClean="0">
                <a:solidFill>
                  <a:srgbClr val="009FE3"/>
                </a:solidFill>
                <a:cs typeface="Arial" panose="020B0604020202020204" pitchFamily="34" charset="0"/>
              </a:rPr>
              <a:t>mathieu</a:t>
            </a:r>
            <a:r>
              <a:rPr lang="fr-FR" sz="2400" b="1" cap="all" dirty="0" smtClean="0">
                <a:solidFill>
                  <a:srgbClr val="009FE3"/>
                </a:solidFill>
                <a:cs typeface="Arial" panose="020B0604020202020204" pitchFamily="34" charset="0"/>
              </a:rPr>
              <a:t> </a:t>
            </a:r>
            <a:r>
              <a:rPr lang="fr-FR" sz="2400" b="1" cap="all" dirty="0" err="1" smtClean="0">
                <a:solidFill>
                  <a:srgbClr val="009FE3"/>
                </a:solidFill>
                <a:cs typeface="Arial" panose="020B0604020202020204" pitchFamily="34" charset="0"/>
              </a:rPr>
              <a:t>djaballah</a:t>
            </a:r>
            <a:endParaRPr lang="fr-FR" sz="2400" b="1" cap="all" dirty="0" smtClean="0">
              <a:solidFill>
                <a:srgbClr val="009FE3"/>
              </a:solidFill>
              <a:cs typeface="Arial" panose="020B0604020202020204" pitchFamily="34" charset="0"/>
            </a:endParaRPr>
          </a:p>
        </p:txBody>
      </p:sp>
      <p:sp>
        <p:nvSpPr>
          <p:cNvPr id="36" name="ZoneTexte 35"/>
          <p:cNvSpPr txBox="1"/>
          <p:nvPr/>
        </p:nvSpPr>
        <p:spPr>
          <a:xfrm>
            <a:off x="152624" y="5711769"/>
            <a:ext cx="2304256" cy="1569660"/>
          </a:xfrm>
          <a:prstGeom prst="rect">
            <a:avLst/>
          </a:prstGeom>
          <a:noFill/>
        </p:spPr>
        <p:txBody>
          <a:bodyPr wrap="square" rtlCol="0">
            <a:spAutoFit/>
          </a:bodyPr>
          <a:lstStyle/>
          <a:p>
            <a:pPr algn="just"/>
            <a:r>
              <a:rPr lang="fr-FR" sz="1200" i="1" dirty="0"/>
              <a:t>Pour toutes ces raisons, le label </a:t>
            </a:r>
            <a:r>
              <a:rPr lang="fr-FR" sz="1200" i="1" dirty="0" smtClean="0"/>
              <a:t>« Terre </a:t>
            </a:r>
            <a:r>
              <a:rPr lang="fr-FR" sz="1200" i="1" dirty="0"/>
              <a:t>de Jeux 2024 » me paraît être une initiative salutaire, voire absolument nécessaire afin de maintenir l’acceptabilité sociale des Jeux (pour les populations, les territoires éloignés et les acteurs du sport du </a:t>
            </a:r>
            <a:r>
              <a:rPr lang="fr-FR" sz="1200" i="1" dirty="0" smtClean="0"/>
              <a:t>quotidien).</a:t>
            </a:r>
            <a:endParaRPr lang="fr-FR" sz="1200" i="1" dirty="0"/>
          </a:p>
        </p:txBody>
      </p:sp>
      <p:sp>
        <p:nvSpPr>
          <p:cNvPr id="37" name="ZoneTexte 36"/>
          <p:cNvSpPr txBox="1"/>
          <p:nvPr/>
        </p:nvSpPr>
        <p:spPr>
          <a:xfrm>
            <a:off x="250081" y="3825125"/>
            <a:ext cx="2304256"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Mathieu </a:t>
            </a:r>
            <a:r>
              <a:rPr lang="fr-FR" sz="1200" b="1" cap="all" dirty="0" err="1" smtClean="0">
                <a:solidFill>
                  <a:srgbClr val="009FE3"/>
                </a:solidFill>
                <a:cs typeface="Arial" panose="020B0604020202020204" pitchFamily="34" charset="0"/>
              </a:rPr>
              <a:t>djaballah</a:t>
            </a:r>
            <a:endParaRPr lang="fr-FR" sz="1200" b="1" cap="all" dirty="0" smtClean="0">
              <a:solidFill>
                <a:srgbClr val="009FE3"/>
              </a:solidFill>
              <a:cs typeface="Arial" panose="020B0604020202020204" pitchFamily="34" charset="0"/>
            </a:endParaRPr>
          </a:p>
          <a:p>
            <a:pPr algn="ctr"/>
            <a:r>
              <a:rPr lang="fr-FR" sz="1200" dirty="0" smtClean="0">
                <a:cs typeface="Arial" panose="020B0604020202020204" pitchFamily="34" charset="0"/>
              </a:rPr>
              <a:t>Maître de Conférences</a:t>
            </a:r>
          </a:p>
          <a:p>
            <a:pPr algn="ctr"/>
            <a:r>
              <a:rPr lang="fr-FR" sz="1200" dirty="0" smtClean="0">
                <a:cs typeface="Arial" panose="020B0604020202020204" pitchFamily="34" charset="0"/>
              </a:rPr>
              <a:t>Université Paris Sud </a:t>
            </a:r>
          </a:p>
        </p:txBody>
      </p:sp>
      <p:sp>
        <p:nvSpPr>
          <p:cNvPr id="6" name="Rectangle 5"/>
          <p:cNvSpPr>
            <a:spLocks noChangeArrowheads="1"/>
          </p:cNvSpPr>
          <p:nvPr/>
        </p:nvSpPr>
        <p:spPr bwMode="auto">
          <a:xfrm>
            <a:off x="0" y="0"/>
            <a:ext cx="327025" cy="0"/>
          </a:xfrm>
          <a:prstGeom prst="rect">
            <a:avLst/>
          </a:prstGeom>
          <a:solidFill>
            <a:srgbClr val="004A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smtClean="0">
                <a:ln>
                  <a:noFill/>
                </a:ln>
                <a:solidFill>
                  <a:schemeClr val="tx1"/>
                </a:solidFill>
                <a:effectLst/>
                <a:latin typeface="inherit"/>
              </a:rPr>
              <a:t/>
            </a:r>
            <a:br>
              <a:rPr kumimoji="0" lang="fr-FR" altLang="fr-FR" b="0" i="0" u="none" strike="noStrike" cap="none" normalizeH="0" baseline="0" smtClean="0">
                <a:ln>
                  <a:noFill/>
                </a:ln>
                <a:solidFill>
                  <a:schemeClr val="tx1"/>
                </a:solidFill>
                <a:effectLst/>
                <a:latin typeface="inherit"/>
              </a:rPr>
            </a:b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872" y="1701571"/>
            <a:ext cx="1334674" cy="2006915"/>
          </a:xfrm>
          <a:prstGeom prst="rect">
            <a:avLst/>
          </a:prstGeom>
        </p:spPr>
      </p:pic>
      <p:sp>
        <p:nvSpPr>
          <p:cNvPr id="14" name="Sous-titre 2"/>
          <p:cNvSpPr txBox="1">
            <a:spLocks/>
          </p:cNvSpPr>
          <p:nvPr/>
        </p:nvSpPr>
        <p:spPr>
          <a:xfrm>
            <a:off x="6228903"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135</a:t>
            </a:r>
            <a:endParaRPr lang="fr-FR" sz="1800" spc="100" dirty="0">
              <a:cs typeface="Arial" panose="020B0604020202020204" pitchFamily="34" charset="0"/>
            </a:endParaRPr>
          </a:p>
        </p:txBody>
      </p:sp>
    </p:spTree>
    <p:extLst>
      <p:ext uri="{BB962C8B-B14F-4D97-AF65-F5344CB8AC3E}">
        <p14:creationId xmlns:p14="http://schemas.microsoft.com/office/powerpoint/2010/main" val="384963891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587966" y="122166"/>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044327" y="288342"/>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50" y="524769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51858" y="7111542"/>
            <a:ext cx="500120" cy="425184"/>
          </a:xfrm>
          <a:prstGeom prst="rect">
            <a:avLst/>
          </a:prstGeom>
        </p:spPr>
      </p:pic>
      <p:sp>
        <p:nvSpPr>
          <p:cNvPr id="31" name="ZoneTexte 30"/>
          <p:cNvSpPr txBox="1"/>
          <p:nvPr/>
        </p:nvSpPr>
        <p:spPr>
          <a:xfrm>
            <a:off x="2696895" y="1225876"/>
            <a:ext cx="4608512" cy="12865060"/>
          </a:xfrm>
          <a:prstGeom prst="rect">
            <a:avLst/>
          </a:prstGeom>
          <a:noFill/>
        </p:spPr>
        <p:txBody>
          <a:bodyPr wrap="square" numCol="2" spcCol="216000" rtlCol="0">
            <a:spAutoFit/>
          </a:bodyPr>
          <a:lstStyle/>
          <a:p>
            <a:pPr algn="just"/>
            <a:r>
              <a:rPr lang="fr-FR" sz="1000" b="1" dirty="0"/>
              <a:t>Merci de vous </a:t>
            </a:r>
            <a:r>
              <a:rPr lang="fr-FR" sz="1000" b="1" dirty="0" smtClean="0"/>
              <a:t>présenter :</a:t>
            </a:r>
          </a:p>
          <a:p>
            <a:pPr algn="just"/>
            <a:endParaRPr lang="fr-FR" sz="1000" dirty="0"/>
          </a:p>
          <a:p>
            <a:pPr algn="just"/>
            <a:r>
              <a:rPr lang="fr-FR" sz="1000" dirty="0" smtClean="0"/>
              <a:t>Je suis David </a:t>
            </a:r>
            <a:r>
              <a:rPr lang="fr-FR" sz="1000" dirty="0" err="1" smtClean="0"/>
              <a:t>Lazarus</a:t>
            </a:r>
            <a:r>
              <a:rPr lang="fr-FR" sz="1000" dirty="0" smtClean="0"/>
              <a:t>, Maire de Chambly et </a:t>
            </a:r>
            <a:r>
              <a:rPr lang="fr-FR" sz="1000" dirty="0"/>
              <a:t>Président de la CERFRES depuis novembre </a:t>
            </a:r>
            <a:r>
              <a:rPr lang="fr-FR" sz="1000" dirty="0" smtClean="0"/>
              <a:t>2015. Je suis également  depuis </a:t>
            </a:r>
            <a:r>
              <a:rPr lang="fr-FR" sz="1000" dirty="0"/>
              <a:t>2014 </a:t>
            </a:r>
            <a:r>
              <a:rPr lang="fr-FR" sz="1000" dirty="0" smtClean="0"/>
              <a:t>membre </a:t>
            </a:r>
            <a:r>
              <a:rPr lang="fr-FR" sz="1000" dirty="0"/>
              <a:t>du Comité Directeur de l’Association des maires de France et des présidents </a:t>
            </a:r>
            <a:r>
              <a:rPr lang="fr-FR" sz="1000" dirty="0" smtClean="0"/>
              <a:t>d’intercommunalité, Co-président </a:t>
            </a:r>
            <a:r>
              <a:rPr lang="fr-FR" sz="1000" dirty="0"/>
              <a:t>du Groupe de Travail Sport à l’Association des maires de France et des présidents </a:t>
            </a:r>
            <a:r>
              <a:rPr lang="fr-FR" sz="1000" dirty="0" smtClean="0"/>
              <a:t>d’intercommunalité, et membre </a:t>
            </a:r>
            <a:r>
              <a:rPr lang="fr-FR" sz="1000" dirty="0"/>
              <a:t>du Conseil d’administration du CNDS</a:t>
            </a:r>
          </a:p>
          <a:p>
            <a:pPr algn="just"/>
            <a:endParaRPr lang="fr-FR" sz="1000" dirty="0"/>
          </a:p>
          <a:p>
            <a:pPr algn="just"/>
            <a:r>
              <a:rPr lang="fr-FR" sz="1000" b="1" dirty="0" smtClean="0"/>
              <a:t>Tony </a:t>
            </a:r>
            <a:r>
              <a:rPr lang="fr-FR" sz="1000" b="1" dirty="0"/>
              <a:t>Estanguet et Denis Masseglia ont annoncé lors du 101e congrès des Maires le 22 novembre le lancement du label "Terre de Jeux 2024" pour associer les collectivités et mouvement sportif à l'organisation des JOP sur l'ensemble du territoire : que vous inspire cette démarche </a:t>
            </a:r>
            <a:r>
              <a:rPr lang="fr-FR" sz="1000" b="1" dirty="0" smtClean="0"/>
              <a:t>?</a:t>
            </a:r>
          </a:p>
          <a:p>
            <a:pPr algn="just"/>
            <a:endParaRPr lang="fr-FR" sz="1000" dirty="0"/>
          </a:p>
          <a:p>
            <a:pPr algn="just"/>
            <a:r>
              <a:rPr lang="fr-FR" sz="1000" dirty="0"/>
              <a:t>Les maires ont la conviction que le sport est un vecteur important de cohésion sociale et de citoyenneté et qu’il participe à l’éducation, à l’intégration, à la réduction des inégalités sociales et culturelles, ainsi qu’à la </a:t>
            </a:r>
            <a:r>
              <a:rPr lang="fr-FR" sz="1000" dirty="0" smtClean="0"/>
              <a:t>santé. La </a:t>
            </a:r>
            <a:r>
              <a:rPr lang="fr-FR" sz="1000" dirty="0"/>
              <a:t>mobilisation de l’AMF en faveur des JOP 2024 repose sur l’idée que l’organisation de grands évènements sportifs internationaux est l’occasion de porter ces valeurs à l’échelle du territoire </a:t>
            </a:r>
            <a:r>
              <a:rPr lang="fr-FR" sz="1000" dirty="0" smtClean="0"/>
              <a:t>national. L’organisation </a:t>
            </a:r>
            <a:r>
              <a:rPr lang="fr-FR" sz="1000" dirty="0"/>
              <a:t>des JOP 2024 doit laisser un héritage durable, tant sur le plan sportif que sur le plan sociétal, en impliquant tous les acteurs, qu’ils soient publics ou économiques, associatifs ou grand </a:t>
            </a:r>
            <a:r>
              <a:rPr lang="fr-FR" sz="1000" dirty="0" smtClean="0"/>
              <a:t>public. Le </a:t>
            </a:r>
            <a:r>
              <a:rPr lang="fr-FR" sz="1000" dirty="0"/>
              <a:t>comité d’organisation veut travailler en lien avec les collectivités dans le cadre de la création de ce label et c’est une bonne nouvelle. Et les maires vont y prendre tout leur part car ils sont au cœur du développement des pratiques sportives sur les territoires, ce sont eux qui facilitent le sport de loisirs et la pratique du sport partout et par tous</a:t>
            </a:r>
            <a:r>
              <a:rPr lang="fr-FR" sz="1000" dirty="0" smtClean="0"/>
              <a:t>.</a:t>
            </a:r>
            <a:endParaRPr lang="fr-FR" sz="1000" dirty="0"/>
          </a:p>
          <a:p>
            <a:pPr algn="just"/>
            <a:r>
              <a:rPr lang="fr-FR" sz="1000" dirty="0" smtClean="0"/>
              <a:t>N’oublions </a:t>
            </a:r>
            <a:r>
              <a:rPr lang="fr-FR" sz="1000" dirty="0"/>
              <a:t>pas également que nos sportifs de haut niveau, qui représenteront la France lors des JOP ont débuté leur pratique sportive dans un club local. </a:t>
            </a:r>
            <a:r>
              <a:rPr lang="fr-FR" sz="1000" dirty="0" smtClean="0"/>
              <a:t>C’est </a:t>
            </a:r>
            <a:r>
              <a:rPr lang="fr-FR" sz="1000" dirty="0"/>
              <a:t>une occasion exceptionnelle qui s’offre aux territoires pour mettre en œuvre la notion d’héritage des jeux en développant le sport pour tous, pour travailler </a:t>
            </a:r>
            <a:r>
              <a:rPr lang="fr-FR" sz="1000" dirty="0" smtClean="0"/>
              <a:t>avec </a:t>
            </a:r>
            <a:r>
              <a:rPr lang="fr-FR" sz="1000" dirty="0"/>
              <a:t>l’Etat et le mouvement sportif </a:t>
            </a:r>
            <a:r>
              <a:rPr lang="fr-FR" sz="1000" dirty="0" smtClean="0"/>
              <a:t>pour créer </a:t>
            </a:r>
            <a:r>
              <a:rPr lang="fr-FR" sz="1000" dirty="0"/>
              <a:t>davantage de continuité entre </a:t>
            </a:r>
            <a:r>
              <a:rPr lang="fr-FR" sz="1000" dirty="0" smtClean="0"/>
              <a:t>le</a:t>
            </a:r>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r>
              <a:rPr lang="fr-FR" sz="1000" dirty="0" smtClean="0"/>
              <a:t>sport </a:t>
            </a:r>
            <a:r>
              <a:rPr lang="fr-FR" sz="1000" dirty="0"/>
              <a:t>à l’école et les structures associatives, pour proposer de nouvelles activités et ainsi, d’accroitre de manière significative la part de la population à l’exercice d’une activité physique et sportive.</a:t>
            </a:r>
          </a:p>
          <a:p>
            <a:pPr algn="just"/>
            <a:endParaRPr lang="fr-FR" sz="1000" dirty="0"/>
          </a:p>
          <a:p>
            <a:pPr algn="just"/>
            <a:r>
              <a:rPr lang="fr-FR" sz="1000" b="1" dirty="0" smtClean="0"/>
              <a:t>Bien </a:t>
            </a:r>
            <a:r>
              <a:rPr lang="fr-FR" sz="1000" b="1" dirty="0"/>
              <a:t>que le cahier des charges de ce label soit en cours de formalisation, comment envisagez-vous d'y participer d’un point de vue opérationnel ? </a:t>
            </a:r>
            <a:endParaRPr lang="fr-FR" sz="1000" b="1" dirty="0" smtClean="0"/>
          </a:p>
          <a:p>
            <a:pPr algn="just"/>
            <a:endParaRPr lang="fr-FR" sz="1000" dirty="0" smtClean="0"/>
          </a:p>
          <a:p>
            <a:pPr algn="just"/>
            <a:r>
              <a:rPr lang="fr-FR" sz="1000" dirty="0" smtClean="0"/>
              <a:t>Ce </a:t>
            </a:r>
            <a:r>
              <a:rPr lang="fr-FR" sz="1000" dirty="0"/>
              <a:t>label viendra reconnaître chaque territoire, quel que soit sa taille, engagé dans des actions déployées auprès des habitants autour des Jeux : évènements et célébrations, programmes valorisant la pratique du sport, accompagnement des athlètes locaux, investissements dans des </a:t>
            </a:r>
            <a:r>
              <a:rPr lang="fr-FR" sz="1000" dirty="0" smtClean="0"/>
              <a:t>infrastructures… Ainsi</a:t>
            </a:r>
            <a:r>
              <a:rPr lang="fr-FR" sz="1000" dirty="0"/>
              <a:t>, ma commune de Chambly vibre au rythme du sport tout au long de l'année, au travers de ses nombreux habitants qui, à tous âges, en club ou en individuel, pour le loisir ou en compétition, pratiquent une grande variété de </a:t>
            </a:r>
            <a:r>
              <a:rPr lang="fr-FR" sz="1000" dirty="0" smtClean="0"/>
              <a:t>disciplines. Lors </a:t>
            </a:r>
            <a:r>
              <a:rPr lang="fr-FR" sz="1000" dirty="0"/>
              <a:t>de la demi-finale historique qui a opposé le Football Club de Chambly au club des Herbiers (Vendée) le 17 avril dernier, la ville a proposé à tous de vivre cet évènement sur écran géant. En effet, si une délégation a pu se rendre au Stade de la </a:t>
            </a:r>
            <a:r>
              <a:rPr lang="fr-FR" sz="1000" dirty="0" err="1"/>
              <a:t>Beaujoire</a:t>
            </a:r>
            <a:r>
              <a:rPr lang="fr-FR" sz="1000" dirty="0"/>
              <a:t> afin d’encourager les joueurs sur place avec des supporters, il était important pour moi, en tant qu’élu, de permettre à l’ensemble de ma population de pouvoir participer à cet évènement </a:t>
            </a:r>
            <a:r>
              <a:rPr lang="fr-FR" sz="1000" dirty="0" smtClean="0"/>
              <a:t>historique. Chambly </a:t>
            </a:r>
            <a:r>
              <a:rPr lang="fr-FR" sz="1000" dirty="0"/>
              <a:t>accompagne aussi au quotidien son club de badminton, qui est désormais vice-champion d’Europe et a obtenu un 5ème titre consécutif de Champion de France par </a:t>
            </a:r>
            <a:r>
              <a:rPr lang="fr-FR" sz="1000" dirty="0" smtClean="0"/>
              <a:t>équipe. Le </a:t>
            </a:r>
            <a:r>
              <a:rPr lang="fr-FR" sz="1000" dirty="0"/>
              <a:t>22 septembre dernier, Chambly a organisé la première opération « Faites du Sport » avec des démonstrations et des initiations (15 disciplines sportives présentes), un parcours sportif solidaire proposé par les jeunes élus de l'Assemblée des Jeunes Citoyens de Chambly au bénéfice d'une association de lutte contre le diabète, des expositions, de la documentation sur les bienfaits du sport et des structures de jeux gonflables.</a:t>
            </a:r>
          </a:p>
          <a:p>
            <a:pPr algn="just"/>
            <a:r>
              <a:rPr lang="fr-FR" sz="1000" dirty="0"/>
              <a:t>Chambly pourra mettre en œuvre d’autres évènements, en dehors de ceux déjà cités, correspondant aux attentes du comité d’organisation des Jeux. Nous pourrons les développer dès lors que le cahier des charges aura été établi.</a:t>
            </a:r>
          </a:p>
        </p:txBody>
      </p:sp>
      <p:sp>
        <p:nvSpPr>
          <p:cNvPr id="34" name="ZoneTexte 33"/>
          <p:cNvSpPr txBox="1"/>
          <p:nvPr/>
        </p:nvSpPr>
        <p:spPr>
          <a:xfrm>
            <a:off x="2696895" y="844708"/>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David </a:t>
            </a:r>
            <a:r>
              <a:rPr lang="fr-FR" sz="2400" b="1" cap="all" dirty="0" err="1" smtClean="0">
                <a:solidFill>
                  <a:srgbClr val="009FE3"/>
                </a:solidFill>
                <a:cs typeface="Arial" panose="020B0604020202020204" pitchFamily="34" charset="0"/>
              </a:rPr>
              <a:t>Lazarus</a:t>
            </a:r>
            <a:endParaRPr lang="fr-FR" sz="2400" b="1" cap="all" dirty="0" smtClean="0">
              <a:solidFill>
                <a:srgbClr val="009FE3"/>
              </a:solidFill>
              <a:cs typeface="Arial" panose="020B0604020202020204" pitchFamily="34" charset="0"/>
            </a:endParaRPr>
          </a:p>
        </p:txBody>
      </p:sp>
      <p:sp>
        <p:nvSpPr>
          <p:cNvPr id="36" name="ZoneTexte 35"/>
          <p:cNvSpPr txBox="1"/>
          <p:nvPr/>
        </p:nvSpPr>
        <p:spPr>
          <a:xfrm>
            <a:off x="152624" y="5711769"/>
            <a:ext cx="2304256" cy="1384995"/>
          </a:xfrm>
          <a:prstGeom prst="rect">
            <a:avLst/>
          </a:prstGeom>
          <a:noFill/>
        </p:spPr>
        <p:txBody>
          <a:bodyPr wrap="square" rtlCol="0">
            <a:spAutoFit/>
          </a:bodyPr>
          <a:lstStyle/>
          <a:p>
            <a:pPr algn="just"/>
            <a:r>
              <a:rPr lang="fr-FR" sz="1200" i="1" dirty="0"/>
              <a:t>La mobilisation de l’AMF en faveur des JOP 2024 repose sur l’idée que l’organisation de grands évènements sportifs internationaux est l’occasion de porter ces valeurs à l’échelle du territoire national.</a:t>
            </a:r>
          </a:p>
        </p:txBody>
      </p:sp>
      <p:sp>
        <p:nvSpPr>
          <p:cNvPr id="37" name="ZoneTexte 36"/>
          <p:cNvSpPr txBox="1"/>
          <p:nvPr/>
        </p:nvSpPr>
        <p:spPr>
          <a:xfrm>
            <a:off x="250081" y="3825125"/>
            <a:ext cx="2304256" cy="1015663"/>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David </a:t>
            </a:r>
            <a:r>
              <a:rPr lang="fr-FR" sz="1200" b="1" cap="all" dirty="0" err="1" smtClean="0">
                <a:solidFill>
                  <a:srgbClr val="009FE3"/>
                </a:solidFill>
                <a:cs typeface="Arial" panose="020B0604020202020204" pitchFamily="34" charset="0"/>
              </a:rPr>
              <a:t>Lazarus</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Maire de Chambly</a:t>
            </a:r>
          </a:p>
          <a:p>
            <a:pPr algn="ctr"/>
            <a:r>
              <a:rPr lang="fr-FR" sz="1200" dirty="0">
                <a:cs typeface="Arial" panose="020B0604020202020204" pitchFamily="34" charset="0"/>
              </a:rPr>
              <a:t>Co-président du Groupe de Travail Sport à l’Association des maires de France </a:t>
            </a:r>
            <a:endParaRPr lang="fr-FR" sz="1200" dirty="0" smtClean="0">
              <a:cs typeface="Arial" panose="020B0604020202020204" pitchFamily="34"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605" y="2025912"/>
            <a:ext cx="1283208" cy="1706880"/>
          </a:xfrm>
          <a:prstGeom prst="rect">
            <a:avLst/>
          </a:prstGeom>
        </p:spPr>
      </p:pic>
      <p:pic>
        <p:nvPicPr>
          <p:cNvPr id="4" name="Image 3"/>
          <p:cNvPicPr>
            <a:picLocks noChangeAspect="1"/>
          </p:cNvPicPr>
          <p:nvPr/>
        </p:nvPicPr>
        <p:blipFill>
          <a:blip r:embed="rId4"/>
          <a:stretch>
            <a:fillRect/>
          </a:stretch>
        </p:blipFill>
        <p:spPr>
          <a:xfrm>
            <a:off x="195705" y="9304314"/>
            <a:ext cx="2218093" cy="1181904"/>
          </a:xfrm>
          <a:prstGeom prst="rect">
            <a:avLst/>
          </a:prstGeom>
        </p:spPr>
      </p:pic>
      <p:sp>
        <p:nvSpPr>
          <p:cNvPr id="14" name="Sous-titre 2"/>
          <p:cNvSpPr txBox="1">
            <a:spLocks/>
          </p:cNvSpPr>
          <p:nvPr/>
        </p:nvSpPr>
        <p:spPr>
          <a:xfrm>
            <a:off x="6228903"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136</a:t>
            </a:r>
            <a:endParaRPr lang="fr-FR" sz="1800" spc="100" dirty="0">
              <a:cs typeface="Arial" panose="020B0604020202020204" pitchFamily="34" charset="0"/>
            </a:endParaRPr>
          </a:p>
        </p:txBody>
      </p:sp>
    </p:spTree>
    <p:extLst>
      <p:ext uri="{BB962C8B-B14F-4D97-AF65-F5344CB8AC3E}">
        <p14:creationId xmlns:p14="http://schemas.microsoft.com/office/powerpoint/2010/main" val="261931560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lnSpcReduction="10000"/>
          </a:bodyPr>
          <a:lstStyle/>
          <a:p>
            <a:pPr marL="0" indent="0">
              <a:spcBef>
                <a:spcPts val="0"/>
              </a:spcBef>
              <a:buNone/>
            </a:pPr>
            <a:r>
              <a:rPr lang="fr-FR" sz="3900" b="1" cap="all" dirty="0" smtClean="0">
                <a:solidFill>
                  <a:schemeClr val="bg1"/>
                </a:solidFill>
              </a:rPr>
              <a:t>Diversification des pratiques sportives : l’exemple des pratiques pédestres </a:t>
            </a:r>
            <a:r>
              <a:rPr lang="fr-FR" sz="3900" b="1" cap="all" dirty="0" err="1" smtClean="0">
                <a:solidFill>
                  <a:schemeClr val="bg1"/>
                </a:solidFill>
              </a:rPr>
              <a:t>outdoor</a:t>
            </a:r>
            <a:endParaRPr lang="fr-FR" sz="3900" b="1" cap="all"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#34</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solidFill>
                  <a:schemeClr val="bg1"/>
                </a:solidFill>
                <a:cs typeface="Arial" panose="020B0604020202020204" pitchFamily="34" charset="0"/>
              </a:rPr>
              <a:t>           137</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607877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066069"/>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08423" y="6289668"/>
            <a:ext cx="500120" cy="425184"/>
          </a:xfrm>
          <a:prstGeom prst="rect">
            <a:avLst/>
          </a:prstGeom>
        </p:spPr>
      </p:pic>
      <p:sp>
        <p:nvSpPr>
          <p:cNvPr id="31" name="ZoneTexte 30"/>
          <p:cNvSpPr txBox="1"/>
          <p:nvPr/>
        </p:nvSpPr>
        <p:spPr>
          <a:xfrm>
            <a:off x="2700511" y="2579225"/>
            <a:ext cx="4608512" cy="8136000"/>
          </a:xfrm>
          <a:prstGeom prst="rect">
            <a:avLst/>
          </a:prstGeom>
          <a:noFill/>
        </p:spPr>
        <p:txBody>
          <a:bodyPr wrap="square" numCol="2" spcCol="216000" rtlCol="0">
            <a:spAutoFit/>
          </a:bodyPr>
          <a:lstStyle/>
          <a:p>
            <a:pPr algn="just"/>
            <a:r>
              <a:rPr lang="fr-FR" sz="2100" b="1" baseline="30000" dirty="0">
                <a:cs typeface="Arial" panose="020B0604020202020204" pitchFamily="34" charset="0"/>
              </a:rPr>
              <a:t>Pouvez-vous nous dire quelques mots sur vos fonctions actuelles ?</a:t>
            </a:r>
          </a:p>
          <a:p>
            <a:pPr algn="just"/>
            <a:endParaRPr lang="fr-FR" sz="2100" baseline="30000" dirty="0">
              <a:cs typeface="Arial" panose="020B0604020202020204" pitchFamily="34" charset="0"/>
            </a:endParaRPr>
          </a:p>
          <a:p>
            <a:pPr algn="just"/>
            <a:r>
              <a:rPr lang="fr-FR" sz="2100" baseline="30000" dirty="0">
                <a:cs typeface="Arial" panose="020B0604020202020204" pitchFamily="34" charset="0"/>
              </a:rPr>
              <a:t>Je travaille depuis 10 ans chez </a:t>
            </a:r>
            <a:r>
              <a:rPr lang="fr-FR" sz="2100" baseline="30000" dirty="0" err="1">
                <a:cs typeface="Arial" panose="020B0604020202020204" pitchFamily="34" charset="0"/>
              </a:rPr>
              <a:t>Myrtha</a:t>
            </a:r>
            <a:r>
              <a:rPr lang="fr-FR" sz="2100" baseline="30000" dirty="0">
                <a:cs typeface="Arial" panose="020B0604020202020204" pitchFamily="34" charset="0"/>
              </a:rPr>
              <a:t> Pools et je suis responsable commercial du </a:t>
            </a:r>
            <a:r>
              <a:rPr lang="fr-FR" sz="2100" baseline="30000" dirty="0" smtClean="0">
                <a:cs typeface="Arial" panose="020B0604020202020204" pitchFamily="34" charset="0"/>
              </a:rPr>
              <a:t>sud </a:t>
            </a:r>
            <a:r>
              <a:rPr lang="fr-FR" sz="2100" baseline="30000" dirty="0">
                <a:cs typeface="Arial" panose="020B0604020202020204" pitchFamily="34" charset="0"/>
              </a:rPr>
              <a:t>de la France</a:t>
            </a:r>
            <a:r>
              <a:rPr lang="fr-FR" sz="2100" baseline="30000" dirty="0" smtClean="0">
                <a:cs typeface="Arial" panose="020B0604020202020204" pitchFamily="34" charset="0"/>
              </a:rPr>
              <a:t>.</a:t>
            </a:r>
          </a:p>
          <a:p>
            <a:pPr algn="just"/>
            <a:endParaRPr lang="fr-FR" sz="2100" baseline="30000" dirty="0">
              <a:cs typeface="Arial" panose="020B0604020202020204" pitchFamily="34" charset="0"/>
            </a:endParaRPr>
          </a:p>
          <a:p>
            <a:pPr algn="just"/>
            <a:r>
              <a:rPr lang="fr-FR" sz="2100" b="1" baseline="30000" dirty="0" smtClean="0">
                <a:cs typeface="Arial" panose="020B0604020202020204" pitchFamily="34" charset="0"/>
              </a:rPr>
              <a:t>Qu’est-ce qu’une piscine connectée </a:t>
            </a:r>
            <a:r>
              <a:rPr lang="fr-FR" sz="2100" b="1" baseline="30000" dirty="0">
                <a:cs typeface="Arial" panose="020B0604020202020204" pitchFamily="34" charset="0"/>
              </a:rPr>
              <a:t>?</a:t>
            </a:r>
          </a:p>
          <a:p>
            <a:pPr algn="just"/>
            <a:endParaRPr lang="fr-FR" sz="2100" baseline="30000" dirty="0">
              <a:cs typeface="Arial" panose="020B0604020202020204" pitchFamily="34" charset="0"/>
            </a:endParaRPr>
          </a:p>
          <a:p>
            <a:pPr algn="just"/>
            <a:r>
              <a:rPr lang="fr-FR" sz="2100" baseline="30000" dirty="0">
                <a:cs typeface="Arial" panose="020B0604020202020204" pitchFamily="34" charset="0"/>
              </a:rPr>
              <a:t>Il s’agit d’une piscine où l’on a réussi à connecter le nageur au bassin pour lui permettre d’avoir un programme </a:t>
            </a:r>
            <a:r>
              <a:rPr lang="fr-FR" sz="2100" baseline="30000" dirty="0" smtClean="0">
                <a:cs typeface="Arial" panose="020B0604020202020204" pitchFamily="34" charset="0"/>
              </a:rPr>
              <a:t>d’entraînement </a:t>
            </a:r>
            <a:r>
              <a:rPr lang="fr-FR" sz="2100" baseline="30000" dirty="0">
                <a:cs typeface="Arial" panose="020B0604020202020204" pitchFamily="34" charset="0"/>
              </a:rPr>
              <a:t>dédié. C’est un matériel intégré se trouvant au fond de la piscine.</a:t>
            </a:r>
          </a:p>
          <a:p>
            <a:pPr algn="just"/>
            <a:r>
              <a:rPr lang="fr-FR" sz="2100" baseline="30000" dirty="0">
                <a:cs typeface="Arial" panose="020B0604020202020204" pitchFamily="34" charset="0"/>
              </a:rPr>
              <a:t>Quant au programme </a:t>
            </a:r>
            <a:r>
              <a:rPr lang="fr-FR" sz="2100" baseline="30000" dirty="0" smtClean="0">
                <a:cs typeface="Arial" panose="020B0604020202020204" pitchFamily="34" charset="0"/>
              </a:rPr>
              <a:t>d’entraînement </a:t>
            </a:r>
            <a:r>
              <a:rPr lang="fr-FR" sz="2100" baseline="30000" dirty="0">
                <a:cs typeface="Arial" panose="020B0604020202020204" pitchFamily="34" charset="0"/>
              </a:rPr>
              <a:t>du nageur, il se trouve sur une clef USB et évolue au fur et à mesure de la saison. Le nageur charge son </a:t>
            </a:r>
            <a:r>
              <a:rPr lang="fr-FR" sz="2100" baseline="30000" dirty="0" smtClean="0">
                <a:cs typeface="Arial" panose="020B0604020202020204" pitchFamily="34" charset="0"/>
              </a:rPr>
              <a:t>propre programme d’entraînement </a:t>
            </a:r>
            <a:r>
              <a:rPr lang="fr-FR" sz="2100" baseline="30000" dirty="0">
                <a:cs typeface="Arial" panose="020B0604020202020204" pitchFamily="34" charset="0"/>
              </a:rPr>
              <a:t>et ce dernier </a:t>
            </a:r>
            <a:r>
              <a:rPr lang="fr-FR" sz="2100" baseline="30000" dirty="0" smtClean="0">
                <a:cs typeface="Arial" panose="020B0604020202020204" pitchFamily="34" charset="0"/>
              </a:rPr>
              <a:t>apparaît </a:t>
            </a:r>
            <a:r>
              <a:rPr lang="fr-FR" sz="2100" baseline="30000" dirty="0">
                <a:cs typeface="Arial" panose="020B0604020202020204" pitchFamily="34" charset="0"/>
              </a:rPr>
              <a:t>dans le bassin sous forme de curseur. Le sportif doit donc suivre un marquage </a:t>
            </a:r>
            <a:r>
              <a:rPr lang="fr-FR" sz="2100" baseline="30000" dirty="0" smtClean="0">
                <a:cs typeface="Arial" panose="020B0604020202020204" pitchFamily="34" charset="0"/>
              </a:rPr>
              <a:t>LED </a:t>
            </a:r>
            <a:r>
              <a:rPr lang="fr-FR" sz="2100" baseline="30000" dirty="0">
                <a:cs typeface="Arial" panose="020B0604020202020204" pitchFamily="34" charset="0"/>
              </a:rPr>
              <a:t>lumineux de couleur qui lui donne le rythme de la nage.</a:t>
            </a:r>
          </a:p>
          <a:p>
            <a:pPr algn="just"/>
            <a:r>
              <a:rPr lang="fr-FR" sz="2100" baseline="30000" dirty="0">
                <a:cs typeface="Arial" panose="020B0604020202020204" pitchFamily="34" charset="0"/>
              </a:rPr>
              <a:t>Notre société ayant développé ce système exclusif, seules les piscines </a:t>
            </a:r>
            <a:r>
              <a:rPr lang="fr-FR" sz="2100" baseline="30000" dirty="0" err="1">
                <a:cs typeface="Arial" panose="020B0604020202020204" pitchFamily="34" charset="0"/>
              </a:rPr>
              <a:t>Myrtha</a:t>
            </a:r>
            <a:r>
              <a:rPr lang="fr-FR" sz="2100" baseline="30000" dirty="0">
                <a:cs typeface="Arial" panose="020B0604020202020204" pitchFamily="34" charset="0"/>
              </a:rPr>
              <a:t> Pools </a:t>
            </a:r>
            <a:r>
              <a:rPr lang="fr-FR" sz="2100" baseline="30000" dirty="0" smtClean="0">
                <a:cs typeface="Arial" panose="020B0604020202020204" pitchFamily="34" charset="0"/>
              </a:rPr>
              <a:t>disposent </a:t>
            </a:r>
            <a:r>
              <a:rPr lang="fr-FR" sz="2100" baseline="30000" dirty="0">
                <a:cs typeface="Arial" panose="020B0604020202020204" pitchFamily="34" charset="0"/>
              </a:rPr>
              <a:t>de cette connectivité et du Virtual Trainer.</a:t>
            </a:r>
          </a:p>
          <a:p>
            <a:pPr algn="just"/>
            <a:endParaRPr lang="fr-FR" sz="2100" baseline="30000" dirty="0">
              <a:cs typeface="Arial" panose="020B0604020202020204" pitchFamily="34" charset="0"/>
            </a:endParaRPr>
          </a:p>
          <a:p>
            <a:pPr algn="just"/>
            <a:r>
              <a:rPr lang="fr-FR" sz="2100" b="1" baseline="30000" dirty="0">
                <a:cs typeface="Arial" panose="020B0604020202020204" pitchFamily="34" charset="0"/>
              </a:rPr>
              <a:t>Pensez-vous que les piscines connectées sont les piscines de demain en France ? </a:t>
            </a:r>
          </a:p>
          <a:p>
            <a:pPr algn="just"/>
            <a:endParaRPr lang="fr-FR" sz="2100" baseline="30000" dirty="0">
              <a:cs typeface="Arial" panose="020B0604020202020204" pitchFamily="34" charset="0"/>
            </a:endParaRPr>
          </a:p>
          <a:p>
            <a:pPr algn="just"/>
            <a:r>
              <a:rPr lang="fr-FR" sz="2100" baseline="30000" dirty="0">
                <a:cs typeface="Arial" panose="020B0604020202020204" pitchFamily="34" charset="0"/>
              </a:rPr>
              <a:t>Pour l’instant, une seule piscine en France possède le Virtual Trainer mais la ville d’Objat s’est positionnée pour l’installer sur un bassin nordique de 25 mètres.</a:t>
            </a:r>
          </a:p>
          <a:p>
            <a:pPr algn="just"/>
            <a:r>
              <a:rPr lang="fr-FR" sz="2100" baseline="30000" dirty="0">
                <a:cs typeface="Arial" panose="020B0604020202020204" pitchFamily="34" charset="0"/>
              </a:rPr>
              <a:t>Nous sommes convaincus qu’à l’horizon de 3-4 ans, le nageur sera complètement connecté avec la piscine. Dans cette optique, nous recherchons aujourd’hui des connectivités avec le nageur pour avoir une analyse physiologique en relation avec son programme d’entraînement à travers des bonnets connectés ou des montres GPS. Cela permettra </a:t>
            </a:r>
            <a:r>
              <a:rPr lang="fr-FR" sz="2100" baseline="30000" dirty="0" smtClean="0">
                <a:cs typeface="Arial" panose="020B0604020202020204" pitchFamily="34" charset="0"/>
              </a:rPr>
              <a:t>au nageur </a:t>
            </a:r>
            <a:r>
              <a:rPr lang="fr-FR" sz="2100" baseline="30000" dirty="0">
                <a:cs typeface="Arial" panose="020B0604020202020204" pitchFamily="34" charset="0"/>
              </a:rPr>
              <a:t>d’avoir en plus de sa performance sportive et de son entraînement, une analyse physiologique appropriée comme son rythme cardiaque, sa fréquence de nage et ses variations de vitesse par exemple.</a:t>
            </a:r>
          </a:p>
        </p:txBody>
      </p:sp>
      <p:sp>
        <p:nvSpPr>
          <p:cNvPr id="34" name="ZoneTexte 33"/>
          <p:cNvSpPr txBox="1"/>
          <p:nvPr/>
        </p:nvSpPr>
        <p:spPr>
          <a:xfrm>
            <a:off x="2700511" y="1674292"/>
            <a:ext cx="4248472" cy="461665"/>
          </a:xfrm>
          <a:prstGeom prst="rect">
            <a:avLst/>
          </a:prstGeom>
          <a:noFill/>
        </p:spPr>
        <p:txBody>
          <a:bodyPr wrap="square" rtlCol="0">
            <a:spAutoFit/>
          </a:bodyPr>
          <a:lstStyle/>
          <a:p>
            <a:r>
              <a:rPr lang="fr-FR" sz="2400" b="1" cap="all" dirty="0" err="1" smtClean="0">
                <a:solidFill>
                  <a:srgbClr val="009FE3"/>
                </a:solidFill>
                <a:cs typeface="Arial" panose="020B0604020202020204" pitchFamily="34" charset="0"/>
              </a:rPr>
              <a:t>INTERVIeW</a:t>
            </a:r>
            <a:r>
              <a:rPr lang="fr-FR" sz="2400" b="1" cap="all" dirty="0" smtClean="0">
                <a:solidFill>
                  <a:srgbClr val="009FE3"/>
                </a:solidFill>
                <a:cs typeface="Arial" panose="020B0604020202020204" pitchFamily="34" charset="0"/>
              </a:rPr>
              <a:t> de Julien </a:t>
            </a:r>
            <a:r>
              <a:rPr lang="fr-FR" sz="2400" b="1" cap="all" dirty="0" err="1" smtClean="0">
                <a:solidFill>
                  <a:srgbClr val="009FE3"/>
                </a:solidFill>
                <a:cs typeface="Arial" panose="020B0604020202020204" pitchFamily="34" charset="0"/>
              </a:rPr>
              <a:t>Prevost</a:t>
            </a:r>
            <a:endParaRPr lang="fr-FR" sz="2400" b="1" cap="all" dirty="0">
              <a:solidFill>
                <a:srgbClr val="009FE3"/>
              </a:solidFill>
              <a:cs typeface="Arial" panose="020B0604020202020204" pitchFamily="34" charset="0"/>
            </a:endParaRPr>
          </a:p>
        </p:txBody>
      </p:sp>
      <p:sp>
        <p:nvSpPr>
          <p:cNvPr id="36" name="ZoneTexte 35"/>
          <p:cNvSpPr txBox="1"/>
          <p:nvPr/>
        </p:nvSpPr>
        <p:spPr>
          <a:xfrm>
            <a:off x="180231" y="5570361"/>
            <a:ext cx="2304256" cy="830997"/>
          </a:xfrm>
          <a:prstGeom prst="rect">
            <a:avLst/>
          </a:prstGeom>
          <a:noFill/>
        </p:spPr>
        <p:txBody>
          <a:bodyPr wrap="square" rtlCol="0">
            <a:spAutoFit/>
          </a:bodyPr>
          <a:lstStyle/>
          <a:p>
            <a:pPr algn="just"/>
            <a:r>
              <a:rPr lang="fr-FR" i="1" baseline="30000" dirty="0">
                <a:cs typeface="Arial" panose="020B0604020202020204" pitchFamily="34" charset="0"/>
              </a:rPr>
              <a:t>Nous sommes convaincus qu’à l’horizon de 3-4 ans, le nageur sera complètement </a:t>
            </a:r>
            <a:r>
              <a:rPr lang="fr-FR" i="1" baseline="30000" dirty="0" smtClean="0">
                <a:cs typeface="Arial" panose="020B0604020202020204" pitchFamily="34" charset="0"/>
              </a:rPr>
              <a:t>connecté </a:t>
            </a:r>
            <a:r>
              <a:rPr lang="fr-FR" i="1" baseline="30000" dirty="0">
                <a:cs typeface="Arial" panose="020B0604020202020204" pitchFamily="34" charset="0"/>
              </a:rPr>
              <a:t>avec la piscine. </a:t>
            </a:r>
          </a:p>
        </p:txBody>
      </p:sp>
      <p:sp>
        <p:nvSpPr>
          <p:cNvPr id="37" name="ZoneTexte 36"/>
          <p:cNvSpPr txBox="1"/>
          <p:nvPr/>
        </p:nvSpPr>
        <p:spPr>
          <a:xfrm>
            <a:off x="250081" y="3985871"/>
            <a:ext cx="2304256" cy="666849"/>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Julien </a:t>
            </a:r>
            <a:r>
              <a:rPr lang="fr-FR" sz="2000" b="1" cap="all" baseline="30000" dirty="0" err="1">
                <a:solidFill>
                  <a:srgbClr val="009FE3"/>
                </a:solidFill>
                <a:cs typeface="Arial" panose="020B0604020202020204" pitchFamily="34" charset="0"/>
              </a:rPr>
              <a:t>Prevost</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Responsable commercial sud de la France au sein de </a:t>
            </a:r>
            <a:r>
              <a:rPr lang="fr-FR" baseline="30000" dirty="0" err="1">
                <a:cs typeface="Arial" panose="020B0604020202020204" pitchFamily="34" charset="0"/>
              </a:rPr>
              <a:t>Myrtha</a:t>
            </a:r>
            <a:r>
              <a:rPr lang="fr-FR" baseline="30000" dirty="0">
                <a:cs typeface="Arial" panose="020B0604020202020204" pitchFamily="34" charset="0"/>
              </a:rPr>
              <a:t> Pools</a:t>
            </a:r>
          </a:p>
        </p:txBody>
      </p:sp>
      <p:sp>
        <p:nvSpPr>
          <p:cNvPr id="6" name="ZoneTexte 5"/>
          <p:cNvSpPr txBox="1"/>
          <p:nvPr/>
        </p:nvSpPr>
        <p:spPr>
          <a:xfrm>
            <a:off x="51952" y="10159473"/>
            <a:ext cx="2700511" cy="253916"/>
          </a:xfrm>
          <a:prstGeom prst="rect">
            <a:avLst/>
          </a:prstGeom>
          <a:noFill/>
        </p:spPr>
        <p:txBody>
          <a:bodyPr wrap="square" rtlCol="0">
            <a:spAutoFit/>
          </a:bodyPr>
          <a:lstStyle/>
          <a:p>
            <a:pPr algn="ctr"/>
            <a:r>
              <a:rPr lang="fr-FR" sz="1000" dirty="0" smtClean="0"/>
              <a:t>La technologie Virtual Trainer de </a:t>
            </a:r>
            <a:r>
              <a:rPr lang="fr-FR" sz="1000" dirty="0" err="1" smtClean="0"/>
              <a:t>Myrtha</a:t>
            </a:r>
            <a:r>
              <a:rPr lang="fr-FR" sz="1000" dirty="0" smtClean="0"/>
              <a:t> Pools</a:t>
            </a:r>
            <a:endParaRPr lang="fr-FR" sz="1000" dirty="0"/>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3747" r="3439"/>
          <a:stretch/>
        </p:blipFill>
        <p:spPr>
          <a:xfrm>
            <a:off x="756295" y="2117539"/>
            <a:ext cx="1296144" cy="1764000"/>
          </a:xfrm>
          <a:prstGeom prst="rect">
            <a:avLst/>
          </a:prstGeom>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r="52633"/>
          <a:stretch/>
        </p:blipFill>
        <p:spPr>
          <a:xfrm>
            <a:off x="195969" y="7135473"/>
            <a:ext cx="2412479" cy="3024000"/>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12</a:t>
            </a:r>
            <a:endParaRPr lang="fr-FR" sz="1800" spc="100" dirty="0">
              <a:cs typeface="Arial" panose="020B0604020202020204" pitchFamily="34" charset="0"/>
            </a:endParaRPr>
          </a:p>
        </p:txBody>
      </p:sp>
    </p:spTree>
    <p:extLst>
      <p:ext uri="{BB962C8B-B14F-4D97-AF65-F5344CB8AC3E}">
        <p14:creationId xmlns:p14="http://schemas.microsoft.com/office/powerpoint/2010/main" val="51731345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73" y="5184631"/>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30671" y="7289994"/>
            <a:ext cx="504056"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31" name="ZoneTexte 30"/>
          <p:cNvSpPr txBox="1"/>
          <p:nvPr/>
        </p:nvSpPr>
        <p:spPr>
          <a:xfrm>
            <a:off x="2832791" y="1834529"/>
            <a:ext cx="4608512" cy="8556188"/>
          </a:xfrm>
          <a:prstGeom prst="rect">
            <a:avLst/>
          </a:prstGeom>
          <a:noFill/>
        </p:spPr>
        <p:txBody>
          <a:bodyPr wrap="square" numCol="2" spcCol="216000" rtlCol="0">
            <a:spAutoFit/>
          </a:bodyPr>
          <a:lstStyle/>
          <a:p>
            <a:pPr algn="just"/>
            <a:r>
              <a:rPr lang="fr-FR" sz="1100" dirty="0">
                <a:solidFill>
                  <a:prstClr val="black"/>
                </a:solidFill>
              </a:rPr>
              <a:t>Courir ou marcher, activités de base, sont et resteront les sports les plus « simples » en termes d’activités motrices. Nulle barrière, ni physique, ni </a:t>
            </a:r>
            <a:r>
              <a:rPr lang="fr-FR" sz="1100" dirty="0" smtClean="0">
                <a:solidFill>
                  <a:prstClr val="black"/>
                </a:solidFill>
              </a:rPr>
              <a:t>sociale, </a:t>
            </a:r>
            <a:r>
              <a:rPr lang="fr-FR" sz="1100" dirty="0">
                <a:solidFill>
                  <a:prstClr val="black"/>
                </a:solidFill>
              </a:rPr>
              <a:t>ne semble s’opposer à ces activités de </a:t>
            </a:r>
            <a:r>
              <a:rPr lang="fr-FR" sz="1100" dirty="0" smtClean="0">
                <a:solidFill>
                  <a:prstClr val="black"/>
                </a:solidFill>
              </a:rPr>
              <a:t>locomotion. </a:t>
            </a:r>
            <a:r>
              <a:rPr lang="fr-FR" sz="1100" dirty="0">
                <a:solidFill>
                  <a:prstClr val="black"/>
                </a:solidFill>
              </a:rPr>
              <a:t>Le marcheur/coureur se voit même proposer un panel de choix toujours plus riches. Massification et diversification, pour reprendre les idées de Christian </a:t>
            </a:r>
            <a:r>
              <a:rPr lang="fr-FR" sz="1100" dirty="0" smtClean="0">
                <a:solidFill>
                  <a:prstClr val="black"/>
                </a:solidFill>
              </a:rPr>
              <a:t>Pociello (1995), </a:t>
            </a:r>
            <a:r>
              <a:rPr lang="fr-FR" sz="1100" dirty="0">
                <a:solidFill>
                  <a:prstClr val="black"/>
                </a:solidFill>
              </a:rPr>
              <a:t>sont les principaux constats de l’offre de courses et de randonnées possibles : marche nordique, </a:t>
            </a:r>
            <a:r>
              <a:rPr lang="fr-FR" sz="1100" dirty="0" err="1" smtClean="0">
                <a:solidFill>
                  <a:prstClr val="black"/>
                </a:solidFill>
              </a:rPr>
              <a:t>trail</a:t>
            </a:r>
            <a:r>
              <a:rPr lang="fr-FR" sz="1100" dirty="0" smtClean="0">
                <a:solidFill>
                  <a:prstClr val="black"/>
                </a:solidFill>
              </a:rPr>
              <a:t>, </a:t>
            </a:r>
            <a:r>
              <a:rPr lang="fr-FR" sz="1100" dirty="0">
                <a:solidFill>
                  <a:prstClr val="black"/>
                </a:solidFill>
              </a:rPr>
              <a:t>marathons</a:t>
            </a:r>
            <a:r>
              <a:rPr lang="fr-FR" sz="1100">
                <a:solidFill>
                  <a:prstClr val="black"/>
                </a:solidFill>
              </a:rPr>
              <a:t>, </a:t>
            </a:r>
            <a:r>
              <a:rPr lang="fr-FR" sz="1100" smtClean="0">
                <a:solidFill>
                  <a:prstClr val="black"/>
                </a:solidFill>
              </a:rPr>
              <a:t>longe-côte, courses </a:t>
            </a:r>
            <a:r>
              <a:rPr lang="fr-FR" sz="1100" dirty="0">
                <a:solidFill>
                  <a:prstClr val="black"/>
                </a:solidFill>
              </a:rPr>
              <a:t>sur route, </a:t>
            </a:r>
            <a:r>
              <a:rPr lang="fr-FR" sz="1100" dirty="0" err="1">
                <a:solidFill>
                  <a:prstClr val="black"/>
                </a:solidFill>
              </a:rPr>
              <a:t>ultratrail</a:t>
            </a:r>
            <a:r>
              <a:rPr lang="fr-FR" sz="1100" dirty="0">
                <a:solidFill>
                  <a:prstClr val="black"/>
                </a:solidFill>
              </a:rPr>
              <a:t>, randonnées thématiques, courses de montagne ou de côtes, cross, </a:t>
            </a:r>
            <a:r>
              <a:rPr lang="fr-FR" sz="1100" dirty="0" err="1" smtClean="0">
                <a:solidFill>
                  <a:prstClr val="black"/>
                </a:solidFill>
              </a:rPr>
              <a:t>urban</a:t>
            </a:r>
            <a:r>
              <a:rPr lang="fr-FR" sz="1100" dirty="0" smtClean="0">
                <a:solidFill>
                  <a:prstClr val="black"/>
                </a:solidFill>
              </a:rPr>
              <a:t> </a:t>
            </a:r>
            <a:r>
              <a:rPr lang="fr-FR" sz="1100" dirty="0" err="1">
                <a:solidFill>
                  <a:prstClr val="black"/>
                </a:solidFill>
              </a:rPr>
              <a:t>trail</a:t>
            </a:r>
            <a:r>
              <a:rPr lang="fr-FR" sz="1100" dirty="0">
                <a:solidFill>
                  <a:prstClr val="black"/>
                </a:solidFill>
              </a:rPr>
              <a:t> </a:t>
            </a:r>
            <a:r>
              <a:rPr lang="fr-FR" sz="1100" dirty="0" smtClean="0">
                <a:solidFill>
                  <a:prstClr val="black"/>
                </a:solidFill>
              </a:rPr>
              <a:t>nocturne </a:t>
            </a:r>
            <a:r>
              <a:rPr lang="fr-FR" sz="1100" dirty="0">
                <a:solidFill>
                  <a:prstClr val="black"/>
                </a:solidFill>
              </a:rPr>
              <a:t>etc. Gratuites ou payantes, ces façons de participer sont autant individuelles que collectives (reflétant un « individualisme de masse »</a:t>
            </a:r>
            <a:r>
              <a:rPr lang="fr-FR" sz="1100" baseline="30000" dirty="0">
                <a:solidFill>
                  <a:prstClr val="black"/>
                </a:solidFill>
              </a:rPr>
              <a:t>1</a:t>
            </a:r>
            <a:r>
              <a:rPr lang="fr-FR" sz="1100" dirty="0" smtClean="0">
                <a:solidFill>
                  <a:prstClr val="black"/>
                </a:solidFill>
              </a:rPr>
              <a:t>) et porteuses </a:t>
            </a:r>
            <a:r>
              <a:rPr lang="fr-FR" sz="1100" dirty="0">
                <a:solidFill>
                  <a:prstClr val="black"/>
                </a:solidFill>
              </a:rPr>
              <a:t>de valeurs sociales et culturelles. La diversification passe donc également par un processus de distinction sociale analysé par Pierre </a:t>
            </a:r>
            <a:r>
              <a:rPr lang="fr-FR" sz="1100" dirty="0" smtClean="0">
                <a:solidFill>
                  <a:prstClr val="black"/>
                </a:solidFill>
              </a:rPr>
              <a:t>Bourdieu</a:t>
            </a:r>
            <a:r>
              <a:rPr lang="fr-FR" sz="1100" baseline="30000" dirty="0" smtClean="0">
                <a:solidFill>
                  <a:prstClr val="black"/>
                </a:solidFill>
              </a:rPr>
              <a:t>2</a:t>
            </a:r>
            <a:r>
              <a:rPr lang="fr-FR" sz="1100" dirty="0">
                <a:solidFill>
                  <a:prstClr val="black"/>
                </a:solidFill>
              </a:rPr>
              <a:t>.</a:t>
            </a:r>
          </a:p>
          <a:p>
            <a:pPr algn="just"/>
            <a:r>
              <a:rPr lang="fr-FR" sz="1100" dirty="0">
                <a:solidFill>
                  <a:prstClr val="black"/>
                </a:solidFill>
              </a:rPr>
              <a:t>Pourtant, cette simplicité d’usage du running et de la marche cache une large </a:t>
            </a:r>
            <a:r>
              <a:rPr lang="fr-FR" sz="1100" dirty="0" smtClean="0">
                <a:solidFill>
                  <a:prstClr val="black"/>
                </a:solidFill>
              </a:rPr>
              <a:t>complexité</a:t>
            </a:r>
            <a:r>
              <a:rPr lang="fr-FR" sz="1100" baseline="30000" dirty="0" smtClean="0">
                <a:solidFill>
                  <a:prstClr val="black"/>
                </a:solidFill>
              </a:rPr>
              <a:t>3</a:t>
            </a:r>
            <a:r>
              <a:rPr lang="fr-FR" sz="1100" dirty="0">
                <a:solidFill>
                  <a:prstClr val="black"/>
                </a:solidFill>
              </a:rPr>
              <a:t>. La guerre commerciale des producteurs et distributeurs d’articles de sport montre par </a:t>
            </a:r>
            <a:r>
              <a:rPr lang="fr-FR" sz="1100" dirty="0" smtClean="0">
                <a:solidFill>
                  <a:prstClr val="black"/>
                </a:solidFill>
              </a:rPr>
              <a:t>exemple </a:t>
            </a:r>
            <a:r>
              <a:rPr lang="fr-FR" sz="1100" dirty="0">
                <a:solidFill>
                  <a:prstClr val="black"/>
                </a:solidFill>
              </a:rPr>
              <a:t>la richesse </a:t>
            </a:r>
            <a:r>
              <a:rPr lang="fr-FR" sz="1100" dirty="0" smtClean="0">
                <a:solidFill>
                  <a:prstClr val="black"/>
                </a:solidFill>
              </a:rPr>
              <a:t>(</a:t>
            </a:r>
            <a:r>
              <a:rPr lang="fr-FR" sz="1100" dirty="0">
                <a:solidFill>
                  <a:prstClr val="black"/>
                </a:solidFill>
              </a:rPr>
              <a:t>à</a:t>
            </a:r>
            <a:r>
              <a:rPr lang="fr-FR" sz="1100" dirty="0" smtClean="0">
                <a:solidFill>
                  <a:prstClr val="black"/>
                </a:solidFill>
              </a:rPr>
              <a:t> </a:t>
            </a:r>
            <a:r>
              <a:rPr lang="fr-FR" sz="1100" dirty="0">
                <a:solidFill>
                  <a:prstClr val="black"/>
                </a:solidFill>
              </a:rPr>
              <a:t>tout point de vue) de ce marché : les produits </a:t>
            </a:r>
            <a:r>
              <a:rPr lang="fr-FR" sz="1100" dirty="0" smtClean="0">
                <a:solidFill>
                  <a:prstClr val="black"/>
                </a:solidFill>
              </a:rPr>
              <a:t>comme les chaussures</a:t>
            </a:r>
            <a:r>
              <a:rPr lang="fr-FR" sz="1100" dirty="0">
                <a:solidFill>
                  <a:prstClr val="black"/>
                </a:solidFill>
              </a:rPr>
              <a:t>, vêtements, GPS, équipements connectés ou outils adaptés (bâton de marche, éclairage de course nocturne etc.) regorgent d’innovations, de couleurs, de technologies, offrant aux marcheurs/coureurs, un choix à la hauteur de leurs finances.</a:t>
            </a:r>
          </a:p>
          <a:p>
            <a:pPr algn="just"/>
            <a:r>
              <a:rPr lang="fr-FR" sz="1100" dirty="0">
                <a:solidFill>
                  <a:prstClr val="black"/>
                </a:solidFill>
              </a:rPr>
              <a:t>Cette multiplicité de l’offre impacte également les organisateurs et questionne régulièrement les aspects législatifs et réglementaires, notamment dans la mise en place de sentiers pérennes, l’organisation de manifestations ou la préservation du patrimoine tout en valorisant les sites. C’est une grande partie du travail du </a:t>
            </a:r>
            <a:r>
              <a:rPr lang="fr-FR" sz="1100" dirty="0" smtClean="0">
                <a:solidFill>
                  <a:prstClr val="black"/>
                </a:solidFill>
              </a:rPr>
              <a:t>pôle national </a:t>
            </a:r>
            <a:r>
              <a:rPr lang="fr-FR" sz="1100" dirty="0">
                <a:solidFill>
                  <a:prstClr val="black"/>
                </a:solidFill>
              </a:rPr>
              <a:t>ressources des sports de nature de Vallon Pont d’Arc, de proposer des solutions et des outils d’aide (http://www.sportsdenature.gouv.fr/). En s’appuyant sur leurs ressources et leurs compétences, les collectivités territoriales peuvent bénéficier d’une aide professionnelle pour les projets d’aménagements ruraux ou urbains (les GR traversent les villes par exemple) ou découvrir la technicité pour l’organisation de courses nature ou de manifestations de randonnée pédestre.</a:t>
            </a:r>
          </a:p>
          <a:p>
            <a:pPr algn="just"/>
            <a:r>
              <a:rPr lang="fr-FR" sz="1100" dirty="0">
                <a:solidFill>
                  <a:prstClr val="black"/>
                </a:solidFill>
              </a:rPr>
              <a:t>En effet, les collectivités sont directement sollicitées et impactées par la massification du running, le financement des courses hors stade, ou l’accompagnement aux clubs concernés. Cette simplicité du running et de la marche comporte de nombreuses caractéristiques territoriales à </a:t>
            </a:r>
            <a:r>
              <a:rPr lang="fr-FR" sz="1100" dirty="0" smtClean="0">
                <a:solidFill>
                  <a:prstClr val="black"/>
                </a:solidFill>
              </a:rPr>
              <a:t>prendre en </a:t>
            </a:r>
            <a:r>
              <a:rPr lang="fr-FR" sz="1100" dirty="0">
                <a:solidFill>
                  <a:prstClr val="black"/>
                </a:solidFill>
              </a:rPr>
              <a:t>compte. Je remercie donc nos trois experts de cette semaine qui contribuent à la mise en lumière de nouvelles façons de courir et de marcher et leurs conséquences sur les territoires. Et ces éclairages permettent aussi de souligner que marcher et courir n’est pas aussi simple pour tous, ce qui me permet de saluer les organisateurs </a:t>
            </a:r>
            <a:r>
              <a:rPr lang="fr-FR" sz="1100" dirty="0" smtClean="0">
                <a:solidFill>
                  <a:prstClr val="black"/>
                </a:solidFill>
              </a:rPr>
              <a:t>favorisant </a:t>
            </a:r>
            <a:r>
              <a:rPr lang="fr-FR" sz="1100" dirty="0">
                <a:solidFill>
                  <a:prstClr val="black"/>
                </a:solidFill>
              </a:rPr>
              <a:t>les courses « </a:t>
            </a:r>
            <a:r>
              <a:rPr lang="fr-FR" sz="1100" dirty="0" err="1">
                <a:solidFill>
                  <a:prstClr val="black"/>
                </a:solidFill>
              </a:rPr>
              <a:t>handi</a:t>
            </a:r>
            <a:r>
              <a:rPr lang="fr-FR" sz="1100" dirty="0">
                <a:solidFill>
                  <a:prstClr val="black"/>
                </a:solidFill>
              </a:rPr>
              <a:t> », les constructeurs permettant de favoriser les balades sur des sentiers pour tous (fauteuil tout terrain par exemple) ou les collectivités favorisant l’équité des usagers, à travers toutes les activités sportives.</a:t>
            </a:r>
          </a:p>
          <a:p>
            <a:pPr algn="just"/>
            <a:endParaRPr lang="fr-FR" sz="1050" dirty="0" smtClean="0">
              <a:solidFill>
                <a:prstClr val="black"/>
              </a:solidFill>
            </a:endParaRPr>
          </a:p>
          <a:p>
            <a:pPr algn="just"/>
            <a:endParaRPr lang="fr-FR" sz="1050" dirty="0">
              <a:solidFill>
                <a:prstClr val="black"/>
              </a:solidFill>
            </a:endParaRPr>
          </a:p>
          <a:p>
            <a:pPr algn="just"/>
            <a:r>
              <a:rPr lang="fr-FR" sz="1000" i="1" dirty="0">
                <a:solidFill>
                  <a:prstClr val="black"/>
                </a:solidFill>
              </a:rPr>
              <a:t>1 Pour reprendre les thèmes d’Alain Ehrenberg : Le culte de la performance. </a:t>
            </a:r>
            <a:r>
              <a:rPr lang="fr-FR" sz="1000" i="1" dirty="0" err="1">
                <a:solidFill>
                  <a:prstClr val="black"/>
                </a:solidFill>
              </a:rPr>
              <a:t>Calmann-Levy</a:t>
            </a:r>
            <a:r>
              <a:rPr lang="fr-FR" sz="1000" i="1" dirty="0">
                <a:solidFill>
                  <a:prstClr val="black"/>
                </a:solidFill>
              </a:rPr>
              <a:t>, 1991.</a:t>
            </a:r>
          </a:p>
          <a:p>
            <a:pPr algn="just"/>
            <a:r>
              <a:rPr lang="fr-FR" sz="1000" i="1" dirty="0">
                <a:solidFill>
                  <a:prstClr val="black"/>
                </a:solidFill>
              </a:rPr>
              <a:t>2 Pierre Bourdieu : La distinction sociale. Les éditions de minuit, 1979.</a:t>
            </a:r>
          </a:p>
          <a:p>
            <a:pPr algn="just"/>
            <a:r>
              <a:rPr lang="fr-FR" sz="1000" i="1" dirty="0">
                <a:solidFill>
                  <a:prstClr val="black"/>
                </a:solidFill>
              </a:rPr>
              <a:t>3 Bruno Lapeyronie. Thèse de doctorat 2007.</a:t>
            </a:r>
          </a:p>
        </p:txBody>
      </p:sp>
      <p:sp>
        <p:nvSpPr>
          <p:cNvPr id="34" name="ZoneTexte 33"/>
          <p:cNvSpPr txBox="1"/>
          <p:nvPr/>
        </p:nvSpPr>
        <p:spPr>
          <a:xfrm>
            <a:off x="2832791" y="1434419"/>
            <a:ext cx="4839344" cy="400110"/>
          </a:xfrm>
          <a:prstGeom prst="rect">
            <a:avLst/>
          </a:prstGeom>
          <a:noFill/>
        </p:spPr>
        <p:txBody>
          <a:bodyPr wrap="square" rtlCol="0">
            <a:spAutoFit/>
          </a:bodyPr>
          <a:lstStyle/>
          <a:p>
            <a:r>
              <a:rPr lang="fr-FR" sz="2000" b="1" cap="all" dirty="0" smtClean="0">
                <a:solidFill>
                  <a:srgbClr val="009FE3"/>
                </a:solidFill>
                <a:cs typeface="Arial" panose="020B0604020202020204" pitchFamily="34" charset="0"/>
              </a:rPr>
              <a:t>Courir, marcher, découvrir</a:t>
            </a:r>
          </a:p>
        </p:txBody>
      </p:sp>
      <p:sp>
        <p:nvSpPr>
          <p:cNvPr id="36" name="ZoneTexte 35"/>
          <p:cNvSpPr txBox="1"/>
          <p:nvPr/>
        </p:nvSpPr>
        <p:spPr>
          <a:xfrm>
            <a:off x="272973" y="5778748"/>
            <a:ext cx="2304256" cy="1384995"/>
          </a:xfrm>
          <a:prstGeom prst="rect">
            <a:avLst/>
          </a:prstGeom>
          <a:noFill/>
        </p:spPr>
        <p:txBody>
          <a:bodyPr wrap="square" rtlCol="0">
            <a:spAutoFit/>
          </a:bodyPr>
          <a:lstStyle/>
          <a:p>
            <a:pPr algn="just"/>
            <a:r>
              <a:rPr lang="fr-FR" sz="1200" i="1" dirty="0">
                <a:solidFill>
                  <a:prstClr val="black"/>
                </a:solidFill>
              </a:rPr>
              <a:t>En effet, les collectivités sont directement sollicitées et impactées par la massification du running, le financement des courses hors stade, ou l’accompagnement aux clubs concernés</a:t>
            </a:r>
            <a:r>
              <a:rPr lang="fr-FR" sz="1200" i="1" dirty="0" smtClean="0">
                <a:solidFill>
                  <a:prstClr val="black"/>
                </a:solidFill>
              </a:rPr>
              <a:t>.</a:t>
            </a:r>
            <a:endParaRPr lang="fr-FR" sz="1200" i="1" dirty="0">
              <a:solidFill>
                <a:prstClr val="black"/>
              </a:solidFill>
            </a:endParaRPr>
          </a:p>
        </p:txBody>
      </p:sp>
      <p:sp>
        <p:nvSpPr>
          <p:cNvPr id="37" name="ZoneTexte 36"/>
          <p:cNvSpPr txBox="1"/>
          <p:nvPr/>
        </p:nvSpPr>
        <p:spPr>
          <a:xfrm>
            <a:off x="249754" y="3729732"/>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Lapeyronie</a:t>
            </a:r>
          </a:p>
          <a:p>
            <a:pPr algn="ctr"/>
            <a:r>
              <a:rPr lang="fr-FR" sz="1000" dirty="0" smtClean="0">
                <a:solidFill>
                  <a:prstClr val="black"/>
                </a:solidFill>
                <a:cs typeface="Arial" panose="020B0604020202020204" pitchFamily="34" charset="0"/>
              </a:rPr>
              <a:t>Directeur </a:t>
            </a:r>
            <a:r>
              <a:rPr lang="fr-FR" sz="1000" i="1" dirty="0" smtClean="0">
                <a:solidFill>
                  <a:prstClr val="black"/>
                </a:solidFill>
                <a:cs typeface="Arial" panose="020B0604020202020204" pitchFamily="34" charset="0"/>
              </a:rPr>
              <a:t>SportColl</a:t>
            </a:r>
          </a:p>
          <a:p>
            <a:pPr algn="ctr"/>
            <a:r>
              <a:rPr lang="fr-FR" sz="1000" dirty="0" smtClean="0">
                <a:solidFill>
                  <a:prstClr val="black"/>
                </a:solidFill>
                <a:cs typeface="Arial" panose="020B0604020202020204" pitchFamily="34" charset="0"/>
              </a:rPr>
              <a:t>Maître de conférences associé</a:t>
            </a:r>
          </a:p>
          <a:p>
            <a:pPr algn="ctr"/>
            <a:r>
              <a:rPr lang="fr-FR" sz="1000" i="1" dirty="0" smtClean="0">
                <a:solidFill>
                  <a:prstClr val="black"/>
                </a:solidFill>
                <a:cs typeface="Arial" panose="020B0604020202020204" pitchFamily="34" charset="0"/>
              </a:rPr>
              <a:t>Université de</a:t>
            </a:r>
            <a:r>
              <a:rPr lang="fr-FR" sz="1000" i="1" dirty="0">
                <a:solidFill>
                  <a:prstClr val="black"/>
                </a:solidFill>
                <a:cs typeface="Arial" panose="020B0604020202020204" pitchFamily="34" charset="0"/>
              </a:rPr>
              <a:t> </a:t>
            </a:r>
            <a:r>
              <a:rPr lang="fr-FR" sz="1000" i="1" dirty="0" smtClean="0">
                <a:solidFill>
                  <a:prstClr val="black"/>
                </a:solidFill>
                <a:cs typeface="Arial" panose="020B0604020202020204" pitchFamily="34" charset="0"/>
              </a:rPr>
              <a:t>Montpellier</a:t>
            </a:r>
            <a:endParaRPr lang="fr-FR" sz="1000" i="1" dirty="0">
              <a:solidFill>
                <a:prstClr val="black"/>
              </a:solidFill>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prstClr val="black">
                    <a:lumMod val="65000"/>
                    <a:lumOff val="35000"/>
                  </a:prstClr>
                </a:solidFill>
                <a:latin typeface="Arial Black" panose="020B0A04020102020204" pitchFamily="34" charset="0"/>
              </a:rPr>
              <a:t>EDITO</a:t>
            </a:r>
            <a:endParaRPr lang="fr-FR" sz="4000" dirty="0">
              <a:solidFill>
                <a:prstClr val="black">
                  <a:lumMod val="65000"/>
                  <a:lumOff val="35000"/>
                </a:prstClr>
              </a:solidFill>
              <a:latin typeface="Arial Black" panose="020B0A04020102020204" pitchFamily="34" charset="0"/>
            </a:endParaRP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18249" r="19551"/>
          <a:stretch/>
        </p:blipFill>
        <p:spPr>
          <a:xfrm>
            <a:off x="773093" y="2045147"/>
            <a:ext cx="1257578" cy="1469098"/>
          </a:xfrm>
          <a:prstGeom prst="rect">
            <a:avLst/>
          </a:prstGeom>
        </p:spPr>
      </p:pic>
      <p:sp>
        <p:nvSpPr>
          <p:cNvPr id="12"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138</a:t>
            </a:r>
            <a:endParaRPr lang="fr-FR" sz="1800" spc="100" dirty="0">
              <a:cs typeface="Arial" panose="020B0604020202020204" pitchFamily="34" charset="0"/>
            </a:endParaRPr>
          </a:p>
        </p:txBody>
      </p:sp>
    </p:spTree>
    <p:extLst>
      <p:ext uri="{BB962C8B-B14F-4D97-AF65-F5344CB8AC3E}">
        <p14:creationId xmlns:p14="http://schemas.microsoft.com/office/powerpoint/2010/main" val="14106243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4" y="8268654"/>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126898" y="9897282"/>
            <a:ext cx="500120" cy="425184"/>
          </a:xfrm>
          <a:prstGeom prst="rect">
            <a:avLst/>
          </a:prstGeom>
        </p:spPr>
      </p:pic>
      <p:sp>
        <p:nvSpPr>
          <p:cNvPr id="31" name="ZoneTexte 30"/>
          <p:cNvSpPr txBox="1"/>
          <p:nvPr/>
        </p:nvSpPr>
        <p:spPr>
          <a:xfrm>
            <a:off x="2794809" y="2106340"/>
            <a:ext cx="4608512" cy="10110460"/>
          </a:xfrm>
          <a:prstGeom prst="rect">
            <a:avLst/>
          </a:prstGeom>
          <a:noFill/>
        </p:spPr>
        <p:txBody>
          <a:bodyPr wrap="square" numCol="2" spcCol="216000" rtlCol="0">
            <a:spAutoFit/>
          </a:bodyPr>
          <a:lstStyle/>
          <a:p>
            <a:pPr algn="just"/>
            <a:r>
              <a:rPr lang="fr-FR" sz="1100" b="1" dirty="0"/>
              <a:t>Merci de vous présenter et présenter vos recherches en quelques mots</a:t>
            </a:r>
          </a:p>
          <a:p>
            <a:pPr algn="just"/>
            <a:endParaRPr lang="fr-FR" sz="1100" b="1" dirty="0"/>
          </a:p>
          <a:p>
            <a:pPr algn="just"/>
            <a:r>
              <a:rPr lang="fr-FR" sz="1100" dirty="0"/>
              <a:t>Nous sommes tous les deux enseignants chercheurs à l'UFR STAPS de l'Université de Montpellier (laboratoire </a:t>
            </a:r>
            <a:r>
              <a:rPr lang="fr-FR" sz="1100" dirty="0" err="1"/>
              <a:t>SantESiH</a:t>
            </a:r>
            <a:r>
              <a:rPr lang="fr-FR" sz="1100" dirty="0"/>
              <a:t> E.A.4614). Éric est maitre de conférences et il pilote notamment un travail de recherche centré sur l'accessibilité des loisirs de pleine nature des personnes en </a:t>
            </a:r>
            <a:r>
              <a:rPr lang="fr-FR" sz="1100" dirty="0" smtClean="0"/>
              <a:t>situation </a:t>
            </a:r>
            <a:r>
              <a:rPr lang="fr-FR" sz="1100" dirty="0"/>
              <a:t>de handicap. Thomas, quant à lui, est ATER et il prolonge sa thèse en s’intéressant aux différents espaces de pratique et aux équipements sportifs.</a:t>
            </a:r>
          </a:p>
          <a:p>
            <a:pPr algn="just"/>
            <a:endParaRPr lang="fr-FR" sz="1100" b="1" dirty="0"/>
          </a:p>
          <a:p>
            <a:pPr algn="just"/>
            <a:r>
              <a:rPr lang="fr-FR" sz="1100" b="1" dirty="0"/>
              <a:t>Vos recherches appliquées vous ont amené à découvrir de nouvelles formes de randonnée </a:t>
            </a:r>
            <a:r>
              <a:rPr lang="fr-FR" sz="1100" b="1" dirty="0" smtClean="0"/>
              <a:t>pédestre. Pouvez-vous </a:t>
            </a:r>
            <a:r>
              <a:rPr lang="fr-FR" sz="1100" b="1" dirty="0"/>
              <a:t>nous en dire plus ?</a:t>
            </a:r>
          </a:p>
          <a:p>
            <a:pPr algn="just"/>
            <a:endParaRPr lang="fr-FR" sz="1100" b="1" dirty="0"/>
          </a:p>
          <a:p>
            <a:pPr algn="just"/>
            <a:r>
              <a:rPr lang="fr-FR" sz="1100" dirty="0"/>
              <a:t>Nous nous sommes intéressés à la </a:t>
            </a:r>
            <a:r>
              <a:rPr lang="fr-FR" sz="1100" dirty="0" smtClean="0"/>
              <a:t>« Randonnée </a:t>
            </a:r>
            <a:r>
              <a:rPr lang="fr-FR" sz="1100" dirty="0" err="1"/>
              <a:t>Cit'Art</a:t>
            </a:r>
            <a:r>
              <a:rPr lang="fr-FR" sz="1100" dirty="0"/>
              <a:t> », située entre </a:t>
            </a:r>
            <a:r>
              <a:rPr lang="fr-FR" sz="1100" dirty="0" err="1"/>
              <a:t>Cournonterral</a:t>
            </a:r>
            <a:r>
              <a:rPr lang="fr-FR" sz="1100" dirty="0"/>
              <a:t> et Vic-la-</a:t>
            </a:r>
            <a:r>
              <a:rPr lang="fr-FR" sz="1100" dirty="0" err="1"/>
              <a:t>Gardiole</a:t>
            </a:r>
            <a:r>
              <a:rPr lang="fr-FR" sz="1100" dirty="0"/>
              <a:t> dans l’Hérault. Ce circuit de randonnée à la particularité d’être dessiné de manière à pouvoir admirer 7 citernes peinte par des </a:t>
            </a:r>
            <a:r>
              <a:rPr lang="fr-FR" sz="1100" dirty="0" smtClean="0"/>
              <a:t>« </a:t>
            </a:r>
            <a:r>
              <a:rPr lang="fr-FR" sz="1100" dirty="0" err="1" smtClean="0"/>
              <a:t>street</a:t>
            </a:r>
            <a:r>
              <a:rPr lang="fr-FR" sz="1100" dirty="0" smtClean="0"/>
              <a:t>-artistes » </a:t>
            </a:r>
            <a:r>
              <a:rPr lang="fr-FR" sz="1100" dirty="0"/>
              <a:t>(</a:t>
            </a:r>
            <a:r>
              <a:rPr lang="fr-FR" sz="1100" dirty="0" err="1"/>
              <a:t>Eackone</a:t>
            </a:r>
            <a:r>
              <a:rPr lang="fr-FR" sz="1100" dirty="0"/>
              <a:t>, </a:t>
            </a:r>
            <a:r>
              <a:rPr lang="fr-FR" sz="1100" dirty="0" err="1"/>
              <a:t>Honk</a:t>
            </a:r>
            <a:r>
              <a:rPr lang="fr-FR" sz="1100" dirty="0"/>
              <a:t>, Maye, Momies, </a:t>
            </a:r>
            <a:r>
              <a:rPr lang="fr-FR" sz="1100" dirty="0" err="1"/>
              <a:t>Vania</a:t>
            </a:r>
            <a:r>
              <a:rPr lang="fr-FR" sz="1100" dirty="0"/>
              <a:t>, Zest et </a:t>
            </a:r>
            <a:r>
              <a:rPr lang="fr-FR" sz="1100" dirty="0" err="1"/>
              <a:t>Reda</a:t>
            </a:r>
            <a:r>
              <a:rPr lang="fr-FR" sz="1100" dirty="0"/>
              <a:t>). C’est l’association montpelliéraine Line Up qui a été choisie par le Département pour superviser la décoration de ces réservoirs qui servent aux pompiers en cas d’incendie. Cette dernière organise dorénavant des visites guidées payantes où des informations variées sont données. Le public est certes sensibilisé au </a:t>
            </a:r>
            <a:r>
              <a:rPr lang="fr-FR" sz="1100" dirty="0" err="1" smtClean="0"/>
              <a:t>street</a:t>
            </a:r>
            <a:r>
              <a:rPr lang="fr-FR" sz="1100" dirty="0"/>
              <a:t>-</a:t>
            </a:r>
            <a:r>
              <a:rPr lang="fr-FR" sz="1100" dirty="0" smtClean="0"/>
              <a:t>art </a:t>
            </a:r>
            <a:r>
              <a:rPr lang="fr-FR" sz="1100" dirty="0"/>
              <a:t>mais le guide donne aussi des indications sur les spécificités de ce territoire naturel (histoire, faune, flore...). Pour en savoir plus, nous avons nous-mêmes réalisé cette randonnée de manière exploratoire sous forme d'observation </a:t>
            </a:r>
            <a:r>
              <a:rPr lang="fr-FR" sz="1100" dirty="0" smtClean="0"/>
              <a:t>participante.</a:t>
            </a:r>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r>
              <a:rPr lang="fr-FR" sz="1100" dirty="0" smtClean="0"/>
              <a:t>Nos </a:t>
            </a:r>
            <a:r>
              <a:rPr lang="fr-FR" sz="1100" dirty="0"/>
              <a:t>résultats sont instructifs. Cette randonnée originale rencontre un certain succès et le public touché n’a pas toujours l’habitude de pratiquer la randonnée. Dans cet exemple, l’artistique pousse à </a:t>
            </a:r>
            <a:r>
              <a:rPr lang="fr-FR" sz="1100" dirty="0" smtClean="0"/>
              <a:t>marcher. </a:t>
            </a:r>
            <a:endParaRPr lang="fr-FR" sz="1100" dirty="0"/>
          </a:p>
          <a:p>
            <a:pPr algn="just"/>
            <a:endParaRPr lang="fr-FR" sz="1100" b="1" dirty="0"/>
          </a:p>
          <a:p>
            <a:pPr algn="just"/>
            <a:r>
              <a:rPr lang="fr-FR" sz="1100" b="1" dirty="0"/>
              <a:t>Que </a:t>
            </a:r>
            <a:r>
              <a:rPr lang="fr-FR" sz="1100" b="1" dirty="0" smtClean="0"/>
              <a:t>conseilleriez-vous </a:t>
            </a:r>
            <a:r>
              <a:rPr lang="fr-FR" sz="1100" b="1" dirty="0"/>
              <a:t>aux collectivités territoriales et associations pour favoriser et diversifier les pratiques sportives classiques </a:t>
            </a:r>
            <a:r>
              <a:rPr lang="fr-FR" sz="1100" b="1" dirty="0" smtClean="0"/>
              <a:t>mais également valoriser </a:t>
            </a:r>
            <a:r>
              <a:rPr lang="fr-FR" sz="1100" b="1" dirty="0"/>
              <a:t>le territoire et la culture </a:t>
            </a:r>
            <a:r>
              <a:rPr lang="fr-FR" sz="1100" b="1" dirty="0" smtClean="0"/>
              <a:t>locale ?</a:t>
            </a:r>
            <a:endParaRPr lang="fr-FR" sz="1100" b="1" dirty="0"/>
          </a:p>
          <a:p>
            <a:pPr algn="just"/>
            <a:endParaRPr lang="fr-FR" sz="1100" b="1" dirty="0"/>
          </a:p>
          <a:p>
            <a:pPr algn="just"/>
            <a:r>
              <a:rPr lang="fr-FR" sz="1100" dirty="0"/>
              <a:t>Il semble que la « randonnée </a:t>
            </a:r>
            <a:r>
              <a:rPr lang="fr-FR" sz="1100" dirty="0" err="1" smtClean="0"/>
              <a:t>Cit'Art</a:t>
            </a:r>
            <a:r>
              <a:rPr lang="fr-FR" sz="1100" dirty="0" smtClean="0"/>
              <a:t> » soit </a:t>
            </a:r>
            <a:r>
              <a:rPr lang="fr-FR" sz="1100" dirty="0"/>
              <a:t>à la croisée du tourisme, du sport, et du culturel. </a:t>
            </a:r>
            <a:r>
              <a:rPr lang="fr-FR" sz="1100" dirty="0" smtClean="0"/>
              <a:t>Plus </a:t>
            </a:r>
            <a:r>
              <a:rPr lang="fr-FR" sz="1100" dirty="0"/>
              <a:t>précisément, ce circuit permet une mise en tourisme d’un territoire naturel autour de l'expression du </a:t>
            </a:r>
            <a:r>
              <a:rPr lang="fr-FR" sz="1100" dirty="0" smtClean="0"/>
              <a:t>« </a:t>
            </a:r>
            <a:r>
              <a:rPr lang="fr-FR" sz="1100" dirty="0" err="1" smtClean="0"/>
              <a:t>street</a:t>
            </a:r>
            <a:r>
              <a:rPr lang="fr-FR" sz="1100" dirty="0" smtClean="0"/>
              <a:t>-art </a:t>
            </a:r>
            <a:r>
              <a:rPr lang="fr-FR" sz="1100" dirty="0"/>
              <a:t>» qui est normalement plutôt associé à l’urbain. On assiste là à une manière originale de valoriser un territoire en pariant sur le mélange des genres</a:t>
            </a:r>
            <a:r>
              <a:rPr lang="fr-FR" sz="1100" dirty="0" smtClean="0"/>
              <a:t>. Cependant</a:t>
            </a:r>
            <a:r>
              <a:rPr lang="fr-FR" sz="1100" dirty="0"/>
              <a:t>, allier sport et culture n'est pas une idée totalement nouvelle ! Il n'est pas sans rappeler le travail d’Olivier Bessy (2000) sur le « marathon du médoc </a:t>
            </a:r>
            <a:r>
              <a:rPr lang="fr-FR" sz="1100" dirty="0" smtClean="0"/>
              <a:t>». </a:t>
            </a:r>
            <a:r>
              <a:rPr lang="fr-FR" sz="1100" dirty="0"/>
              <a:t>Un des intérêts de ces initiatives qui cassent les catégories et qui jouent </a:t>
            </a:r>
            <a:r>
              <a:rPr lang="fr-FR" sz="1100" dirty="0" smtClean="0"/>
              <a:t>l’hybridation, </a:t>
            </a:r>
            <a:r>
              <a:rPr lang="fr-FR" sz="1100" dirty="0"/>
              <a:t>réside dans le fait qu’elles peuvent potentiellement toucher de nouveaux publics. Dans le cas de cette randonnée, nous avons nous-mêmes observé une certaine diversité en terme de CSP (catégories </a:t>
            </a:r>
            <a:r>
              <a:rPr lang="fr-FR" sz="1100" dirty="0" smtClean="0"/>
              <a:t>socio-professionnelles</a:t>
            </a:r>
            <a:r>
              <a:rPr lang="fr-FR" sz="1100" dirty="0"/>
              <a:t>), de genre, et de tranche d’âge.</a:t>
            </a:r>
          </a:p>
        </p:txBody>
      </p:sp>
      <p:sp>
        <p:nvSpPr>
          <p:cNvPr id="34" name="ZoneTexte 33"/>
          <p:cNvSpPr txBox="1"/>
          <p:nvPr/>
        </p:nvSpPr>
        <p:spPr>
          <a:xfrm>
            <a:off x="2786051" y="1062357"/>
            <a:ext cx="4840228" cy="830997"/>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a:t>
            </a:r>
            <a:r>
              <a:rPr lang="fr-FR" sz="2400" b="1" cap="all" dirty="0" err="1" smtClean="0">
                <a:solidFill>
                  <a:srgbClr val="009FE3"/>
                </a:solidFill>
                <a:cs typeface="Arial" panose="020B0604020202020204" pitchFamily="34" charset="0"/>
              </a:rPr>
              <a:t>d’Eric</a:t>
            </a:r>
            <a:r>
              <a:rPr lang="fr-FR" sz="2400" b="1" cap="all" dirty="0" smtClean="0">
                <a:solidFill>
                  <a:srgbClr val="009FE3"/>
                </a:solidFill>
                <a:cs typeface="Arial" panose="020B0604020202020204" pitchFamily="34" charset="0"/>
              </a:rPr>
              <a:t> </a:t>
            </a:r>
            <a:r>
              <a:rPr lang="fr-FR" sz="2400" b="1" cap="all" dirty="0" err="1" smtClean="0">
                <a:solidFill>
                  <a:srgbClr val="009FE3"/>
                </a:solidFill>
                <a:cs typeface="Arial" panose="020B0604020202020204" pitchFamily="34" charset="0"/>
              </a:rPr>
              <a:t>Perera</a:t>
            </a:r>
            <a:r>
              <a:rPr lang="fr-FR" sz="2400" b="1" cap="all" dirty="0" smtClean="0">
                <a:solidFill>
                  <a:srgbClr val="009FE3"/>
                </a:solidFill>
                <a:cs typeface="Arial" panose="020B0604020202020204" pitchFamily="34" charset="0"/>
              </a:rPr>
              <a:t> et de Thomas </a:t>
            </a:r>
            <a:r>
              <a:rPr lang="fr-FR" sz="2400" b="1" cap="all" dirty="0" err="1" smtClean="0">
                <a:solidFill>
                  <a:srgbClr val="009FE3"/>
                </a:solidFill>
                <a:cs typeface="Arial" panose="020B0604020202020204" pitchFamily="34" charset="0"/>
              </a:rPr>
              <a:t>riffaud</a:t>
            </a:r>
            <a:endParaRPr lang="fr-FR" sz="2400" b="1" cap="all" dirty="0" smtClean="0">
              <a:solidFill>
                <a:srgbClr val="009FE3"/>
              </a:solidFill>
              <a:cs typeface="Arial" panose="020B0604020202020204" pitchFamily="34" charset="0"/>
            </a:endParaRPr>
          </a:p>
        </p:txBody>
      </p:sp>
      <p:sp>
        <p:nvSpPr>
          <p:cNvPr id="36" name="ZoneTexte 35"/>
          <p:cNvSpPr txBox="1"/>
          <p:nvPr/>
        </p:nvSpPr>
        <p:spPr>
          <a:xfrm>
            <a:off x="397651" y="8752522"/>
            <a:ext cx="2304256" cy="1200329"/>
          </a:xfrm>
          <a:prstGeom prst="rect">
            <a:avLst/>
          </a:prstGeom>
          <a:noFill/>
        </p:spPr>
        <p:txBody>
          <a:bodyPr wrap="square" rtlCol="0">
            <a:spAutoFit/>
          </a:bodyPr>
          <a:lstStyle/>
          <a:p>
            <a:pPr algn="just"/>
            <a:r>
              <a:rPr lang="fr-FR" sz="1200" i="1" dirty="0"/>
              <a:t>Plus précisément, ce circuit permet une mise en tourisme d’un territoire naturel autour de l'expression du « </a:t>
            </a:r>
            <a:r>
              <a:rPr lang="fr-FR" sz="1200" i="1" dirty="0" err="1"/>
              <a:t>street</a:t>
            </a:r>
            <a:r>
              <a:rPr lang="fr-FR" sz="1200" i="1" dirty="0"/>
              <a:t> art » qui est normalement plutôt associé à l’urbain. </a:t>
            </a:r>
          </a:p>
        </p:txBody>
      </p:sp>
      <p:sp>
        <p:nvSpPr>
          <p:cNvPr id="37" name="ZoneTexte 36"/>
          <p:cNvSpPr txBox="1"/>
          <p:nvPr/>
        </p:nvSpPr>
        <p:spPr>
          <a:xfrm>
            <a:off x="189326" y="3678550"/>
            <a:ext cx="2304256" cy="830997"/>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Eric </a:t>
            </a:r>
            <a:r>
              <a:rPr lang="fr-FR" sz="1200" b="1" cap="all" dirty="0" err="1" smtClean="0">
                <a:solidFill>
                  <a:srgbClr val="009FE3"/>
                </a:solidFill>
                <a:cs typeface="Arial" panose="020B0604020202020204" pitchFamily="34" charset="0"/>
              </a:rPr>
              <a:t>perera</a:t>
            </a:r>
            <a:endParaRPr lang="fr-FR" sz="1200" b="1" cap="all" dirty="0" smtClean="0">
              <a:solidFill>
                <a:srgbClr val="009FE3"/>
              </a:solidFill>
              <a:cs typeface="Arial" panose="020B0604020202020204" pitchFamily="34" charset="0"/>
            </a:endParaRPr>
          </a:p>
          <a:p>
            <a:pPr algn="ctr"/>
            <a:r>
              <a:rPr lang="fr-FR" sz="1200" dirty="0">
                <a:cs typeface="Arial" panose="020B0604020202020204" pitchFamily="34" charset="0"/>
              </a:rPr>
              <a:t>Enseignant chercheur (sociologue</a:t>
            </a:r>
            <a:r>
              <a:rPr lang="fr-FR" sz="1200" dirty="0" smtClean="0">
                <a:cs typeface="Arial" panose="020B0604020202020204" pitchFamily="34" charset="0"/>
              </a:rPr>
              <a:t>)</a:t>
            </a:r>
          </a:p>
          <a:p>
            <a:pPr algn="ctr"/>
            <a:r>
              <a:rPr lang="fr-FR" sz="1200" dirty="0" smtClean="0">
                <a:cs typeface="Arial" panose="020B0604020202020204" pitchFamily="34" charset="0"/>
              </a:rPr>
              <a:t>Université de Montpellier</a:t>
            </a:r>
          </a:p>
        </p:txBody>
      </p:sp>
      <p:sp>
        <p:nvSpPr>
          <p:cNvPr id="6" name="Rectangle 5"/>
          <p:cNvSpPr>
            <a:spLocks noChangeArrowheads="1"/>
          </p:cNvSpPr>
          <p:nvPr/>
        </p:nvSpPr>
        <p:spPr bwMode="auto">
          <a:xfrm>
            <a:off x="0" y="0"/>
            <a:ext cx="327025" cy="0"/>
          </a:xfrm>
          <a:prstGeom prst="rect">
            <a:avLst/>
          </a:prstGeom>
          <a:solidFill>
            <a:srgbClr val="004A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smtClean="0">
                <a:ln>
                  <a:noFill/>
                </a:ln>
                <a:solidFill>
                  <a:schemeClr val="tx1"/>
                </a:solidFill>
                <a:effectLst/>
                <a:latin typeface="inherit"/>
              </a:rPr>
              <a:t/>
            </a:r>
            <a:br>
              <a:rPr kumimoji="0" lang="fr-FR" altLang="fr-FR" b="0" i="0" u="none" strike="noStrike" cap="none" normalizeH="0" baseline="0" smtClean="0">
                <a:ln>
                  <a:noFill/>
                </a:ln>
                <a:solidFill>
                  <a:schemeClr val="tx1"/>
                </a:solidFill>
                <a:effectLst/>
                <a:latin typeface="inherit"/>
              </a:rPr>
            </a:b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pic>
        <p:nvPicPr>
          <p:cNvPr id="3" name="Image 2"/>
          <p:cNvPicPr>
            <a:picLocks noChangeAspect="1"/>
          </p:cNvPicPr>
          <p:nvPr/>
        </p:nvPicPr>
        <p:blipFill>
          <a:blip r:embed="rId3"/>
          <a:stretch>
            <a:fillRect/>
          </a:stretch>
        </p:blipFill>
        <p:spPr>
          <a:xfrm>
            <a:off x="567031" y="1915872"/>
            <a:ext cx="1670355" cy="1739713"/>
          </a:xfrm>
          <a:prstGeom prst="rect">
            <a:avLst/>
          </a:prstGeom>
        </p:spPr>
      </p:pic>
      <p:pic>
        <p:nvPicPr>
          <p:cNvPr id="4" name="Image 3"/>
          <p:cNvPicPr>
            <a:picLocks noChangeAspect="1"/>
          </p:cNvPicPr>
          <p:nvPr/>
        </p:nvPicPr>
        <p:blipFill>
          <a:blip r:embed="rId4"/>
          <a:stretch>
            <a:fillRect/>
          </a:stretch>
        </p:blipFill>
        <p:spPr>
          <a:xfrm>
            <a:off x="759863" y="5116039"/>
            <a:ext cx="1394027" cy="1853540"/>
          </a:xfrm>
          <a:prstGeom prst="rect">
            <a:avLst/>
          </a:prstGeom>
        </p:spPr>
      </p:pic>
      <p:sp>
        <p:nvSpPr>
          <p:cNvPr id="17" name="ZoneTexte 16"/>
          <p:cNvSpPr txBox="1"/>
          <p:nvPr/>
        </p:nvSpPr>
        <p:spPr>
          <a:xfrm>
            <a:off x="287887" y="6984992"/>
            <a:ext cx="2304256"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thomas Riffaud</a:t>
            </a:r>
            <a:endParaRPr lang="fr-FR" sz="1200" dirty="0">
              <a:cs typeface="Arial" panose="020B0604020202020204" pitchFamily="34" charset="0"/>
            </a:endParaRPr>
          </a:p>
          <a:p>
            <a:pPr algn="ctr"/>
            <a:r>
              <a:rPr lang="fr-FR" sz="1200" dirty="0" smtClean="0">
                <a:cs typeface="Arial" panose="020B0604020202020204" pitchFamily="34" charset="0"/>
              </a:rPr>
              <a:t>ATER (</a:t>
            </a:r>
            <a:r>
              <a:rPr lang="fr-FR" sz="1200" dirty="0">
                <a:cs typeface="Arial" panose="020B0604020202020204" pitchFamily="34" charset="0"/>
              </a:rPr>
              <a:t>Sociologue</a:t>
            </a:r>
            <a:r>
              <a:rPr lang="fr-FR" sz="1200" dirty="0" smtClean="0">
                <a:cs typeface="Arial" panose="020B0604020202020204" pitchFamily="34" charset="0"/>
              </a:rPr>
              <a:t>) UFR STAPS</a:t>
            </a:r>
            <a:endParaRPr lang="fr-FR" sz="1200" dirty="0">
              <a:cs typeface="Arial" panose="020B0604020202020204" pitchFamily="34" charset="0"/>
            </a:endParaRPr>
          </a:p>
          <a:p>
            <a:pPr algn="ctr"/>
            <a:r>
              <a:rPr lang="fr-FR" sz="1200" dirty="0" smtClean="0">
                <a:cs typeface="Arial" panose="020B0604020202020204" pitchFamily="34" charset="0"/>
              </a:rPr>
              <a:t>Université de Montpellier</a:t>
            </a:r>
          </a:p>
        </p:txBody>
      </p:sp>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139</a:t>
            </a:r>
            <a:endParaRPr lang="fr-FR" sz="1800" spc="100" dirty="0">
              <a:cs typeface="Arial" panose="020B0604020202020204" pitchFamily="34" charset="0"/>
            </a:endParaRPr>
          </a:p>
        </p:txBody>
      </p:sp>
    </p:spTree>
    <p:extLst>
      <p:ext uri="{BB962C8B-B14F-4D97-AF65-F5344CB8AC3E}">
        <p14:creationId xmlns:p14="http://schemas.microsoft.com/office/powerpoint/2010/main" val="254694298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50" y="524769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865857" y="6642844"/>
            <a:ext cx="500120" cy="425184"/>
          </a:xfrm>
          <a:prstGeom prst="rect">
            <a:avLst/>
          </a:prstGeom>
        </p:spPr>
      </p:pic>
      <p:sp>
        <p:nvSpPr>
          <p:cNvPr id="31" name="ZoneTexte 30"/>
          <p:cNvSpPr txBox="1"/>
          <p:nvPr/>
        </p:nvSpPr>
        <p:spPr>
          <a:xfrm>
            <a:off x="2811197" y="1801006"/>
            <a:ext cx="4608512" cy="8817799"/>
          </a:xfrm>
          <a:prstGeom prst="rect">
            <a:avLst/>
          </a:prstGeom>
          <a:noFill/>
        </p:spPr>
        <p:txBody>
          <a:bodyPr wrap="square" numCol="2" spcCol="216000" rtlCol="0">
            <a:spAutoFit/>
          </a:bodyPr>
          <a:lstStyle/>
          <a:p>
            <a:pPr algn="just"/>
            <a:r>
              <a:rPr lang="fr-FR" sz="1050" b="1" dirty="0"/>
              <a:t>Merci de vous présenter en quelques mots</a:t>
            </a:r>
          </a:p>
          <a:p>
            <a:pPr algn="just"/>
            <a:endParaRPr lang="fr-FR" sz="1050" dirty="0"/>
          </a:p>
          <a:p>
            <a:pPr algn="just"/>
            <a:r>
              <a:rPr lang="fr-FR" sz="1050" dirty="0"/>
              <a:t>Diplômée d’un </a:t>
            </a:r>
            <a:r>
              <a:rPr lang="fr-FR" sz="1050" dirty="0" err="1"/>
              <a:t>MSc</a:t>
            </a:r>
            <a:r>
              <a:rPr lang="fr-FR" sz="1050" dirty="0"/>
              <a:t> « International Sport and Event Management » je suis aujourd’hui assistante production chez TV Sport Events. Nous organisons le Marathon de Metz, </a:t>
            </a:r>
            <a:r>
              <a:rPr lang="fr-FR" sz="1050" dirty="0" smtClean="0"/>
              <a:t>le </a:t>
            </a:r>
            <a:r>
              <a:rPr lang="fr-FR" sz="1050" dirty="0"/>
              <a:t>Raid des Alizés ainsi que l’Open Sud de France à Montpellier. Nous réalisons des solutions événementielles afin de répondre aux exigences des collectivités et des marques. Je suis passionnée de </a:t>
            </a:r>
            <a:r>
              <a:rPr lang="fr-FR" sz="1050" dirty="0" err="1"/>
              <a:t>trail</a:t>
            </a:r>
            <a:r>
              <a:rPr lang="fr-FR" sz="1050" dirty="0"/>
              <a:t> et de course à pied comme le prouve la rédaction de mon mémoire de fin d’études à ce sujet « Marché du </a:t>
            </a:r>
            <a:r>
              <a:rPr lang="fr-FR" sz="1050" dirty="0" err="1"/>
              <a:t>trail</a:t>
            </a:r>
            <a:r>
              <a:rPr lang="fr-FR" sz="1050" dirty="0"/>
              <a:t> en France : quels sont les impacts de l’essor de cette pratique ? ». </a:t>
            </a:r>
            <a:endParaRPr lang="fr-FR" sz="1050" dirty="0" smtClean="0"/>
          </a:p>
          <a:p>
            <a:pPr algn="just"/>
            <a:endParaRPr lang="fr-FR" sz="1050" dirty="0"/>
          </a:p>
          <a:p>
            <a:pPr algn="just"/>
            <a:r>
              <a:rPr lang="fr-FR" sz="1050" b="1" dirty="0"/>
              <a:t>Votre pratique sportive et votre recherche universitaire vous ont amené à découvrir le développement du </a:t>
            </a:r>
            <a:r>
              <a:rPr lang="fr-FR" sz="1050" b="1" dirty="0" err="1"/>
              <a:t>trail</a:t>
            </a:r>
            <a:r>
              <a:rPr lang="fr-FR" sz="1050" b="1" dirty="0"/>
              <a:t> en France, à travers une massification et diversification des modes de courses. Pouvez-vous nous donner quelques exemples et explications ?</a:t>
            </a:r>
          </a:p>
          <a:p>
            <a:pPr algn="just"/>
            <a:endParaRPr lang="fr-FR" sz="1050" dirty="0"/>
          </a:p>
          <a:p>
            <a:pPr algn="just"/>
            <a:r>
              <a:rPr lang="fr-FR" sz="1050" dirty="0"/>
              <a:t>Passionnée de </a:t>
            </a:r>
            <a:r>
              <a:rPr lang="fr-FR" sz="1050" dirty="0" err="1"/>
              <a:t>trail</a:t>
            </a:r>
            <a:r>
              <a:rPr lang="fr-FR" sz="1050" dirty="0"/>
              <a:t>, il m’a semblé évident de réaliser ma recherche sur ce thème. Depuis 2010, le </a:t>
            </a:r>
            <a:r>
              <a:rPr lang="fr-FR" sz="1050" dirty="0" err="1"/>
              <a:t>trail</a:t>
            </a:r>
            <a:r>
              <a:rPr lang="fr-FR" sz="1050" dirty="0"/>
              <a:t> a profité de la croissance du marché de la course à pied. Beaucoup de coureurs commencent à se lasser du bitume et souhaitent retrouver des valeurs saines, en accord avec la nature. Le marché du </a:t>
            </a:r>
            <a:r>
              <a:rPr lang="fr-FR" sz="1050" dirty="0" err="1"/>
              <a:t>trail</a:t>
            </a:r>
            <a:r>
              <a:rPr lang="fr-FR" sz="1050" dirty="0"/>
              <a:t> progresse de 10% par an car ce phénomène se popularise. Ce sport attire car les pratiquants aiment dépasser leur limite dans un environnement naturel</a:t>
            </a:r>
            <a:r>
              <a:rPr lang="fr-FR" sz="1050" dirty="0" smtClean="0"/>
              <a:t>.</a:t>
            </a:r>
          </a:p>
          <a:p>
            <a:pPr algn="just"/>
            <a:endParaRPr lang="fr-FR" sz="1050" dirty="0"/>
          </a:p>
          <a:p>
            <a:pPr algn="just"/>
            <a:r>
              <a:rPr lang="fr-FR" sz="1050" dirty="0" smtClean="0"/>
              <a:t>Le </a:t>
            </a:r>
            <a:r>
              <a:rPr lang="fr-FR" sz="1050" dirty="0"/>
              <a:t>développement des sports d’endurance a provoqué un réel engouement. La première édition de l’UTMB® ne dénombrait que 66 participants. Cinq ans après, 6000 participants de 60 pays différents s’alignaient sur l’épreuve. Aussi, l’apparition des formats de courses accessibles permet à chacun de s’aligner sur l’épreuve de son choix. Par exemple, </a:t>
            </a:r>
            <a:r>
              <a:rPr lang="fr-FR" sz="1050" dirty="0" smtClean="0"/>
              <a:t>au début </a:t>
            </a:r>
            <a:r>
              <a:rPr lang="fr-FR" sz="1050" dirty="0"/>
              <a:t>des années 2000, 150 compétitions de </a:t>
            </a:r>
            <a:r>
              <a:rPr lang="fr-FR" sz="1050" dirty="0" err="1"/>
              <a:t>trail</a:t>
            </a:r>
            <a:r>
              <a:rPr lang="fr-FR" sz="1050" dirty="0"/>
              <a:t> étaient organisées en France, aujourd’hui c’est plus de 1500, de configurations sensiblement différentes.</a:t>
            </a:r>
          </a:p>
          <a:p>
            <a:pPr algn="just"/>
            <a:endParaRPr lang="fr-FR" sz="1050" dirty="0"/>
          </a:p>
          <a:p>
            <a:pPr algn="just"/>
            <a:r>
              <a:rPr lang="fr-FR" sz="1050" b="1" dirty="0"/>
              <a:t>Que </a:t>
            </a:r>
            <a:r>
              <a:rPr lang="fr-FR" sz="1050" b="1" dirty="0" smtClean="0"/>
              <a:t>conseilleriez-vous </a:t>
            </a:r>
            <a:r>
              <a:rPr lang="fr-FR" sz="1050" b="1" dirty="0"/>
              <a:t>aux collectivités territoriales et associations pour favoriser et diversifier les pratiques de running ?</a:t>
            </a:r>
          </a:p>
          <a:p>
            <a:pPr algn="just"/>
            <a:endParaRPr lang="fr-FR" sz="1050" dirty="0"/>
          </a:p>
          <a:p>
            <a:pPr algn="just"/>
            <a:r>
              <a:rPr lang="fr-FR" sz="1050" dirty="0"/>
              <a:t>Pour certains coureurs, il est parfois difficile de se motiver à courir seul. Les collectivités territoriales, en partenariat avec des magasins de sport, pourraient mettre en place des sorties running adaptées à tous niveaux. L’utilisation des réseaux sociaux est primordiale. Un ambassadeur sportif, en relation avec une enseigne, pourra faire la promotion des sorties organisées dans la ville via son réseau social. La création d’un hashtag est aussi le moyen de fédérer les coureurs d’une même collectivité. Différentes activations seront possibles par la suite comme des concours ou la création d’un groupe Facebook</a:t>
            </a:r>
            <a:r>
              <a:rPr lang="fr-FR" sz="1050" dirty="0" smtClean="0"/>
              <a:t>.</a:t>
            </a:r>
          </a:p>
          <a:p>
            <a:pPr algn="just"/>
            <a:r>
              <a:rPr lang="fr-FR" sz="1050" dirty="0" smtClean="0"/>
              <a:t> </a:t>
            </a:r>
            <a:endParaRPr lang="fr-FR" sz="1050" dirty="0"/>
          </a:p>
          <a:p>
            <a:pPr algn="just"/>
            <a:r>
              <a:rPr lang="fr-FR" sz="1050" dirty="0"/>
              <a:t>Les collectivités territoriales pourraient aussi mettre en place des actions de « </a:t>
            </a:r>
            <a:r>
              <a:rPr lang="fr-FR" sz="1050" dirty="0" err="1"/>
              <a:t>plogging</a:t>
            </a:r>
            <a:r>
              <a:rPr lang="fr-FR" sz="1050" dirty="0"/>
              <a:t> ». Il s’agit de courir en ramassant ses déchets. La ville pourrait fournir du matériel adapté comme des gants et des sacs recyclables afin de ramasser les détritus. La ville permettrait ainsi de promouvoir et communiquer sur </a:t>
            </a:r>
            <a:r>
              <a:rPr lang="fr-FR" sz="1050" dirty="0" smtClean="0"/>
              <a:t>l’</a:t>
            </a:r>
            <a:r>
              <a:rPr lang="fr-FR" sz="1050" dirty="0" err="1"/>
              <a:t>é</a:t>
            </a:r>
            <a:r>
              <a:rPr lang="fr-FR" sz="1050" dirty="0" err="1" smtClean="0"/>
              <a:t>coresponsabilité</a:t>
            </a:r>
            <a:r>
              <a:rPr lang="fr-FR" sz="1050" dirty="0" smtClean="0"/>
              <a:t> </a:t>
            </a:r>
            <a:r>
              <a:rPr lang="fr-FR" sz="1050" dirty="0"/>
              <a:t>de chacun. Cet exemple montre la possibilité d’adapter la </a:t>
            </a:r>
            <a:r>
              <a:rPr lang="fr-FR" sz="1050" dirty="0" err="1"/>
              <a:t>trail</a:t>
            </a:r>
            <a:r>
              <a:rPr lang="fr-FR" sz="1050" dirty="0"/>
              <a:t> aux caractéristiques du territoire.</a:t>
            </a:r>
          </a:p>
          <a:p>
            <a:pPr algn="just"/>
            <a:endParaRPr lang="fr-FR" sz="1050" dirty="0" smtClean="0"/>
          </a:p>
          <a:p>
            <a:pPr algn="just"/>
            <a:r>
              <a:rPr lang="fr-FR" sz="1050" dirty="0" smtClean="0"/>
              <a:t>Enfin</a:t>
            </a:r>
            <a:r>
              <a:rPr lang="fr-FR" sz="1050" dirty="0"/>
              <a:t>, des structures adaptées favorisent la pratique du running ou d’autres sports comme le vélo. Des voies cyclables en bon état, des rues éclairées, une piste d’athlétisme accessible, des infrastructures sportives pour faire du sport en </a:t>
            </a:r>
            <a:r>
              <a:rPr lang="fr-FR" sz="1050" dirty="0" err="1"/>
              <a:t>outdoor</a:t>
            </a:r>
            <a:r>
              <a:rPr lang="fr-FR" sz="1050" dirty="0"/>
              <a:t> praticables etc., donnent envie aux citoyens de faire du sport. </a:t>
            </a:r>
          </a:p>
        </p:txBody>
      </p:sp>
      <p:sp>
        <p:nvSpPr>
          <p:cNvPr id="34" name="ZoneTexte 33"/>
          <p:cNvSpPr txBox="1"/>
          <p:nvPr/>
        </p:nvSpPr>
        <p:spPr>
          <a:xfrm>
            <a:off x="2811197" y="1306350"/>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a:t>
            </a:r>
            <a:r>
              <a:rPr lang="fr-FR" sz="2400" b="1" cap="all" dirty="0" err="1" smtClean="0">
                <a:solidFill>
                  <a:srgbClr val="009FE3"/>
                </a:solidFill>
                <a:cs typeface="Arial" panose="020B0604020202020204" pitchFamily="34" charset="0"/>
              </a:rPr>
              <a:t>MAïLyS</a:t>
            </a:r>
            <a:r>
              <a:rPr lang="fr-FR" sz="2400" b="1" cap="all" dirty="0" smtClean="0">
                <a:solidFill>
                  <a:srgbClr val="009FE3"/>
                </a:solidFill>
                <a:cs typeface="Arial" panose="020B0604020202020204" pitchFamily="34" charset="0"/>
              </a:rPr>
              <a:t> MEYSSELLE</a:t>
            </a:r>
          </a:p>
        </p:txBody>
      </p:sp>
      <p:sp>
        <p:nvSpPr>
          <p:cNvPr id="36" name="ZoneTexte 35"/>
          <p:cNvSpPr txBox="1"/>
          <p:nvPr/>
        </p:nvSpPr>
        <p:spPr>
          <a:xfrm>
            <a:off x="152624" y="5711769"/>
            <a:ext cx="2304256" cy="830997"/>
          </a:xfrm>
          <a:prstGeom prst="rect">
            <a:avLst/>
          </a:prstGeom>
          <a:noFill/>
        </p:spPr>
        <p:txBody>
          <a:bodyPr wrap="square" rtlCol="0">
            <a:spAutoFit/>
          </a:bodyPr>
          <a:lstStyle/>
          <a:p>
            <a:pPr algn="just"/>
            <a:r>
              <a:rPr lang="fr-FR" sz="1200" i="1" dirty="0"/>
              <a:t>Aussi, l’apparition des formats de courses accessibles permet à chacun de s’aligner sur l’épreuve de son </a:t>
            </a:r>
            <a:r>
              <a:rPr lang="fr-FR" sz="1200" i="1" dirty="0" smtClean="0"/>
              <a:t>choix.</a:t>
            </a:r>
            <a:endParaRPr lang="fr-FR" sz="1200" i="1" dirty="0"/>
          </a:p>
        </p:txBody>
      </p:sp>
      <p:sp>
        <p:nvSpPr>
          <p:cNvPr id="37" name="ZoneTexte 36"/>
          <p:cNvSpPr txBox="1"/>
          <p:nvPr/>
        </p:nvSpPr>
        <p:spPr>
          <a:xfrm>
            <a:off x="250080" y="4319444"/>
            <a:ext cx="2304256" cy="461665"/>
          </a:xfrm>
          <a:prstGeom prst="rect">
            <a:avLst/>
          </a:prstGeom>
          <a:noFill/>
        </p:spPr>
        <p:txBody>
          <a:bodyPr wrap="square" rtlCol="0">
            <a:spAutoFit/>
          </a:bodyPr>
          <a:lstStyle/>
          <a:p>
            <a:pPr algn="ctr"/>
            <a:r>
              <a:rPr lang="fr-FR" sz="1200" b="1" cap="all" dirty="0" err="1" smtClean="0">
                <a:solidFill>
                  <a:srgbClr val="009FE3"/>
                </a:solidFill>
                <a:cs typeface="Arial" panose="020B0604020202020204" pitchFamily="34" charset="0"/>
              </a:rPr>
              <a:t>MAïlys</a:t>
            </a:r>
            <a:r>
              <a:rPr lang="fr-FR" sz="1200" b="1" cap="all" dirty="0" smtClean="0">
                <a:solidFill>
                  <a:srgbClr val="009FE3"/>
                </a:solidFill>
                <a:cs typeface="Arial" panose="020B0604020202020204" pitchFamily="34" charset="0"/>
              </a:rPr>
              <a:t> </a:t>
            </a:r>
            <a:r>
              <a:rPr lang="fr-FR" sz="1200" b="1" cap="all" dirty="0" err="1" smtClean="0">
                <a:solidFill>
                  <a:srgbClr val="009FE3"/>
                </a:solidFill>
                <a:cs typeface="Arial" panose="020B0604020202020204" pitchFamily="34" charset="0"/>
              </a:rPr>
              <a:t>MeYsselle</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TV Sport </a:t>
            </a:r>
            <a:r>
              <a:rPr lang="fr-FR" sz="1200" dirty="0">
                <a:cs typeface="Arial" panose="020B0604020202020204" pitchFamily="34" charset="0"/>
              </a:rPr>
              <a:t>E</a:t>
            </a:r>
            <a:r>
              <a:rPr lang="fr-FR" sz="1200" dirty="0" smtClean="0">
                <a:cs typeface="Arial" panose="020B0604020202020204" pitchFamily="34" charset="0"/>
              </a:rPr>
              <a:t>vents</a:t>
            </a: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24758" r="12226"/>
          <a:stretch/>
        </p:blipFill>
        <p:spPr>
          <a:xfrm>
            <a:off x="535624" y="2485864"/>
            <a:ext cx="1733167" cy="1833580"/>
          </a:xfrm>
          <a:prstGeom prst="rect">
            <a:avLst/>
          </a:prstGeom>
        </p:spPr>
      </p:pic>
      <p:sp>
        <p:nvSpPr>
          <p:cNvPr id="12"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140</a:t>
            </a:r>
            <a:endParaRPr lang="fr-FR" sz="1800" spc="100" dirty="0">
              <a:cs typeface="Arial" panose="020B0604020202020204" pitchFamily="34" charset="0"/>
            </a:endParaRPr>
          </a:p>
        </p:txBody>
      </p:sp>
    </p:spTree>
    <p:extLst>
      <p:ext uri="{BB962C8B-B14F-4D97-AF65-F5344CB8AC3E}">
        <p14:creationId xmlns:p14="http://schemas.microsoft.com/office/powerpoint/2010/main" val="172701539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780630" y="9720604"/>
            <a:ext cx="3960441" cy="769441"/>
          </a:xfrm>
          <a:prstGeom prst="rect">
            <a:avLst/>
          </a:prstGeom>
          <a:noFill/>
        </p:spPr>
        <p:txBody>
          <a:bodyPr wrap="square" rtlCol="0">
            <a:spAutoFit/>
          </a:bodyPr>
          <a:lstStyle/>
          <a:p>
            <a:r>
              <a:rPr lang="fr-FR" sz="2200" b="1" baseline="30000" dirty="0">
                <a:solidFill>
                  <a:schemeClr val="bg1"/>
                </a:solidFill>
                <a:latin typeface="+mj-lt"/>
                <a:cs typeface="Arial" panose="020B0604020202020204" pitchFamily="34" charset="0"/>
              </a:rPr>
              <a:t>Contact</a:t>
            </a:r>
          </a:p>
          <a:p>
            <a:r>
              <a:rPr lang="fr-FR" sz="2200" b="1" baseline="30000" dirty="0" err="1">
                <a:solidFill>
                  <a:schemeClr val="bg1"/>
                </a:solidFill>
                <a:latin typeface="+mj-lt"/>
                <a:cs typeface="Arial" panose="020B0604020202020204" pitchFamily="34" charset="0"/>
              </a:rPr>
              <a:t>SportColl</a:t>
            </a:r>
            <a:r>
              <a:rPr lang="fr-FR" sz="2200" b="1" baseline="30000" dirty="0">
                <a:solidFill>
                  <a:schemeClr val="bg1"/>
                </a:solidFill>
                <a:latin typeface="+mj-lt"/>
                <a:cs typeface="Arial" panose="020B0604020202020204" pitchFamily="34" charset="0"/>
              </a:rPr>
              <a:t> - 64, rue </a:t>
            </a:r>
            <a:r>
              <a:rPr lang="fr-FR" sz="2200" b="1" baseline="30000" dirty="0" err="1">
                <a:solidFill>
                  <a:schemeClr val="bg1"/>
                </a:solidFill>
                <a:latin typeface="+mj-lt"/>
                <a:cs typeface="Arial" panose="020B0604020202020204" pitchFamily="34" charset="0"/>
              </a:rPr>
              <a:t>Tiquetonne</a:t>
            </a:r>
            <a:r>
              <a:rPr lang="fr-FR" sz="2200" b="1" baseline="30000" dirty="0">
                <a:solidFill>
                  <a:schemeClr val="bg1"/>
                </a:solidFill>
                <a:latin typeface="+mj-lt"/>
                <a:cs typeface="Arial" panose="020B0604020202020204" pitchFamily="34" charset="0"/>
              </a:rPr>
              <a:t> - 75002 Paris</a:t>
            </a:r>
          </a:p>
          <a:p>
            <a:r>
              <a:rPr lang="fr-FR" sz="2200" b="1" baseline="30000" dirty="0">
                <a:solidFill>
                  <a:schemeClr val="bg1"/>
                </a:solidFill>
                <a:latin typeface="+mj-lt"/>
                <a:cs typeface="Arial" panose="020B0604020202020204" pitchFamily="34" charset="0"/>
              </a:rPr>
              <a:t>01 82 83 07 26 - www.sportcoll.com</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55" y="9546197"/>
            <a:ext cx="2711202" cy="1037846"/>
          </a:xfrm>
          <a:prstGeom prst="rect">
            <a:avLst/>
          </a:prstGeom>
        </p:spPr>
      </p:pic>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61263" cy="9379148"/>
          </a:xfrm>
          <a:prstGeom prst="rect">
            <a:avLst/>
          </a:prstGeom>
        </p:spPr>
      </p:pic>
    </p:spTree>
    <p:extLst>
      <p:ext uri="{BB962C8B-B14F-4D97-AF65-F5344CB8AC3E}">
        <p14:creationId xmlns:p14="http://schemas.microsoft.com/office/powerpoint/2010/main" val="1572838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227020"/>
            <a:ext cx="6912768" cy="2016224"/>
          </a:xfrm>
        </p:spPr>
        <p:txBody>
          <a:bodyPr>
            <a:normAutofit/>
          </a:bodyPr>
          <a:lstStyle/>
          <a:p>
            <a:pPr marL="0" indent="0">
              <a:buNone/>
            </a:pPr>
            <a:r>
              <a:rPr lang="fr-FR" sz="3900" b="1" dirty="0" smtClean="0">
                <a:solidFill>
                  <a:schemeClr val="bg1"/>
                </a:solidFill>
              </a:rPr>
              <a:t>LA SÉCURITÉ DES ÉV</a:t>
            </a:r>
            <a:r>
              <a:rPr lang="fr-FR" sz="3900" b="1" dirty="0">
                <a:solidFill>
                  <a:schemeClr val="bg1"/>
                </a:solidFill>
              </a:rPr>
              <a:t>É</a:t>
            </a:r>
            <a:r>
              <a:rPr lang="fr-FR" sz="3900" b="1" dirty="0" smtClean="0">
                <a:solidFill>
                  <a:schemeClr val="bg1"/>
                </a:solidFill>
              </a:rPr>
              <a:t>NEMENTS DE PLEIN AIR</a:t>
            </a:r>
            <a:endParaRPr lang="fr-FR" sz="3900" b="1" dirty="0">
              <a:solidFill>
                <a:schemeClr val="bg1"/>
              </a:solidFill>
            </a:endParaRPr>
          </a:p>
        </p:txBody>
      </p:sp>
      <p:sp>
        <p:nvSpPr>
          <p:cNvPr id="4" name="Sous-titre 2"/>
          <p:cNvSpPr txBox="1">
            <a:spLocks/>
          </p:cNvSpPr>
          <p:nvPr/>
        </p:nvSpPr>
        <p:spPr>
          <a:xfrm>
            <a:off x="252239" y="7434932"/>
            <a:ext cx="6408712"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#4 </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solidFill>
                  <a:schemeClr val="bg1"/>
                </a:solidFill>
                <a:cs typeface="Arial" panose="020B0604020202020204" pitchFamily="34" charset="0"/>
              </a:rPr>
              <a:t>13</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13154519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39" y="5066069"/>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908423" y="6505692"/>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710730" y="2271446"/>
            <a:ext cx="4608512" cy="8289449"/>
          </a:xfrm>
          <a:prstGeom prst="rect">
            <a:avLst/>
          </a:prstGeom>
          <a:noFill/>
        </p:spPr>
        <p:txBody>
          <a:bodyPr wrap="square" numCol="2" spcCol="216000" rtlCol="0">
            <a:spAutoFit/>
          </a:bodyPr>
          <a:lstStyle/>
          <a:p>
            <a:pPr algn="just"/>
            <a:r>
              <a:rPr lang="fr-FR" sz="1700" baseline="30000" dirty="0">
                <a:cs typeface="Arial" panose="020B0604020202020204" pitchFamily="34" charset="0"/>
              </a:rPr>
              <a:t>L’organisation des Jeux Olympiques et Paralympiques 2024 à Paris suscite un indéniable engouement : nous nous passionnons pour la loi olympique, les projets d’urbanisme d’Ile-de-France, la volonté des régions </a:t>
            </a:r>
            <a:r>
              <a:rPr lang="fr-FR" sz="1700" baseline="30000" dirty="0" smtClean="0">
                <a:cs typeface="Arial" panose="020B0604020202020204" pitchFamily="34" charset="0"/>
              </a:rPr>
              <a:t>d’accueillir </a:t>
            </a:r>
            <a:r>
              <a:rPr lang="fr-FR" sz="1700" baseline="30000" dirty="0">
                <a:cs typeface="Arial" panose="020B0604020202020204" pitchFamily="34" charset="0"/>
              </a:rPr>
              <a:t>les pôles </a:t>
            </a:r>
            <a:r>
              <a:rPr lang="fr-FR" sz="1700" baseline="30000" dirty="0" smtClean="0">
                <a:cs typeface="Arial" panose="020B0604020202020204" pitchFamily="34" charset="0"/>
              </a:rPr>
              <a:t>d’entraînement et </a:t>
            </a:r>
            <a:r>
              <a:rPr lang="fr-FR" sz="1700" baseline="30000" dirty="0">
                <a:cs typeface="Arial" panose="020B0604020202020204" pitchFamily="34" charset="0"/>
              </a:rPr>
              <a:t>les sites de </a:t>
            </a:r>
            <a:r>
              <a:rPr lang="fr-FR" sz="1700" baseline="30000" dirty="0" smtClean="0">
                <a:cs typeface="Arial" panose="020B0604020202020204" pitchFamily="34" charset="0"/>
              </a:rPr>
              <a:t>compétition </a:t>
            </a:r>
            <a:r>
              <a:rPr lang="fr-FR" sz="1700" baseline="30000" dirty="0">
                <a:cs typeface="Arial" panose="020B0604020202020204" pitchFamily="34" charset="0"/>
              </a:rPr>
              <a:t>ou </a:t>
            </a:r>
            <a:r>
              <a:rPr lang="fr-FR" sz="1700" baseline="30000" dirty="0" smtClean="0">
                <a:cs typeface="Arial" panose="020B0604020202020204" pitchFamily="34" charset="0"/>
              </a:rPr>
              <a:t>encore les </a:t>
            </a:r>
            <a:r>
              <a:rPr lang="fr-FR" sz="1700" baseline="30000" dirty="0">
                <a:cs typeface="Arial" panose="020B0604020202020204" pitchFamily="34" charset="0"/>
              </a:rPr>
              <a:t>trajectoires d’excellence sportive de futurs champions olympiques. </a:t>
            </a:r>
            <a:endParaRPr lang="fr-FR" sz="1700" baseline="30000" dirty="0" smtClean="0">
              <a:cs typeface="Arial" panose="020B0604020202020204" pitchFamily="34" charset="0"/>
            </a:endParaRP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Seule l’évocation des coûts directs et indirects de cet événement vient tempérer l’enthousiasme général et alimenter le débat public. D</a:t>
            </a:r>
            <a:r>
              <a:rPr lang="fr-FR" sz="1700" baseline="30000" dirty="0" smtClean="0">
                <a:cs typeface="Arial" panose="020B0604020202020204" pitchFamily="34" charset="0"/>
              </a:rPr>
              <a:t>ébat qui semble cependant avoir </a:t>
            </a:r>
            <a:r>
              <a:rPr lang="fr-FR" sz="1700" baseline="30000" dirty="0">
                <a:cs typeface="Arial" panose="020B0604020202020204" pitchFamily="34" charset="0"/>
              </a:rPr>
              <a:t>été apaisé par la multiplication des calculs d’impacts économiques et touristiques positifs </a:t>
            </a:r>
            <a:r>
              <a:rPr lang="fr-FR" sz="1700" baseline="30000" dirty="0" smtClean="0">
                <a:cs typeface="Arial" panose="020B0604020202020204" pitchFamily="34" charset="0"/>
              </a:rPr>
              <a:t>(mais </a:t>
            </a:r>
            <a:r>
              <a:rPr lang="fr-FR" sz="1700" baseline="30000" dirty="0">
                <a:cs typeface="Arial" panose="020B0604020202020204" pitchFamily="34" charset="0"/>
              </a:rPr>
              <a:t>discutables) et par l’abandon de la candidature française à</a:t>
            </a:r>
            <a:r>
              <a:rPr lang="fr-FR" sz="1700" baseline="30000" dirty="0" smtClean="0">
                <a:cs typeface="Arial" panose="020B0604020202020204" pitchFamily="34" charset="0"/>
              </a:rPr>
              <a:t> </a:t>
            </a:r>
            <a:r>
              <a:rPr lang="fr-FR" sz="1700" baseline="30000" dirty="0">
                <a:cs typeface="Arial" panose="020B0604020202020204" pitchFamily="34" charset="0"/>
              </a:rPr>
              <a:t>l’Exposition universelle </a:t>
            </a:r>
            <a:r>
              <a:rPr lang="fr-FR" sz="1700" baseline="30000" dirty="0" smtClean="0">
                <a:cs typeface="Arial" panose="020B0604020202020204" pitchFamily="34" charset="0"/>
              </a:rPr>
              <a:t>de 2025</a:t>
            </a:r>
            <a:r>
              <a:rPr lang="fr-FR" sz="1700" baseline="30000" dirty="0">
                <a:cs typeface="Arial" panose="020B0604020202020204" pitchFamily="34" charset="0"/>
              </a:rPr>
              <a:t>. La viabilité financière des événements sportifs, y compris d’envergure, est indéniablement devenue une </a:t>
            </a:r>
            <a:r>
              <a:rPr lang="fr-FR" sz="1700" baseline="30000" dirty="0" smtClean="0">
                <a:cs typeface="Arial" panose="020B0604020202020204" pitchFamily="34" charset="0"/>
              </a:rPr>
              <a:t>priorité.</a:t>
            </a:r>
            <a:endParaRPr lang="fr-FR" sz="1700" baseline="30000" dirty="0">
              <a:cs typeface="Arial" panose="020B0604020202020204" pitchFamily="34" charset="0"/>
            </a:endParaRPr>
          </a:p>
          <a:p>
            <a:pPr algn="just"/>
            <a:endParaRPr lang="fr-FR" sz="1700" baseline="30000" dirty="0" smtClean="0">
              <a:cs typeface="Arial" panose="020B0604020202020204" pitchFamily="34" charset="0"/>
            </a:endParaRPr>
          </a:p>
          <a:p>
            <a:pPr algn="just"/>
            <a:r>
              <a:rPr lang="fr-FR" sz="1700" baseline="30000" dirty="0" smtClean="0">
                <a:cs typeface="Arial" panose="020B0604020202020204" pitchFamily="34" charset="0"/>
              </a:rPr>
              <a:t>Mais une </a:t>
            </a:r>
            <a:r>
              <a:rPr lang="fr-FR" sz="1700" baseline="30000" dirty="0">
                <a:cs typeface="Arial" panose="020B0604020202020204" pitchFamily="34" charset="0"/>
              </a:rPr>
              <a:t>autre priorité semble </a:t>
            </a:r>
            <a:r>
              <a:rPr lang="fr-FR" sz="1700" baseline="30000" dirty="0" smtClean="0">
                <a:cs typeface="Arial" panose="020B0604020202020204" pitchFamily="34" charset="0"/>
              </a:rPr>
              <a:t>absente </a:t>
            </a:r>
            <a:r>
              <a:rPr lang="fr-FR" sz="1700" baseline="30000" dirty="0">
                <a:cs typeface="Arial" panose="020B0604020202020204" pitchFamily="34" charset="0"/>
              </a:rPr>
              <a:t>du débat national : il s’agit des mesures de sécurité mises en place lors des grands événements sportifs. Et pourtant, à l’inverse du constat international, les impératifs de sécurité des manifestations sportives sont en France une préoccupation du quotidien des élus territoriaux et des organisateurs locaux. </a:t>
            </a:r>
            <a:r>
              <a:rPr lang="fr-FR" sz="1700" spc="-30" baseline="30000" dirty="0">
                <a:cs typeface="Arial" panose="020B0604020202020204" pitchFamily="34" charset="0"/>
              </a:rPr>
              <a:t>Et pour cause : </a:t>
            </a:r>
            <a:r>
              <a:rPr lang="fr-FR" sz="1700" baseline="30000" dirty="0">
                <a:cs typeface="Arial" panose="020B0604020202020204" pitchFamily="34" charset="0"/>
              </a:rPr>
              <a:t>les dispositifs de sécurité entrainent parfois des surcoûts conséquents. </a:t>
            </a:r>
            <a:r>
              <a:rPr lang="fr-FR" sz="1700" baseline="30000" dirty="0" smtClean="0">
                <a:cs typeface="Arial" panose="020B0604020202020204" pitchFamily="34" charset="0"/>
              </a:rPr>
              <a:t>Par exemple, plus </a:t>
            </a:r>
            <a:r>
              <a:rPr lang="fr-FR" sz="1700" baseline="30000" dirty="0">
                <a:cs typeface="Arial" panose="020B0604020202020204" pitchFamily="34" charset="0"/>
              </a:rPr>
              <a:t>de 20 000 € </a:t>
            </a:r>
            <a:r>
              <a:rPr lang="fr-FR" sz="1700" baseline="30000" dirty="0" smtClean="0">
                <a:cs typeface="Arial" panose="020B0604020202020204" pitchFamily="34" charset="0"/>
              </a:rPr>
              <a:t>supplémentaires ont </a:t>
            </a:r>
            <a:r>
              <a:rPr lang="fr-FR" sz="1700" baseline="30000" dirty="0">
                <a:cs typeface="Arial" panose="020B0604020202020204" pitchFamily="34" charset="0"/>
              </a:rPr>
              <a:t>été dépensés entre les éditions 2016 et 2017 </a:t>
            </a:r>
            <a:r>
              <a:rPr lang="fr-FR" sz="1700" baseline="30000" dirty="0" smtClean="0">
                <a:cs typeface="Arial" panose="020B0604020202020204" pitchFamily="34" charset="0"/>
              </a:rPr>
              <a:t>par une </a:t>
            </a:r>
            <a:r>
              <a:rPr lang="fr-FR" sz="1700" baseline="30000" dirty="0">
                <a:cs typeface="Arial" panose="020B0604020202020204" pitchFamily="34" charset="0"/>
              </a:rPr>
              <a:t>course hors stade, </a:t>
            </a:r>
            <a:r>
              <a:rPr lang="fr-FR" sz="1700" baseline="30000" dirty="0" smtClean="0">
                <a:cs typeface="Arial" panose="020B0604020202020204" pitchFamily="34" charset="0"/>
              </a:rPr>
              <a:t>pour </a:t>
            </a:r>
            <a:r>
              <a:rPr lang="fr-FR" sz="1700" baseline="30000" dirty="0">
                <a:cs typeface="Arial" panose="020B0604020202020204" pitchFamily="34" charset="0"/>
              </a:rPr>
              <a:t>des blocs </a:t>
            </a:r>
            <a:r>
              <a:rPr lang="fr-FR" sz="1700" baseline="30000" dirty="0" smtClean="0">
                <a:cs typeface="Arial" panose="020B0604020202020204" pitchFamily="34" charset="0"/>
              </a:rPr>
              <a:t>de béton complémentaires, </a:t>
            </a:r>
            <a:r>
              <a:rPr lang="fr-FR" sz="1700" baseline="30000" dirty="0">
                <a:cs typeface="Arial" panose="020B0604020202020204" pitchFamily="34" charset="0"/>
              </a:rPr>
              <a:t>des véhicules bouchons, des agents de surveillance, des barrières de tout format ou des systèmes de gestion de flux de sportifs ou de spectateurs. L’occupation du domaine public par des manifestations sportives populaires </a:t>
            </a:r>
            <a:r>
              <a:rPr lang="fr-FR" sz="1700" baseline="30000" dirty="0" smtClean="0">
                <a:cs typeface="Arial" panose="020B0604020202020204" pitchFamily="34" charset="0"/>
              </a:rPr>
              <a:t>nécessite </a:t>
            </a:r>
            <a:r>
              <a:rPr lang="fr-FR" sz="1700" baseline="30000" dirty="0">
                <a:cs typeface="Arial" panose="020B0604020202020204" pitchFamily="34" charset="0"/>
              </a:rPr>
              <a:t>à présent des budgets significatifs, mettant en péril la viabilité de certaines organisations, notamment les plus modestes.</a:t>
            </a:r>
          </a:p>
          <a:p>
            <a:pPr algn="just"/>
            <a:endParaRPr lang="fr-FR" sz="1700" baseline="30000" dirty="0" smtClean="0">
              <a:cs typeface="Arial" panose="020B0604020202020204" pitchFamily="34" charset="0"/>
            </a:endParaRPr>
          </a:p>
          <a:p>
            <a:pPr algn="just"/>
            <a:r>
              <a:rPr lang="fr-FR" sz="1700" baseline="30000" dirty="0">
                <a:cs typeface="Arial" panose="020B0604020202020204" pitchFamily="34" charset="0"/>
              </a:rPr>
              <a:t>Parfois, les collectivités territoriales </a:t>
            </a:r>
            <a:r>
              <a:rPr lang="fr-FR" sz="1700" baseline="30000" dirty="0" smtClean="0">
                <a:cs typeface="Arial" panose="020B0604020202020204" pitchFamily="34" charset="0"/>
              </a:rPr>
              <a:t>refusent </a:t>
            </a:r>
            <a:r>
              <a:rPr lang="fr-FR" sz="1700" baseline="30000" dirty="0">
                <a:cs typeface="Arial" panose="020B0604020202020204" pitchFamily="34" charset="0"/>
              </a:rPr>
              <a:t>de payer l’ardoise ou </a:t>
            </a:r>
            <a:r>
              <a:rPr lang="fr-FR" sz="1700" baseline="30000" dirty="0" smtClean="0">
                <a:cs typeface="Arial" panose="020B0604020202020204" pitchFamily="34" charset="0"/>
              </a:rPr>
              <a:t>s’opposent </a:t>
            </a:r>
            <a:r>
              <a:rPr lang="fr-FR" sz="1700" baseline="30000" dirty="0">
                <a:cs typeface="Arial" panose="020B0604020202020204" pitchFamily="34" charset="0"/>
              </a:rPr>
              <a:t>à cette augmentation de responsabilité, orchestrée par les préfectures qui revoient à la hausse les exigences de sécurité. Face à ces contraintes, c’est tout simplement la décision d’organiser de nouvelles manifestations sportives qui effraye les élus territoriaux. Les organisateurs bénévoles ou professionnels se trouvent ainsi confrontés à un double défi : convaincre les élus du bienfondé de leur événement et leur démontrer </a:t>
            </a:r>
            <a:r>
              <a:rPr lang="fr-FR" sz="1700" baseline="30000" dirty="0" smtClean="0">
                <a:cs typeface="Arial" panose="020B0604020202020204" pitchFamily="34" charset="0"/>
              </a:rPr>
              <a:t>qu’ils maîtrisent</a:t>
            </a:r>
            <a:r>
              <a:rPr lang="fr-FR" sz="1700" baseline="30000" dirty="0">
                <a:cs typeface="Arial" panose="020B0604020202020204" pitchFamily="34" charset="0"/>
              </a:rPr>
              <a:t>, y compris financièrement, les dispositifs sécuritaires, tout en admettant que le risque zéro n’existe pas.</a:t>
            </a:r>
          </a:p>
          <a:p>
            <a:pPr algn="just"/>
            <a:endParaRPr lang="fr-FR" sz="1700" baseline="30000" dirty="0" smtClean="0">
              <a:cs typeface="Arial" panose="020B0604020202020204" pitchFamily="34" charset="0"/>
            </a:endParaRPr>
          </a:p>
          <a:p>
            <a:pPr algn="just"/>
            <a:r>
              <a:rPr lang="fr-FR" sz="1700" baseline="30000" dirty="0">
                <a:cs typeface="Arial" panose="020B0604020202020204" pitchFamily="34" charset="0"/>
              </a:rPr>
              <a:t>L’avenir des événements sportifs est pleinement remis en question au niveau local, dans la mesure où tous les organisateurs ne peuvent, comme le </a:t>
            </a:r>
            <a:r>
              <a:rPr lang="fr-FR" sz="1700" baseline="30000" dirty="0" smtClean="0">
                <a:cs typeface="Arial" panose="020B0604020202020204" pitchFamily="34" charset="0"/>
              </a:rPr>
              <a:t>fait le </a:t>
            </a:r>
            <a:r>
              <a:rPr lang="fr-FR" sz="1700" baseline="30000" dirty="0">
                <a:cs typeface="Arial" panose="020B0604020202020204" pitchFamily="34" charset="0"/>
              </a:rPr>
              <a:t>Tour France, prendre en charge le coût financier de la police et de la sécurité du </a:t>
            </a:r>
            <a:r>
              <a:rPr lang="fr-FR" sz="1700" baseline="30000" dirty="0" smtClean="0">
                <a:cs typeface="Arial" panose="020B0604020202020204" pitchFamily="34" charset="0"/>
              </a:rPr>
              <a:t>parcours. Et il y a fort à parier que le décret n°2017-1279 du </a:t>
            </a:r>
            <a:r>
              <a:rPr lang="fr-FR" sz="1700" baseline="30000" dirty="0">
                <a:cs typeface="Arial" panose="020B0604020202020204" pitchFamily="34" charset="0"/>
              </a:rPr>
              <a:t>9 août 2017 portant simplification de la police des manifestations sportives, ne facilite pas vraiment la tâche des élus municipaux dont la responsabilité a été renforcée.</a:t>
            </a:r>
          </a:p>
        </p:txBody>
      </p:sp>
      <p:sp>
        <p:nvSpPr>
          <p:cNvPr id="34" name="ZoneTexte 33"/>
          <p:cNvSpPr txBox="1"/>
          <p:nvPr/>
        </p:nvSpPr>
        <p:spPr>
          <a:xfrm>
            <a:off x="2700511" y="1441008"/>
            <a:ext cx="4860752" cy="707886"/>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La sécurité des manifestations sportives : vers des coûts intenables ?</a:t>
            </a:r>
            <a:endParaRPr lang="fr-FR" sz="2000" b="1" cap="all" dirty="0">
              <a:solidFill>
                <a:srgbClr val="009FE3"/>
              </a:solidFill>
              <a:latin typeface="+mj-lt"/>
              <a:cs typeface="Arial" panose="020B0604020202020204" pitchFamily="34" charset="0"/>
            </a:endParaRPr>
          </a:p>
        </p:txBody>
      </p:sp>
      <p:sp>
        <p:nvSpPr>
          <p:cNvPr id="36" name="ZoneTexte 35"/>
          <p:cNvSpPr txBox="1"/>
          <p:nvPr/>
        </p:nvSpPr>
        <p:spPr>
          <a:xfrm>
            <a:off x="180231" y="5570361"/>
            <a:ext cx="2304256" cy="1015663"/>
          </a:xfrm>
          <a:prstGeom prst="rect">
            <a:avLst/>
          </a:prstGeom>
          <a:noFill/>
        </p:spPr>
        <p:txBody>
          <a:bodyPr wrap="square" rtlCol="0">
            <a:spAutoFit/>
          </a:bodyPr>
          <a:lstStyle/>
          <a:p>
            <a:pPr algn="just"/>
            <a:r>
              <a:rPr lang="fr-FR" i="1" baseline="30000" dirty="0">
                <a:cs typeface="Arial" panose="020B0604020202020204" pitchFamily="34" charset="0"/>
              </a:rPr>
              <a:t>Face à ces contraintes, c’est tout </a:t>
            </a:r>
            <a:r>
              <a:rPr lang="fr-FR" i="1" spc="-50" baseline="30000" dirty="0">
                <a:cs typeface="Arial" panose="020B0604020202020204" pitchFamily="34" charset="0"/>
              </a:rPr>
              <a:t>simplement la décision d’organiser</a:t>
            </a:r>
            <a:r>
              <a:rPr lang="fr-FR" i="1" baseline="30000" dirty="0">
                <a:cs typeface="Arial" panose="020B0604020202020204" pitchFamily="34" charset="0"/>
              </a:rPr>
              <a:t> de nouvelles manifestations sportives qui effraye les élus territoriaux.</a:t>
            </a:r>
          </a:p>
        </p:txBody>
      </p:sp>
      <p:sp>
        <p:nvSpPr>
          <p:cNvPr id="37" name="ZoneTexte 36"/>
          <p:cNvSpPr txBox="1"/>
          <p:nvPr/>
        </p:nvSpPr>
        <p:spPr>
          <a:xfrm>
            <a:off x="250081" y="3985871"/>
            <a:ext cx="2304256" cy="574516"/>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Bruno </a:t>
            </a:r>
            <a:r>
              <a:rPr lang="fr-FR" sz="2000" b="1" cap="all" baseline="30000" dirty="0" err="1">
                <a:solidFill>
                  <a:srgbClr val="009FE3"/>
                </a:solidFill>
                <a:cs typeface="Arial" panose="020B0604020202020204" pitchFamily="34" charset="0"/>
              </a:rPr>
              <a:t>Lapeyronie</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Directeur associé </a:t>
            </a:r>
            <a:r>
              <a:rPr lang="fr-FR" baseline="30000" dirty="0" smtClean="0">
                <a:cs typeface="Arial" panose="020B0604020202020204" pitchFamily="34" charset="0"/>
              </a:rPr>
              <a:t>de </a:t>
            </a:r>
            <a:r>
              <a:rPr lang="fr-FR" baseline="30000" dirty="0" err="1">
                <a:cs typeface="Arial" panose="020B0604020202020204" pitchFamily="34" charset="0"/>
              </a:rPr>
              <a:t>SportColl</a:t>
            </a:r>
            <a:endParaRPr lang="fr-FR" sz="2000"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7165" t="18351" r="19827" b="25758"/>
          <a:stretch/>
        </p:blipFill>
        <p:spPr>
          <a:xfrm>
            <a:off x="754137" y="2028235"/>
            <a:ext cx="1296144" cy="1764000"/>
          </a:xfrm>
          <a:prstGeom prst="rect">
            <a:avLst/>
          </a:prstGeom>
        </p:spPr>
      </p:pic>
      <p:pic>
        <p:nvPicPr>
          <p:cNvPr id="6" name="Image 5"/>
          <p:cNvPicPr>
            <a:picLocks noChangeAspect="1"/>
          </p:cNvPicPr>
          <p:nvPr/>
        </p:nvPicPr>
        <p:blipFill rotWithShape="1">
          <a:blip r:embed="rId5" cstate="print">
            <a:extLst>
              <a:ext uri="{28A0092B-C50C-407E-A947-70E740481C1C}">
                <a14:useLocalDpi xmlns:a14="http://schemas.microsoft.com/office/drawing/2010/main" val="0"/>
              </a:ext>
            </a:extLst>
          </a:blip>
          <a:srcRect l="26052" r="29869"/>
          <a:stretch/>
        </p:blipFill>
        <p:spPr>
          <a:xfrm>
            <a:off x="178073" y="7521355"/>
            <a:ext cx="2376264" cy="3024000"/>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14</a:t>
            </a:r>
            <a:endParaRPr lang="fr-FR" sz="1800" spc="100" dirty="0">
              <a:cs typeface="Arial" panose="020B0604020202020204" pitchFamily="34" charset="0"/>
            </a:endParaRPr>
          </a:p>
        </p:txBody>
      </p:sp>
    </p:spTree>
    <p:extLst>
      <p:ext uri="{BB962C8B-B14F-4D97-AF65-F5344CB8AC3E}">
        <p14:creationId xmlns:p14="http://schemas.microsoft.com/office/powerpoint/2010/main" val="1467754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08423" y="6217660"/>
            <a:ext cx="500120" cy="425184"/>
          </a:xfrm>
          <a:prstGeom prst="rect">
            <a:avLst/>
          </a:prstGeom>
        </p:spPr>
      </p:pic>
      <p:sp>
        <p:nvSpPr>
          <p:cNvPr id="31" name="ZoneTexte 30"/>
          <p:cNvSpPr txBox="1"/>
          <p:nvPr/>
        </p:nvSpPr>
        <p:spPr>
          <a:xfrm>
            <a:off x="2700511" y="2484098"/>
            <a:ext cx="4608512" cy="7992000"/>
          </a:xfrm>
          <a:prstGeom prst="rect">
            <a:avLst/>
          </a:prstGeom>
          <a:noFill/>
        </p:spPr>
        <p:txBody>
          <a:bodyPr wrap="square" numCol="2" spcCol="216000" rtlCol="0">
            <a:spAutoFit/>
          </a:bodyPr>
          <a:lstStyle/>
          <a:p>
            <a:pPr algn="just"/>
            <a:r>
              <a:rPr lang="fr-FR" sz="1900" b="1" baseline="30000" dirty="0">
                <a:cs typeface="Arial" panose="020B0604020202020204" pitchFamily="34" charset="0"/>
              </a:rPr>
              <a:t>Lorsque vous organisez une manifestation sportive, quels sont les moyens de sécurité mis en œuvre par la ville de Grenoble ? </a:t>
            </a:r>
          </a:p>
          <a:p>
            <a:pPr algn="just"/>
            <a:endParaRPr lang="fr-FR" sz="1900" baseline="30000" dirty="0">
              <a:cs typeface="Arial" panose="020B0604020202020204" pitchFamily="34" charset="0"/>
            </a:endParaRPr>
          </a:p>
          <a:p>
            <a:pPr algn="just"/>
            <a:r>
              <a:rPr lang="fr-FR" sz="1900" baseline="30000" dirty="0">
                <a:cs typeface="Arial" panose="020B0604020202020204" pitchFamily="34" charset="0"/>
              </a:rPr>
              <a:t>Dès lors que nous </a:t>
            </a:r>
            <a:r>
              <a:rPr lang="fr-FR" sz="1900" baseline="30000" dirty="0" smtClean="0">
                <a:cs typeface="Arial" panose="020B0604020202020204" pitchFamily="34" charset="0"/>
              </a:rPr>
              <a:t>connaissons </a:t>
            </a:r>
            <a:r>
              <a:rPr lang="fr-FR" sz="1900" baseline="30000" dirty="0">
                <a:cs typeface="Arial" panose="020B0604020202020204" pitchFamily="34" charset="0"/>
              </a:rPr>
              <a:t>la programmation, la date et le lieu de </a:t>
            </a:r>
            <a:r>
              <a:rPr lang="fr-FR" sz="1900" baseline="30000" dirty="0" smtClean="0">
                <a:cs typeface="Arial" panose="020B0604020202020204" pitchFamily="34" charset="0"/>
              </a:rPr>
              <a:t>l’évènement sportif en question, </a:t>
            </a:r>
            <a:r>
              <a:rPr lang="fr-FR" sz="1900" baseline="30000" dirty="0">
                <a:cs typeface="Arial" panose="020B0604020202020204" pitchFamily="34" charset="0"/>
              </a:rPr>
              <a:t>nous rentrons en contact avec une entreprise de sécurité qui assure la sécurité </a:t>
            </a:r>
            <a:r>
              <a:rPr lang="fr-FR" sz="1900" spc="-30" baseline="30000" dirty="0">
                <a:cs typeface="Arial" panose="020B0604020202020204" pitchFamily="34" charset="0"/>
              </a:rPr>
              <a:t>de nos différentes manifestations </a:t>
            </a:r>
            <a:r>
              <a:rPr lang="fr-FR" sz="1900" baseline="30000" dirty="0">
                <a:cs typeface="Arial" panose="020B0604020202020204" pitchFamily="34" charset="0"/>
              </a:rPr>
              <a:t>sportives. </a:t>
            </a:r>
          </a:p>
          <a:p>
            <a:pPr algn="just"/>
            <a:endParaRPr lang="fr-FR" sz="1900" b="1" baseline="30000" dirty="0">
              <a:cs typeface="Arial" panose="020B0604020202020204" pitchFamily="34" charset="0"/>
            </a:endParaRPr>
          </a:p>
          <a:p>
            <a:pPr algn="just"/>
            <a:r>
              <a:rPr lang="fr-FR" sz="1900" b="1" baseline="30000" dirty="0" smtClean="0">
                <a:cs typeface="Arial" panose="020B0604020202020204" pitchFamily="34" charset="0"/>
              </a:rPr>
              <a:t>Quels </a:t>
            </a:r>
            <a:r>
              <a:rPr lang="fr-FR" sz="1900" b="1" baseline="30000" dirty="0">
                <a:cs typeface="Arial" panose="020B0604020202020204" pitchFamily="34" charset="0"/>
              </a:rPr>
              <a:t>sont les délais de mise en place d’une manifestation sportive dans votre ville ? </a:t>
            </a:r>
            <a:endParaRPr lang="fr-FR" sz="1900" b="1" baseline="30000" dirty="0" smtClean="0">
              <a:cs typeface="Arial" panose="020B0604020202020204" pitchFamily="34" charset="0"/>
            </a:endParaRPr>
          </a:p>
          <a:p>
            <a:pPr algn="just"/>
            <a:endParaRPr lang="fr-FR" sz="1900" b="1" baseline="30000" dirty="0">
              <a:cs typeface="Arial" panose="020B0604020202020204" pitchFamily="34" charset="0"/>
            </a:endParaRPr>
          </a:p>
          <a:p>
            <a:pPr algn="just"/>
            <a:r>
              <a:rPr lang="fr-FR" sz="1900" baseline="30000" dirty="0">
                <a:cs typeface="Arial" panose="020B0604020202020204" pitchFamily="34" charset="0"/>
              </a:rPr>
              <a:t>Nous mettons en place un calendrier </a:t>
            </a:r>
            <a:r>
              <a:rPr lang="fr-FR" sz="1900" baseline="30000" dirty="0" smtClean="0">
                <a:cs typeface="Arial" panose="020B0604020202020204" pitchFamily="34" charset="0"/>
              </a:rPr>
              <a:t>des </a:t>
            </a:r>
            <a:r>
              <a:rPr lang="fr-FR" sz="1900" baseline="30000" dirty="0">
                <a:cs typeface="Arial" panose="020B0604020202020204" pitchFamily="34" charset="0"/>
              </a:rPr>
              <a:t>manifestations. En règle </a:t>
            </a:r>
            <a:r>
              <a:rPr lang="fr-FR" sz="1900" baseline="30000" dirty="0" smtClean="0">
                <a:cs typeface="Arial" panose="020B0604020202020204" pitchFamily="34" charset="0"/>
              </a:rPr>
              <a:t>générale, </a:t>
            </a:r>
            <a:r>
              <a:rPr lang="fr-FR" sz="1900" baseline="30000" dirty="0">
                <a:cs typeface="Arial" panose="020B0604020202020204" pitchFamily="34" charset="0"/>
              </a:rPr>
              <a:t>nous planifions les évènements 6 </a:t>
            </a:r>
            <a:r>
              <a:rPr lang="fr-FR" sz="1900" baseline="30000" dirty="0" smtClean="0">
                <a:cs typeface="Arial" panose="020B0604020202020204" pitchFamily="34" charset="0"/>
              </a:rPr>
              <a:t>mois </a:t>
            </a:r>
            <a:r>
              <a:rPr lang="fr-FR" sz="1900" baseline="30000" dirty="0">
                <a:cs typeface="Arial" panose="020B0604020202020204" pitchFamily="34" charset="0"/>
              </a:rPr>
              <a:t>à l’avance pour nous donner une marge d’ajustement ou de négociation possible avec la préfecture, la police, la sécurité générale, etc. Nous sommes obligés de prévoir les manifestations à l’avance pour pouvoir réagir rapidement en cas de changement de dernière minute. </a:t>
            </a:r>
          </a:p>
          <a:p>
            <a:pPr algn="just"/>
            <a:endParaRPr lang="fr-FR" sz="1900" b="1" baseline="30000" dirty="0">
              <a:cs typeface="Arial" panose="020B0604020202020204" pitchFamily="34" charset="0"/>
            </a:endParaRPr>
          </a:p>
          <a:p>
            <a:pPr algn="just"/>
            <a:r>
              <a:rPr lang="fr-FR" sz="2000" b="1" baseline="30000" dirty="0">
                <a:cs typeface="Arial" panose="020B0604020202020204" pitchFamily="34" charset="0"/>
              </a:rPr>
              <a:t>Avez-vous déjà rencontré des problèmes de sécurité sur un de vos événements </a:t>
            </a:r>
            <a:r>
              <a:rPr lang="fr-FR" sz="2000" b="1" baseline="30000" dirty="0" smtClean="0">
                <a:cs typeface="Arial" panose="020B0604020202020204" pitchFamily="34" charset="0"/>
              </a:rPr>
              <a:t>?</a:t>
            </a:r>
            <a:r>
              <a:rPr lang="fr-FR" sz="1900" b="1" baseline="30000" dirty="0" smtClean="0">
                <a:cs typeface="Arial" panose="020B0604020202020204" pitchFamily="34" charset="0"/>
              </a:rPr>
              <a:t> </a:t>
            </a:r>
            <a:endParaRPr lang="fr-FR" sz="1900" b="1" baseline="30000" dirty="0">
              <a:cs typeface="Arial" panose="020B0604020202020204" pitchFamily="34" charset="0"/>
            </a:endParaRPr>
          </a:p>
          <a:p>
            <a:pPr algn="just"/>
            <a:endParaRPr lang="fr-FR" sz="1900" baseline="30000" dirty="0">
              <a:cs typeface="Arial" panose="020B0604020202020204" pitchFamily="34" charset="0"/>
            </a:endParaRPr>
          </a:p>
          <a:p>
            <a:pPr algn="just"/>
            <a:r>
              <a:rPr lang="fr-FR" sz="1900" baseline="30000" dirty="0">
                <a:cs typeface="Arial" panose="020B0604020202020204" pitchFamily="34" charset="0"/>
              </a:rPr>
              <a:t>Non, durant ce mandat, nous n’avons pas connu d’incidents importants. </a:t>
            </a:r>
          </a:p>
          <a:p>
            <a:pPr algn="just"/>
            <a:r>
              <a:rPr lang="fr-FR" sz="1900" baseline="30000" dirty="0">
                <a:cs typeface="Arial" panose="020B0604020202020204" pitchFamily="34" charset="0"/>
              </a:rPr>
              <a:t>Dans les stades, ce sont les clubs qui assurent eux-mêmes la sécurité des équipements, grâce à des entreprises de sécurité extérieures aux clubs. </a:t>
            </a:r>
          </a:p>
          <a:p>
            <a:pPr algn="just"/>
            <a:r>
              <a:rPr lang="fr-FR" sz="1900" baseline="30000" dirty="0">
                <a:cs typeface="Arial" panose="020B0604020202020204" pitchFamily="34" charset="0"/>
              </a:rPr>
              <a:t>Au niveau de la mairie, il n’existe pas de service sécurité. Nous faisons appel à une entreprise de sécurité et nous la payons en fonction du temps et du nombre d’agents mis à disposition lors de l’événement sportif. </a:t>
            </a:r>
            <a:endParaRPr lang="fr-FR" sz="1900" baseline="30000" dirty="0" smtClean="0">
              <a:cs typeface="Arial" panose="020B0604020202020204" pitchFamily="34" charset="0"/>
            </a:endParaRPr>
          </a:p>
          <a:p>
            <a:pPr algn="just"/>
            <a:endParaRPr lang="fr-FR" sz="1900" baseline="30000" dirty="0">
              <a:cs typeface="Arial" panose="020B0604020202020204" pitchFamily="34" charset="0"/>
            </a:endParaRPr>
          </a:p>
          <a:p>
            <a:pPr algn="just"/>
            <a:r>
              <a:rPr lang="fr-FR" sz="1900" b="1" baseline="30000" dirty="0">
                <a:cs typeface="Arial" panose="020B0604020202020204" pitchFamily="34" charset="0"/>
              </a:rPr>
              <a:t>Avec les événements dramatiques qui se sont déroulés en France ces dernières années, pensez-vous </a:t>
            </a:r>
            <a:r>
              <a:rPr lang="fr-FR" sz="1900" b="1" baseline="30000" dirty="0" smtClean="0">
                <a:cs typeface="Arial" panose="020B0604020202020204" pitchFamily="34" charset="0"/>
              </a:rPr>
              <a:t>que </a:t>
            </a:r>
            <a:r>
              <a:rPr lang="fr-FR" sz="1900" b="1" baseline="30000" dirty="0">
                <a:cs typeface="Arial" panose="020B0604020202020204" pitchFamily="34" charset="0"/>
              </a:rPr>
              <a:t>la sécurité va prendre le dessus vis à vis du spectacle ?</a:t>
            </a:r>
          </a:p>
          <a:p>
            <a:pPr algn="just"/>
            <a:endParaRPr lang="fr-FR" sz="1900" baseline="30000" dirty="0">
              <a:cs typeface="Arial" panose="020B0604020202020204" pitchFamily="34" charset="0"/>
            </a:endParaRPr>
          </a:p>
          <a:p>
            <a:pPr algn="just"/>
            <a:r>
              <a:rPr lang="fr-FR" sz="1900" baseline="30000" dirty="0">
                <a:cs typeface="Arial" panose="020B0604020202020204" pitchFamily="34" charset="0"/>
              </a:rPr>
              <a:t>Pour nous, la sécurité ce n’est pas simplement mettre des agents de sureté partout. Ce n’est pas notre démarche, mais la préfecture nous oblige depuis quelques années, par la loi et </a:t>
            </a:r>
            <a:r>
              <a:rPr lang="fr-FR" sz="1900" baseline="30000" dirty="0" smtClean="0">
                <a:cs typeface="Arial" panose="020B0604020202020204" pitchFamily="34" charset="0"/>
              </a:rPr>
              <a:t>le plan Vigipirate, </a:t>
            </a:r>
            <a:r>
              <a:rPr lang="fr-FR" sz="1900" baseline="30000" dirty="0">
                <a:cs typeface="Arial" panose="020B0604020202020204" pitchFamily="34" charset="0"/>
              </a:rPr>
              <a:t>à assurer </a:t>
            </a:r>
            <a:r>
              <a:rPr lang="fr-FR" sz="1900" baseline="30000" dirty="0" smtClean="0">
                <a:cs typeface="Arial" panose="020B0604020202020204" pitchFamily="34" charset="0"/>
              </a:rPr>
              <a:t>une </a:t>
            </a:r>
            <a:r>
              <a:rPr lang="fr-FR" sz="1900" baseline="30000" dirty="0">
                <a:cs typeface="Arial" panose="020B0604020202020204" pitchFamily="34" charset="0"/>
              </a:rPr>
              <a:t>sécurité active dès que nous utilisons l’espace public. Lors du passage d’une course cycliste par exemple, nous sommes obligés de donner le dossier de tout le circuit à la préfecture pour pouvoir traverser ou utiliser l’espace public. </a:t>
            </a:r>
          </a:p>
        </p:txBody>
      </p:sp>
      <p:sp>
        <p:nvSpPr>
          <p:cNvPr id="34" name="ZoneTexte 33"/>
          <p:cNvSpPr txBox="1"/>
          <p:nvPr/>
        </p:nvSpPr>
        <p:spPr>
          <a:xfrm>
            <a:off x="2700511" y="1674292"/>
            <a:ext cx="4536504" cy="453970"/>
          </a:xfrm>
          <a:prstGeom prst="rect">
            <a:avLst/>
          </a:prstGeom>
          <a:noFill/>
        </p:spPr>
        <p:txBody>
          <a:bodyPr wrap="square" rtlCol="0">
            <a:spAutoFit/>
          </a:bodyPr>
          <a:lstStyle/>
          <a:p>
            <a:r>
              <a:rPr lang="fr-FR" sz="2350" b="1" cap="all" dirty="0" smtClean="0">
                <a:solidFill>
                  <a:srgbClr val="009FE3"/>
                </a:solidFill>
                <a:cs typeface="Arial" panose="020B0604020202020204" pitchFamily="34" charset="0"/>
              </a:rPr>
              <a:t>INTERVIEW de SADOK BOUZAIENE</a:t>
            </a:r>
            <a:endParaRPr lang="fr-FR" sz="2350" b="1" cap="all" dirty="0">
              <a:solidFill>
                <a:srgbClr val="009FE3"/>
              </a:solidFill>
              <a:cs typeface="Arial" panose="020B0604020202020204" pitchFamily="34" charset="0"/>
            </a:endParaRPr>
          </a:p>
        </p:txBody>
      </p:sp>
      <p:sp>
        <p:nvSpPr>
          <p:cNvPr id="36" name="ZoneTexte 35"/>
          <p:cNvSpPr txBox="1"/>
          <p:nvPr/>
        </p:nvSpPr>
        <p:spPr>
          <a:xfrm>
            <a:off x="180231" y="5634732"/>
            <a:ext cx="2304256" cy="646331"/>
          </a:xfrm>
          <a:prstGeom prst="rect">
            <a:avLst/>
          </a:prstGeom>
          <a:noFill/>
        </p:spPr>
        <p:txBody>
          <a:bodyPr wrap="square" rtlCol="0">
            <a:spAutoFit/>
          </a:bodyPr>
          <a:lstStyle/>
          <a:p>
            <a:pPr algn="just"/>
            <a:r>
              <a:rPr lang="fr-FR" i="1" baseline="30000" dirty="0">
                <a:cs typeface="Arial" panose="020B0604020202020204" pitchFamily="34" charset="0"/>
              </a:rPr>
              <a:t>Pour nous, la sécurité ce n’est pas simplement mettre des agents de sureté partout. </a:t>
            </a:r>
          </a:p>
        </p:txBody>
      </p:sp>
      <p:sp>
        <p:nvSpPr>
          <p:cNvPr id="37" name="ZoneTexte 36"/>
          <p:cNvSpPr txBox="1"/>
          <p:nvPr/>
        </p:nvSpPr>
        <p:spPr>
          <a:xfrm>
            <a:off x="250081" y="3985871"/>
            <a:ext cx="2378422" cy="666849"/>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SADOK BOUZAIENE</a:t>
            </a:r>
          </a:p>
          <a:p>
            <a:pPr algn="ctr"/>
            <a:r>
              <a:rPr lang="fr-FR" baseline="30000" dirty="0">
                <a:cs typeface="Arial" panose="020B0604020202020204" pitchFamily="34" charset="0"/>
              </a:rPr>
              <a:t>Adjoint au maire </a:t>
            </a:r>
            <a:r>
              <a:rPr lang="fr-FR" baseline="30000" dirty="0" smtClean="0">
                <a:cs typeface="Arial" panose="020B0604020202020204" pitchFamily="34" charset="0"/>
              </a:rPr>
              <a:t>en charge </a:t>
            </a:r>
            <a:r>
              <a:rPr lang="fr-FR" baseline="30000" dirty="0">
                <a:cs typeface="Arial" panose="020B0604020202020204" pitchFamily="34" charset="0"/>
              </a:rPr>
              <a:t>des sports de la ville de Grenoble</a:t>
            </a:r>
          </a:p>
        </p:txBody>
      </p:sp>
      <p:sp>
        <p:nvSpPr>
          <p:cNvPr id="12" name="ZoneTexte 11"/>
          <p:cNvSpPr txBox="1"/>
          <p:nvPr/>
        </p:nvSpPr>
        <p:spPr>
          <a:xfrm>
            <a:off x="752359" y="10032124"/>
            <a:ext cx="2700511" cy="253916"/>
          </a:xfrm>
          <a:prstGeom prst="rect">
            <a:avLst/>
          </a:prstGeom>
          <a:noFill/>
        </p:spPr>
        <p:txBody>
          <a:bodyPr wrap="square" rtlCol="0">
            <a:spAutoFit/>
          </a:bodyPr>
          <a:lstStyle/>
          <a:p>
            <a:r>
              <a:rPr lang="fr-FR" sz="1000" dirty="0" smtClean="0"/>
              <a:t>Course Grenoble-Vizille</a:t>
            </a:r>
            <a:endParaRPr lang="fr-FR" sz="1000"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291" y="2095496"/>
            <a:ext cx="1176000" cy="1764000"/>
          </a:xfrm>
          <a:prstGeom prst="rect">
            <a:avLst/>
          </a:prstGeom>
        </p:spPr>
      </p:pic>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10765" t="422" r="35192" b="-422"/>
          <a:stretch/>
        </p:blipFill>
        <p:spPr>
          <a:xfrm>
            <a:off x="144227" y="7039056"/>
            <a:ext cx="2448272" cy="3024000"/>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15</a:t>
            </a:r>
            <a:endParaRPr lang="fr-FR" sz="1800" spc="100" dirty="0">
              <a:cs typeface="Arial" panose="020B0604020202020204" pitchFamily="34" charset="0"/>
            </a:endParaRPr>
          </a:p>
        </p:txBody>
      </p:sp>
    </p:spTree>
    <p:extLst>
      <p:ext uri="{BB962C8B-B14F-4D97-AF65-F5344CB8AC3E}">
        <p14:creationId xmlns:p14="http://schemas.microsoft.com/office/powerpoint/2010/main" val="15931343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210085"/>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08423" y="6433684"/>
            <a:ext cx="500120" cy="425184"/>
          </a:xfrm>
          <a:prstGeom prst="rect">
            <a:avLst/>
          </a:prstGeom>
        </p:spPr>
      </p:pic>
      <p:sp>
        <p:nvSpPr>
          <p:cNvPr id="31" name="ZoneTexte 30"/>
          <p:cNvSpPr txBox="1"/>
          <p:nvPr/>
        </p:nvSpPr>
        <p:spPr>
          <a:xfrm>
            <a:off x="2706538" y="2184488"/>
            <a:ext cx="4608512" cy="8208000"/>
          </a:xfrm>
          <a:prstGeom prst="rect">
            <a:avLst/>
          </a:prstGeom>
          <a:noFill/>
        </p:spPr>
        <p:txBody>
          <a:bodyPr wrap="square" numCol="2" spcCol="216000" rtlCol="0">
            <a:spAutoFit/>
          </a:bodyPr>
          <a:lstStyle/>
          <a:p>
            <a:pPr algn="just"/>
            <a:r>
              <a:rPr lang="fr-FR" sz="1600" b="1" baseline="30000" dirty="0" smtClean="0">
                <a:cs typeface="Arial" panose="020B0604020202020204" pitchFamily="34" charset="0"/>
              </a:rPr>
              <a:t>Pouvez-vous nous </a:t>
            </a:r>
            <a:r>
              <a:rPr lang="fr-FR" sz="1600" b="1" baseline="30000" dirty="0">
                <a:cs typeface="Arial" panose="020B0604020202020204" pitchFamily="34" charset="0"/>
              </a:rPr>
              <a:t>dire quelques mots sur votre carrière professionnelle, sur vos missions actuelles dans votre travail ?</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J</a:t>
            </a:r>
            <a:r>
              <a:rPr lang="fr-FR" sz="1600" baseline="30000" dirty="0" smtClean="0">
                <a:cs typeface="Arial" panose="020B0604020202020204" pitchFamily="34" charset="0"/>
              </a:rPr>
              <a:t>e travaille </a:t>
            </a:r>
            <a:r>
              <a:rPr lang="fr-FR" sz="1600" baseline="30000" dirty="0">
                <a:cs typeface="Arial" panose="020B0604020202020204" pitchFamily="34" charset="0"/>
              </a:rPr>
              <a:t>depuis 11 ans</a:t>
            </a:r>
            <a:r>
              <a:rPr lang="fr-FR" sz="1600" baseline="30000" dirty="0" smtClean="0">
                <a:cs typeface="Arial" panose="020B0604020202020204" pitchFamily="34" charset="0"/>
              </a:rPr>
              <a:t> </a:t>
            </a:r>
            <a:r>
              <a:rPr lang="fr-FR" sz="1600" baseline="30000" dirty="0">
                <a:cs typeface="Arial" panose="020B0604020202020204" pitchFamily="34" charset="0"/>
              </a:rPr>
              <a:t>chez </a:t>
            </a:r>
            <a:r>
              <a:rPr lang="fr-FR" sz="1600" baseline="30000" dirty="0" smtClean="0">
                <a:cs typeface="Arial" panose="020B0604020202020204" pitchFamily="34" charset="0"/>
              </a:rPr>
              <a:t>Hurricane, </a:t>
            </a:r>
            <a:r>
              <a:rPr lang="fr-FR" sz="1600" baseline="30000" dirty="0">
                <a:cs typeface="Arial" panose="020B0604020202020204" pitchFamily="34" charset="0"/>
              </a:rPr>
              <a:t>organisateur de tous les </a:t>
            </a:r>
            <a:r>
              <a:rPr lang="fr-FR" sz="1600" baseline="30000" dirty="0" smtClean="0">
                <a:cs typeface="Arial" panose="020B0604020202020204" pitchFamily="34" charset="0"/>
              </a:rPr>
              <a:t>événements FISE (Festival </a:t>
            </a:r>
            <a:r>
              <a:rPr lang="fr-FR" sz="1600" baseline="30000" dirty="0">
                <a:cs typeface="Arial" panose="020B0604020202020204" pitchFamily="34" charset="0"/>
              </a:rPr>
              <a:t>International des Sports </a:t>
            </a:r>
            <a:r>
              <a:rPr lang="fr-FR" sz="1600" baseline="30000" dirty="0" smtClean="0">
                <a:cs typeface="Arial" panose="020B0604020202020204" pitchFamily="34" charset="0"/>
              </a:rPr>
              <a:t>Extrêmes) et </a:t>
            </a:r>
            <a:r>
              <a:rPr lang="fr-FR" sz="1600" baseline="30000" dirty="0">
                <a:cs typeface="Arial" panose="020B0604020202020204" pitchFamily="34" charset="0"/>
              </a:rPr>
              <a:t>fabricants de </a:t>
            </a:r>
            <a:r>
              <a:rPr lang="fr-FR" sz="1600" baseline="30000" dirty="0" err="1" smtClean="0">
                <a:cs typeface="Arial" panose="020B0604020202020204" pitchFamily="34" charset="0"/>
              </a:rPr>
              <a:t>skateparks</a:t>
            </a:r>
            <a:r>
              <a:rPr lang="fr-FR" sz="1600" baseline="30000" dirty="0" smtClean="0">
                <a:cs typeface="Arial" panose="020B0604020202020204" pitchFamily="34" charset="0"/>
              </a:rPr>
              <a:t>. </a:t>
            </a:r>
          </a:p>
          <a:p>
            <a:pPr algn="just"/>
            <a:r>
              <a:rPr lang="fr-FR" sz="1600" baseline="30000" dirty="0" smtClean="0">
                <a:cs typeface="Arial" panose="020B0604020202020204" pitchFamily="34" charset="0"/>
              </a:rPr>
              <a:t>Ancien </a:t>
            </a:r>
            <a:r>
              <a:rPr lang="fr-FR" sz="1600" baseline="30000" dirty="0">
                <a:cs typeface="Arial" panose="020B0604020202020204" pitchFamily="34" charset="0"/>
              </a:rPr>
              <a:t>directeur commercial, je suis aujourd’hui directeur organisation administrative et financière. </a:t>
            </a:r>
          </a:p>
          <a:p>
            <a:pPr algn="just"/>
            <a:endParaRPr lang="fr-FR" sz="1600" baseline="30000" dirty="0">
              <a:cs typeface="Arial" panose="020B0604020202020204" pitchFamily="34" charset="0"/>
            </a:endParaRPr>
          </a:p>
          <a:p>
            <a:pPr algn="just"/>
            <a:r>
              <a:rPr lang="fr-FR" sz="1600" b="1" baseline="30000" dirty="0" smtClean="0">
                <a:cs typeface="Arial" panose="020B0604020202020204" pitchFamily="34" charset="0"/>
              </a:rPr>
              <a:t>Quels </a:t>
            </a:r>
            <a:r>
              <a:rPr lang="fr-FR" sz="1600" b="1" baseline="30000" dirty="0">
                <a:cs typeface="Arial" panose="020B0604020202020204" pitchFamily="34" charset="0"/>
              </a:rPr>
              <a:t>sont les moyens mis en œuvre durant le </a:t>
            </a:r>
            <a:r>
              <a:rPr lang="fr-FR" sz="1600" b="1" baseline="30000" dirty="0" smtClean="0">
                <a:cs typeface="Arial" panose="020B0604020202020204" pitchFamily="34" charset="0"/>
              </a:rPr>
              <a:t>FISE </a:t>
            </a:r>
            <a:r>
              <a:rPr lang="fr-FR" sz="1600" b="1" baseline="30000" dirty="0">
                <a:cs typeface="Arial" panose="020B0604020202020204" pitchFamily="34" charset="0"/>
              </a:rPr>
              <a:t>pour assurer la sécurité de l’évènement ? </a:t>
            </a:r>
            <a:endParaRPr lang="fr-FR" sz="1600" b="1" baseline="30000" dirty="0" smtClean="0">
              <a:cs typeface="Arial" panose="020B0604020202020204" pitchFamily="34" charset="0"/>
            </a:endParaRPr>
          </a:p>
          <a:p>
            <a:pPr algn="just"/>
            <a:endParaRPr lang="fr-FR" sz="1600" b="1" baseline="30000" dirty="0">
              <a:cs typeface="Arial" panose="020B0604020202020204" pitchFamily="34" charset="0"/>
            </a:endParaRPr>
          </a:p>
          <a:p>
            <a:pPr algn="just"/>
            <a:r>
              <a:rPr lang="fr-FR" sz="1600" baseline="30000" dirty="0">
                <a:cs typeface="Arial" panose="020B0604020202020204" pitchFamily="34" charset="0"/>
              </a:rPr>
              <a:t>Pour </a:t>
            </a:r>
            <a:r>
              <a:rPr lang="fr-FR" sz="1600" baseline="30000" dirty="0" smtClean="0">
                <a:cs typeface="Arial" panose="020B0604020202020204" pitchFamily="34" charset="0"/>
              </a:rPr>
              <a:t>Hurricane, </a:t>
            </a:r>
            <a:r>
              <a:rPr lang="fr-FR" sz="1600" baseline="30000" dirty="0">
                <a:cs typeface="Arial" panose="020B0604020202020204" pitchFamily="34" charset="0"/>
              </a:rPr>
              <a:t>la sécurité des publics et </a:t>
            </a:r>
            <a:r>
              <a:rPr lang="fr-FR" sz="1600" baseline="30000" dirty="0" smtClean="0">
                <a:cs typeface="Arial" panose="020B0604020202020204" pitchFamily="34" charset="0"/>
              </a:rPr>
              <a:t>des sportifs a toujours été une priorité. Ces dernières années, nous constatons une multiplication des efforts de tous les acteurs concernés. Des efforts tout d’abord sur toutes les mesures visibles : les barrières, les agents de sécurité et les polices municipales et nationales quand </a:t>
            </a:r>
            <a:r>
              <a:rPr lang="fr-FR" sz="1600" baseline="30000" dirty="0">
                <a:cs typeface="Arial" panose="020B0604020202020204" pitchFamily="34" charset="0"/>
              </a:rPr>
              <a:t>elles sont prévues </a:t>
            </a:r>
            <a:r>
              <a:rPr lang="fr-FR" sz="1600" baseline="30000" dirty="0" smtClean="0">
                <a:cs typeface="Arial" panose="020B0604020202020204" pitchFamily="34" charset="0"/>
              </a:rPr>
              <a:t>par </a:t>
            </a:r>
            <a:r>
              <a:rPr lang="fr-FR" sz="1600" baseline="30000" dirty="0">
                <a:cs typeface="Arial" panose="020B0604020202020204" pitchFamily="34" charset="0"/>
              </a:rPr>
              <a:t>la préfecture. Des efforts ensuite dans toutes les démarches nécessaires et obligatoires en amont de l’événement </a:t>
            </a:r>
            <a:r>
              <a:rPr lang="fr-FR" sz="1600" baseline="30000" dirty="0" smtClean="0">
                <a:cs typeface="Arial" panose="020B0604020202020204" pitchFamily="34" charset="0"/>
              </a:rPr>
              <a:t>comme </a:t>
            </a:r>
            <a:r>
              <a:rPr lang="fr-FR" sz="1600" baseline="30000" dirty="0">
                <a:cs typeface="Arial" panose="020B0604020202020204" pitchFamily="34" charset="0"/>
              </a:rPr>
              <a:t>le dossier de sécurité </a:t>
            </a:r>
            <a:r>
              <a:rPr lang="fr-FR" sz="1600" baseline="30000" dirty="0" smtClean="0">
                <a:cs typeface="Arial" panose="020B0604020202020204" pitchFamily="34" charset="0"/>
              </a:rPr>
              <a:t>qui est réalisé </a:t>
            </a:r>
            <a:r>
              <a:rPr lang="fr-FR" sz="1600" baseline="30000" dirty="0">
                <a:cs typeface="Arial" panose="020B0604020202020204" pitchFamily="34" charset="0"/>
              </a:rPr>
              <a:t>en coordination entre la ville, la préfecture, les pompiers, la police </a:t>
            </a:r>
            <a:r>
              <a:rPr lang="fr-FR" sz="1600" baseline="30000" dirty="0" smtClean="0">
                <a:cs typeface="Arial" panose="020B0604020202020204" pitchFamily="34" charset="0"/>
              </a:rPr>
              <a:t>nationale</a:t>
            </a:r>
            <a:r>
              <a:rPr lang="fr-FR" sz="1600" baseline="30000" dirty="0">
                <a:cs typeface="Arial" panose="020B0604020202020204" pitchFamily="34" charset="0"/>
              </a:rPr>
              <a:t>,</a:t>
            </a:r>
            <a:r>
              <a:rPr lang="fr-FR" sz="1600" baseline="30000" dirty="0" smtClean="0">
                <a:cs typeface="Arial" panose="020B0604020202020204" pitchFamily="34" charset="0"/>
              </a:rPr>
              <a:t> </a:t>
            </a:r>
            <a:r>
              <a:rPr lang="fr-FR" sz="1600" baseline="30000" dirty="0">
                <a:cs typeface="Arial" panose="020B0604020202020204" pitchFamily="34" charset="0"/>
              </a:rPr>
              <a:t>les premiers </a:t>
            </a:r>
            <a:r>
              <a:rPr lang="fr-FR" sz="1600" baseline="30000" dirty="0" smtClean="0">
                <a:cs typeface="Arial" panose="020B0604020202020204" pitchFamily="34" charset="0"/>
              </a:rPr>
              <a:t>secours </a:t>
            </a:r>
            <a:r>
              <a:rPr lang="fr-FR" sz="1600" baseline="30000" dirty="0">
                <a:cs typeface="Arial" panose="020B0604020202020204" pitchFamily="34" charset="0"/>
              </a:rPr>
              <a:t>et nous-mêmes</a:t>
            </a:r>
            <a:r>
              <a:rPr lang="fr-FR" sz="1600" baseline="30000" dirty="0" smtClean="0">
                <a:cs typeface="Arial" panose="020B0604020202020204" pitchFamily="34" charset="0"/>
              </a:rPr>
              <a:t>. </a:t>
            </a:r>
            <a:endParaRPr lang="fr-FR" sz="1600" baseline="30000" dirty="0">
              <a:cs typeface="Arial" panose="020B0604020202020204" pitchFamily="34" charset="0"/>
            </a:endParaRPr>
          </a:p>
          <a:p>
            <a:pPr algn="just"/>
            <a:endParaRPr lang="fr-FR" sz="1600" baseline="30000" dirty="0">
              <a:cs typeface="Arial" panose="020B0604020202020204" pitchFamily="34" charset="0"/>
            </a:endParaRPr>
          </a:p>
          <a:p>
            <a:pPr algn="just"/>
            <a:r>
              <a:rPr lang="fr-FR" sz="1600" b="1" baseline="30000" dirty="0" smtClean="0">
                <a:cs typeface="Arial" panose="020B0604020202020204" pitchFamily="34" charset="0"/>
              </a:rPr>
              <a:t>Avez-vous </a:t>
            </a:r>
            <a:r>
              <a:rPr lang="fr-FR" sz="1600" b="1" baseline="30000" dirty="0">
                <a:cs typeface="Arial" panose="020B0604020202020204" pitchFamily="34" charset="0"/>
              </a:rPr>
              <a:t>déjà </a:t>
            </a:r>
            <a:r>
              <a:rPr lang="fr-FR" sz="1600" b="1" baseline="30000" dirty="0" smtClean="0">
                <a:cs typeface="Arial" panose="020B0604020202020204" pitchFamily="34" charset="0"/>
              </a:rPr>
              <a:t>rencontré </a:t>
            </a:r>
            <a:r>
              <a:rPr lang="fr-FR" sz="1600" b="1" baseline="30000" dirty="0">
                <a:cs typeface="Arial" panose="020B0604020202020204" pitchFamily="34" charset="0"/>
              </a:rPr>
              <a:t>des problèmes de sécurité sur </a:t>
            </a:r>
            <a:r>
              <a:rPr lang="fr-FR" sz="1600" b="1" baseline="30000" dirty="0" smtClean="0">
                <a:cs typeface="Arial" panose="020B0604020202020204" pitchFamily="34" charset="0"/>
              </a:rPr>
              <a:t>l’un </a:t>
            </a:r>
            <a:r>
              <a:rPr lang="fr-FR" sz="1600" b="1" baseline="30000" dirty="0">
                <a:cs typeface="Arial" panose="020B0604020202020204" pitchFamily="34" charset="0"/>
              </a:rPr>
              <a:t>de vos événements </a:t>
            </a:r>
            <a:r>
              <a:rPr lang="fr-FR" sz="1600" b="1" baseline="30000" dirty="0" smtClean="0">
                <a:cs typeface="Arial" panose="020B0604020202020204" pitchFamily="34" charset="0"/>
              </a:rPr>
              <a:t>?</a:t>
            </a:r>
          </a:p>
          <a:p>
            <a:pPr algn="just"/>
            <a:endParaRPr lang="fr-FR" sz="1600" baseline="30000" dirty="0">
              <a:cs typeface="Arial" panose="020B0604020202020204" pitchFamily="34" charset="0"/>
            </a:endParaRPr>
          </a:p>
          <a:p>
            <a:pPr algn="just"/>
            <a:r>
              <a:rPr lang="fr-FR" sz="1600" baseline="30000" dirty="0" smtClean="0">
                <a:cs typeface="Arial" panose="020B0604020202020204" pitchFamily="34" charset="0"/>
              </a:rPr>
              <a:t>Nous avons déjà dû évacuer </a:t>
            </a:r>
            <a:r>
              <a:rPr lang="fr-FR" sz="1600" baseline="30000" dirty="0">
                <a:cs typeface="Arial" panose="020B0604020202020204" pitchFamily="34" charset="0"/>
              </a:rPr>
              <a:t>le </a:t>
            </a:r>
            <a:r>
              <a:rPr lang="fr-FR" sz="1600" baseline="30000" dirty="0" smtClean="0">
                <a:cs typeface="Arial" panose="020B0604020202020204" pitchFamily="34" charset="0"/>
              </a:rPr>
              <a:t>site à </a:t>
            </a:r>
            <a:r>
              <a:rPr lang="fr-FR" sz="1600" spc="-30" baseline="30000" dirty="0" smtClean="0">
                <a:cs typeface="Arial" panose="020B0604020202020204" pitchFamily="34" charset="0"/>
              </a:rPr>
              <a:t>cause des </a:t>
            </a:r>
            <a:r>
              <a:rPr lang="fr-FR" sz="1600" spc="-30" baseline="30000" dirty="0">
                <a:cs typeface="Arial" panose="020B0604020202020204" pitchFamily="34" charset="0"/>
              </a:rPr>
              <a:t>contraintes </a:t>
            </a:r>
            <a:r>
              <a:rPr lang="fr-FR" sz="1600" spc="-30" baseline="30000" dirty="0" smtClean="0">
                <a:cs typeface="Arial" panose="020B0604020202020204" pitchFamily="34" charset="0"/>
              </a:rPr>
              <a:t>météorologiques</a:t>
            </a:r>
            <a:r>
              <a:rPr lang="fr-FR" sz="1600" baseline="30000" dirty="0" smtClean="0">
                <a:cs typeface="Arial" panose="020B0604020202020204" pitchFamily="34" charset="0"/>
              </a:rPr>
              <a:t>, </a:t>
            </a:r>
            <a:r>
              <a:rPr lang="fr-FR" sz="1600" baseline="30000" dirty="0">
                <a:cs typeface="Arial" panose="020B0604020202020204" pitchFamily="34" charset="0"/>
              </a:rPr>
              <a:t>car l’évènement se déroule sur les berges du Lez qui peuvent être inondées.  </a:t>
            </a:r>
          </a:p>
          <a:p>
            <a:pPr algn="just"/>
            <a:r>
              <a:rPr lang="fr-FR" sz="1600" baseline="30000" dirty="0">
                <a:cs typeface="Arial" panose="020B0604020202020204" pitchFamily="34" charset="0"/>
              </a:rPr>
              <a:t>Nous avons mis en place un dispositif d’évacuation </a:t>
            </a:r>
            <a:r>
              <a:rPr lang="fr-FR" sz="1600" baseline="30000" dirty="0" smtClean="0">
                <a:cs typeface="Arial" panose="020B0604020202020204" pitchFamily="34" charset="0"/>
              </a:rPr>
              <a:t>rapide </a:t>
            </a:r>
            <a:r>
              <a:rPr lang="fr-FR" sz="1600" baseline="30000" dirty="0">
                <a:cs typeface="Arial" panose="020B0604020202020204" pitchFamily="34" charset="0"/>
              </a:rPr>
              <a:t>des personnes mais aussi des structures. Lorsque ce genre de procédure est déclenchée, nous organisons une réunion de crise pour analyser la situation à la lueur des différents plans anticipés. De manière </a:t>
            </a:r>
            <a:r>
              <a:rPr lang="fr-FR" sz="1600" baseline="30000" dirty="0" smtClean="0">
                <a:cs typeface="Arial" panose="020B0604020202020204" pitchFamily="34" charset="0"/>
              </a:rPr>
              <a:t>générale, lorsqu’on </a:t>
            </a:r>
            <a:r>
              <a:rPr lang="fr-FR" sz="1600" baseline="30000" dirty="0">
                <a:cs typeface="Arial" panose="020B0604020202020204" pitchFamily="34" charset="0"/>
              </a:rPr>
              <a:t>prévoit </a:t>
            </a:r>
            <a:r>
              <a:rPr lang="fr-FR" sz="1600" baseline="30000" dirty="0" smtClean="0">
                <a:cs typeface="Arial" panose="020B0604020202020204" pitchFamily="34" charset="0"/>
              </a:rPr>
              <a:t>des scénarios, on </a:t>
            </a:r>
            <a:r>
              <a:rPr lang="fr-FR" sz="1600" baseline="30000" dirty="0">
                <a:cs typeface="Arial" panose="020B0604020202020204" pitchFamily="34" charset="0"/>
              </a:rPr>
              <a:t>aborde la situation d’une manière plus sereine. </a:t>
            </a:r>
            <a:endParaRPr lang="fr-FR" sz="1600" baseline="30000" dirty="0" smtClean="0">
              <a:cs typeface="Arial" panose="020B0604020202020204" pitchFamily="34" charset="0"/>
            </a:endParaRPr>
          </a:p>
          <a:p>
            <a:pPr algn="just"/>
            <a:r>
              <a:rPr lang="fr-FR" sz="1600" baseline="30000" dirty="0" smtClean="0">
                <a:cs typeface="Arial" panose="020B0604020202020204" pitchFamily="34" charset="0"/>
              </a:rPr>
              <a:t>Il </a:t>
            </a:r>
            <a:r>
              <a:rPr lang="fr-FR" sz="1600" baseline="30000" dirty="0">
                <a:cs typeface="Arial" panose="020B0604020202020204" pitchFamily="34" charset="0"/>
              </a:rPr>
              <a:t>faut savoir prévoir mais aussi réagir à tous les imprévus et c’est pour cela que </a:t>
            </a:r>
            <a:r>
              <a:rPr lang="fr-FR" sz="1600" baseline="30000" dirty="0" smtClean="0">
                <a:cs typeface="Arial" panose="020B0604020202020204" pitchFamily="34" charset="0"/>
              </a:rPr>
              <a:t>les </a:t>
            </a:r>
            <a:r>
              <a:rPr lang="fr-FR" sz="1600" baseline="30000" dirty="0">
                <a:cs typeface="Arial" panose="020B0604020202020204" pitchFamily="34" charset="0"/>
              </a:rPr>
              <a:t>réunions interservices existent. Pour prendre un exemple, je me souviens d’un apéritif géant qui avait été organisé sur les lieux de notre événement via Facebook. Nous </a:t>
            </a:r>
            <a:r>
              <a:rPr lang="fr-FR" sz="1600" baseline="30000" dirty="0" smtClean="0">
                <a:cs typeface="Arial" panose="020B0604020202020204" pitchFamily="34" charset="0"/>
              </a:rPr>
              <a:t>avons </a:t>
            </a:r>
            <a:r>
              <a:rPr lang="fr-FR" sz="1600" baseline="30000" dirty="0">
                <a:cs typeface="Arial" panose="020B0604020202020204" pitchFamily="34" charset="0"/>
              </a:rPr>
              <a:t>su nous adapter à la situation et l’évacuation des </a:t>
            </a:r>
            <a:r>
              <a:rPr lang="fr-FR" sz="1600" baseline="30000" dirty="0" smtClean="0">
                <a:cs typeface="Arial" panose="020B0604020202020204" pitchFamily="34" charset="0"/>
              </a:rPr>
              <a:t>participants s’est </a:t>
            </a:r>
            <a:r>
              <a:rPr lang="fr-FR" sz="1600" baseline="30000" dirty="0">
                <a:cs typeface="Arial" panose="020B0604020202020204" pitchFamily="34" charset="0"/>
              </a:rPr>
              <a:t>bien </a:t>
            </a:r>
            <a:r>
              <a:rPr lang="fr-FR" sz="1600" baseline="30000" dirty="0" smtClean="0">
                <a:cs typeface="Arial" panose="020B0604020202020204" pitchFamily="34" charset="0"/>
              </a:rPr>
              <a:t>déroulée.</a:t>
            </a:r>
          </a:p>
          <a:p>
            <a:pPr algn="just"/>
            <a:endParaRPr lang="fr-FR" sz="1600" baseline="30000" dirty="0">
              <a:cs typeface="Arial" panose="020B0604020202020204" pitchFamily="34" charset="0"/>
            </a:endParaRPr>
          </a:p>
          <a:p>
            <a:pPr algn="just"/>
            <a:r>
              <a:rPr lang="fr-FR" sz="1600" b="1" baseline="30000" dirty="0">
                <a:cs typeface="Arial" panose="020B0604020202020204" pitchFamily="34" charset="0"/>
              </a:rPr>
              <a:t>Pensez-vous que la place de la sécurité va prendre le dessus vis à vis du spectacle ?</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Non je ne pense pas car les gens ne sont ni </a:t>
            </a:r>
            <a:r>
              <a:rPr lang="fr-FR" sz="1600" baseline="30000" dirty="0" smtClean="0">
                <a:cs typeface="Arial" panose="020B0604020202020204" pitchFamily="34" charset="0"/>
              </a:rPr>
              <a:t>choqués, </a:t>
            </a:r>
            <a:r>
              <a:rPr lang="fr-FR" sz="1600" baseline="30000" dirty="0">
                <a:cs typeface="Arial" panose="020B0604020202020204" pitchFamily="34" charset="0"/>
              </a:rPr>
              <a:t>ni rétifs </a:t>
            </a:r>
            <a:r>
              <a:rPr lang="fr-FR" sz="1600" baseline="30000" dirty="0" smtClean="0">
                <a:cs typeface="Arial" panose="020B0604020202020204" pitchFamily="34" charset="0"/>
              </a:rPr>
              <a:t>à </a:t>
            </a:r>
            <a:r>
              <a:rPr lang="fr-FR" sz="1600" baseline="30000" dirty="0">
                <a:cs typeface="Arial" panose="020B0604020202020204" pitchFamily="34" charset="0"/>
              </a:rPr>
              <a:t>ces mesures  sécuritaires. Ils sont même en général plutôt rassurés. Par exemple, depuis l’année dernière, le site </a:t>
            </a:r>
            <a:r>
              <a:rPr lang="fr-FR" sz="1600" baseline="30000" dirty="0" smtClean="0">
                <a:cs typeface="Arial" panose="020B0604020202020204" pitchFamily="34" charset="0"/>
              </a:rPr>
              <a:t>du FISE </a:t>
            </a:r>
            <a:r>
              <a:rPr lang="fr-FR" sz="1600" baseline="30000" dirty="0">
                <a:cs typeface="Arial" panose="020B0604020202020204" pitchFamily="34" charset="0"/>
              </a:rPr>
              <a:t>de Montpellier n’est accessible que sur pré-inscription obligatoire en ligne. Nous effectuons également des fouilles des sacs à </a:t>
            </a:r>
            <a:r>
              <a:rPr lang="fr-FR" sz="1600" baseline="30000" dirty="0" smtClean="0">
                <a:cs typeface="Arial" panose="020B0604020202020204" pitchFamily="34" charset="0"/>
              </a:rPr>
              <a:t>l’entrée du site. </a:t>
            </a:r>
            <a:r>
              <a:rPr lang="fr-FR" sz="1600" baseline="30000" dirty="0">
                <a:cs typeface="Arial" panose="020B0604020202020204" pitchFamily="34" charset="0"/>
              </a:rPr>
              <a:t>Au final, ces mesures ont plu aux gens : ils se sentent </a:t>
            </a:r>
            <a:r>
              <a:rPr lang="fr-FR" sz="1600" baseline="30000" dirty="0" smtClean="0">
                <a:cs typeface="Arial" panose="020B0604020202020204" pitchFamily="34" charset="0"/>
              </a:rPr>
              <a:t>plus en sécurité. </a:t>
            </a:r>
            <a:r>
              <a:rPr lang="fr-FR" sz="1600" baseline="30000" dirty="0">
                <a:cs typeface="Arial" panose="020B0604020202020204" pitchFamily="34" charset="0"/>
              </a:rPr>
              <a:t>La pré-inscription permet d’augmenter le niveau de sécurité, même si le risque zéro n’existe pas. De plus, cela a permis d’éviter un certain type de public qui venait au FISE uniquement pour causer des problèmes</a:t>
            </a:r>
            <a:r>
              <a:rPr lang="fr-FR" sz="1600" baseline="30000" dirty="0" smtClean="0">
                <a:cs typeface="Arial" panose="020B0604020202020204" pitchFamily="34" charset="0"/>
              </a:rPr>
              <a:t>.</a:t>
            </a:r>
            <a:endParaRPr lang="fr-FR" sz="1600" baseline="30000" dirty="0">
              <a:cs typeface="Arial" panose="020B0604020202020204" pitchFamily="34" charset="0"/>
            </a:endParaRPr>
          </a:p>
          <a:p>
            <a:pPr algn="just"/>
            <a:r>
              <a:rPr lang="fr-FR" sz="1600" baseline="30000" dirty="0">
                <a:cs typeface="Arial" panose="020B0604020202020204" pitchFamily="34" charset="0"/>
              </a:rPr>
              <a:t>Par ailleurs, cette pré-inscription permet de collecter des données que nous tentons </a:t>
            </a:r>
            <a:r>
              <a:rPr lang="fr-FR" sz="1600" baseline="30000" dirty="0" smtClean="0">
                <a:cs typeface="Arial" panose="020B0604020202020204" pitchFamily="34" charset="0"/>
              </a:rPr>
              <a:t>d’utiliser </a:t>
            </a:r>
            <a:r>
              <a:rPr lang="fr-FR" sz="1600" baseline="30000" dirty="0">
                <a:cs typeface="Arial" panose="020B0604020202020204" pitchFamily="34" charset="0"/>
              </a:rPr>
              <a:t>pour offrir une nouvelle expérience spectateur </a:t>
            </a:r>
            <a:r>
              <a:rPr lang="fr-FR" sz="1600" baseline="30000" dirty="0" smtClean="0">
                <a:cs typeface="Arial" panose="020B0604020202020204" pitchFamily="34" charset="0"/>
              </a:rPr>
              <a:t>en envoyant par exemple </a:t>
            </a:r>
            <a:r>
              <a:rPr lang="fr-FR" sz="1600" baseline="30000" dirty="0">
                <a:cs typeface="Arial" panose="020B0604020202020204" pitchFamily="34" charset="0"/>
              </a:rPr>
              <a:t>du contenu </a:t>
            </a:r>
            <a:r>
              <a:rPr lang="fr-FR" sz="1600" baseline="30000" dirty="0" smtClean="0">
                <a:cs typeface="Arial" panose="020B0604020202020204" pitchFamily="34" charset="0"/>
              </a:rPr>
              <a:t>exclusif </a:t>
            </a:r>
            <a:r>
              <a:rPr lang="fr-FR" sz="1600" baseline="30000" dirty="0">
                <a:cs typeface="Arial" panose="020B0604020202020204" pitchFamily="34" charset="0"/>
              </a:rPr>
              <a:t>par texto ou par mail.</a:t>
            </a:r>
          </a:p>
          <a:p>
            <a:pPr algn="just"/>
            <a:r>
              <a:rPr lang="fr-FR" sz="1600" baseline="30000" dirty="0">
                <a:cs typeface="Arial" panose="020B0604020202020204" pitchFamily="34" charset="0"/>
              </a:rPr>
              <a:t>Nous essayons de transformer les contraintes sécuritaires en avantage, pour nous et pour le spectateur.</a:t>
            </a:r>
          </a:p>
        </p:txBody>
      </p:sp>
      <p:sp>
        <p:nvSpPr>
          <p:cNvPr id="34" name="ZoneTexte 33"/>
          <p:cNvSpPr txBox="1"/>
          <p:nvPr/>
        </p:nvSpPr>
        <p:spPr>
          <a:xfrm>
            <a:off x="2700511" y="1674292"/>
            <a:ext cx="4752528" cy="461665"/>
          </a:xfrm>
          <a:prstGeom prst="rect">
            <a:avLst/>
          </a:prstGeom>
          <a:noFill/>
        </p:spPr>
        <p:txBody>
          <a:bodyPr wrap="square" rtlCol="0">
            <a:spAutoFit/>
          </a:bodyPr>
          <a:lstStyle/>
          <a:p>
            <a:r>
              <a:rPr lang="fr-FR" sz="2400" b="1" cap="all" dirty="0" err="1" smtClean="0">
                <a:solidFill>
                  <a:srgbClr val="009FE3"/>
                </a:solidFill>
                <a:cs typeface="Arial" panose="020B0604020202020204" pitchFamily="34" charset="0"/>
              </a:rPr>
              <a:t>INTERVIeW</a:t>
            </a:r>
            <a:r>
              <a:rPr lang="fr-FR" sz="2400" b="1" cap="all" dirty="0" smtClean="0">
                <a:solidFill>
                  <a:srgbClr val="009FE3"/>
                </a:solidFill>
                <a:cs typeface="Arial" panose="020B0604020202020204" pitchFamily="34" charset="0"/>
              </a:rPr>
              <a:t> de MATHIEU AURRAN</a:t>
            </a:r>
            <a:endParaRPr lang="fr-FR" sz="2400" b="1" cap="all" dirty="0">
              <a:solidFill>
                <a:srgbClr val="009FE3"/>
              </a:solidFill>
              <a:cs typeface="Arial" panose="020B0604020202020204" pitchFamily="34" charset="0"/>
            </a:endParaRPr>
          </a:p>
        </p:txBody>
      </p:sp>
      <p:sp>
        <p:nvSpPr>
          <p:cNvPr id="36" name="ZoneTexte 35"/>
          <p:cNvSpPr txBox="1"/>
          <p:nvPr/>
        </p:nvSpPr>
        <p:spPr>
          <a:xfrm>
            <a:off x="180231" y="5714377"/>
            <a:ext cx="2304256" cy="830997"/>
          </a:xfrm>
          <a:prstGeom prst="rect">
            <a:avLst/>
          </a:prstGeom>
          <a:noFill/>
        </p:spPr>
        <p:txBody>
          <a:bodyPr wrap="square" rtlCol="0">
            <a:spAutoFit/>
          </a:bodyPr>
          <a:lstStyle/>
          <a:p>
            <a:pPr algn="just"/>
            <a:r>
              <a:rPr lang="fr-FR" i="1" baseline="30000" dirty="0">
                <a:cs typeface="Arial" panose="020B0604020202020204" pitchFamily="34" charset="0"/>
              </a:rPr>
              <a:t>Nous essayons de transformer les contraintes sécuritaires en </a:t>
            </a:r>
            <a:r>
              <a:rPr lang="fr-FR" i="1" baseline="30000" dirty="0" smtClean="0">
                <a:cs typeface="Arial" panose="020B0604020202020204" pitchFamily="34" charset="0"/>
              </a:rPr>
              <a:t>avantages, </a:t>
            </a:r>
            <a:r>
              <a:rPr lang="fr-FR" i="1" baseline="30000" dirty="0">
                <a:cs typeface="Arial" panose="020B0604020202020204" pitchFamily="34" charset="0"/>
              </a:rPr>
              <a:t>pour nous et pour le spectateur.</a:t>
            </a:r>
          </a:p>
        </p:txBody>
      </p:sp>
      <p:sp>
        <p:nvSpPr>
          <p:cNvPr id="37" name="ZoneTexte 36"/>
          <p:cNvSpPr txBox="1"/>
          <p:nvPr/>
        </p:nvSpPr>
        <p:spPr>
          <a:xfrm>
            <a:off x="250081" y="3985871"/>
            <a:ext cx="2304256" cy="851515"/>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MATHIEU AURRAN</a:t>
            </a:r>
          </a:p>
          <a:p>
            <a:pPr algn="ctr"/>
            <a:r>
              <a:rPr lang="fr-FR" baseline="30000" dirty="0">
                <a:cs typeface="Arial" panose="020B0604020202020204" pitchFamily="34" charset="0"/>
              </a:rPr>
              <a:t>Directeur organisation administrative et financière au sein d’Hurricane</a:t>
            </a:r>
          </a:p>
        </p:txBody>
      </p:sp>
      <p:sp>
        <p:nvSpPr>
          <p:cNvPr id="6" name="ZoneTexte 5"/>
          <p:cNvSpPr txBox="1"/>
          <p:nvPr/>
        </p:nvSpPr>
        <p:spPr>
          <a:xfrm>
            <a:off x="178209" y="10277072"/>
            <a:ext cx="2700511" cy="230832"/>
          </a:xfrm>
          <a:prstGeom prst="rect">
            <a:avLst/>
          </a:prstGeom>
          <a:noFill/>
        </p:spPr>
        <p:txBody>
          <a:bodyPr wrap="square" rtlCol="0">
            <a:spAutoFit/>
          </a:bodyPr>
          <a:lstStyle/>
          <a:p>
            <a:r>
              <a:rPr lang="fr-FR" sz="900" dirty="0" smtClean="0"/>
              <a:t>Le FISE organisé sur les rives du Lez à Montpellier</a:t>
            </a:r>
            <a:endParaRPr lang="fr-FR" sz="900"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59" y="2301289"/>
            <a:ext cx="1396500" cy="1396500"/>
          </a:xfrm>
          <a:prstGeom prst="rect">
            <a:avLst/>
          </a:prstGeom>
        </p:spPr>
      </p:pic>
      <p:pic>
        <p:nvPicPr>
          <p:cNvPr id="4" name="Image 3"/>
          <p:cNvPicPr>
            <a:picLocks/>
          </p:cNvPicPr>
          <p:nvPr/>
        </p:nvPicPr>
        <p:blipFill rotWithShape="1">
          <a:blip r:embed="rId4">
            <a:extLst>
              <a:ext uri="{28A0092B-C50C-407E-A947-70E740481C1C}">
                <a14:useLocalDpi xmlns:a14="http://schemas.microsoft.com/office/drawing/2010/main" val="0"/>
              </a:ext>
            </a:extLst>
          </a:blip>
          <a:srcRect l="24571" r="22320"/>
          <a:stretch/>
        </p:blipFill>
        <p:spPr>
          <a:xfrm>
            <a:off x="178209" y="7239280"/>
            <a:ext cx="2448000" cy="3024000"/>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16</a:t>
            </a:r>
            <a:endParaRPr lang="fr-FR" sz="1800" spc="100" dirty="0">
              <a:cs typeface="Arial" panose="020B0604020202020204" pitchFamily="34" charset="0"/>
            </a:endParaRPr>
          </a:p>
        </p:txBody>
      </p:sp>
    </p:spTree>
    <p:extLst>
      <p:ext uri="{BB962C8B-B14F-4D97-AF65-F5344CB8AC3E}">
        <p14:creationId xmlns:p14="http://schemas.microsoft.com/office/powerpoint/2010/main" val="30169800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4771173"/>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08423" y="6361676"/>
            <a:ext cx="500120" cy="425184"/>
          </a:xfrm>
          <a:prstGeom prst="rect">
            <a:avLst/>
          </a:prstGeom>
        </p:spPr>
      </p:pic>
      <p:sp>
        <p:nvSpPr>
          <p:cNvPr id="31" name="ZoneTexte 30"/>
          <p:cNvSpPr txBox="1"/>
          <p:nvPr/>
        </p:nvSpPr>
        <p:spPr>
          <a:xfrm>
            <a:off x="2736515" y="2124869"/>
            <a:ext cx="4608512" cy="8115042"/>
          </a:xfrm>
          <a:prstGeom prst="rect">
            <a:avLst/>
          </a:prstGeom>
          <a:noFill/>
        </p:spPr>
        <p:txBody>
          <a:bodyPr wrap="square" numCol="2" spcCol="216000" rtlCol="0">
            <a:spAutoFit/>
          </a:bodyPr>
          <a:lstStyle/>
          <a:p>
            <a:pPr algn="just"/>
            <a:r>
              <a:rPr lang="fr-FR" sz="1700" b="1" baseline="30000" dirty="0" smtClean="0">
                <a:cs typeface="Arial" panose="020B0604020202020204" pitchFamily="34" charset="0"/>
              </a:rPr>
              <a:t>Pouvez-vous nous </a:t>
            </a:r>
            <a:r>
              <a:rPr lang="fr-FR" sz="1700" b="1" baseline="30000" dirty="0">
                <a:cs typeface="Arial" panose="020B0604020202020204" pitchFamily="34" charset="0"/>
              </a:rPr>
              <a:t>dire quelques mots </a:t>
            </a:r>
            <a:r>
              <a:rPr lang="fr-FR" sz="1700" b="1" baseline="30000" dirty="0" smtClean="0">
                <a:cs typeface="Arial" panose="020B0604020202020204" pitchFamily="34" charset="0"/>
              </a:rPr>
              <a:t>sur </a:t>
            </a:r>
            <a:r>
              <a:rPr lang="fr-FR" sz="1700" b="1" baseline="30000" dirty="0">
                <a:cs typeface="Arial" panose="020B0604020202020204" pitchFamily="34" charset="0"/>
              </a:rPr>
              <a:t>vos missions actuelles dans votre travail ?</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Je suis président d’une structure qui organise les </a:t>
            </a:r>
            <a:r>
              <a:rPr lang="fr-FR" sz="1700" baseline="30000" dirty="0" err="1" smtClean="0">
                <a:cs typeface="Arial" panose="020B0604020202020204" pitchFamily="34" charset="0"/>
              </a:rPr>
              <a:t>Fitdays</a:t>
            </a:r>
            <a:r>
              <a:rPr lang="fr-FR" sz="1700" baseline="30000" dirty="0" smtClean="0">
                <a:cs typeface="Arial" panose="020B0604020202020204" pitchFamily="34" charset="0"/>
              </a:rPr>
              <a:t> MGEN, </a:t>
            </a:r>
            <a:r>
              <a:rPr lang="fr-FR" sz="1700" baseline="30000" dirty="0">
                <a:cs typeface="Arial" panose="020B0604020202020204" pitchFamily="34" charset="0"/>
              </a:rPr>
              <a:t>triathlon adapté à tous. </a:t>
            </a:r>
            <a:endParaRPr lang="fr-FR" sz="1700" baseline="30000" dirty="0" smtClean="0">
              <a:cs typeface="Arial" panose="020B0604020202020204" pitchFamily="34" charset="0"/>
            </a:endParaRPr>
          </a:p>
          <a:p>
            <a:pPr algn="just"/>
            <a:r>
              <a:rPr lang="fr-FR" sz="1700" baseline="30000" dirty="0" smtClean="0">
                <a:cs typeface="Arial" panose="020B0604020202020204" pitchFamily="34" charset="0"/>
              </a:rPr>
              <a:t>Je </a:t>
            </a:r>
            <a:r>
              <a:rPr lang="fr-FR" sz="1700" baseline="30000" dirty="0">
                <a:cs typeface="Arial" panose="020B0604020202020204" pitchFamily="34" charset="0"/>
              </a:rPr>
              <a:t>suis </a:t>
            </a:r>
            <a:r>
              <a:rPr lang="fr-FR" sz="1700" baseline="30000" dirty="0" smtClean="0">
                <a:cs typeface="Arial" panose="020B0604020202020204" pitchFamily="34" charset="0"/>
              </a:rPr>
              <a:t>également le directeur </a:t>
            </a:r>
            <a:r>
              <a:rPr lang="fr-FR" sz="1700" baseline="30000" dirty="0">
                <a:cs typeface="Arial" panose="020B0604020202020204" pitchFamily="34" charset="0"/>
              </a:rPr>
              <a:t>technique de l’évènement et </a:t>
            </a:r>
            <a:r>
              <a:rPr lang="fr-FR" sz="1700" baseline="30000" dirty="0" smtClean="0">
                <a:cs typeface="Arial" panose="020B0604020202020204" pitchFamily="34" charset="0"/>
              </a:rPr>
              <a:t>suis, à ce titre, </a:t>
            </a:r>
            <a:r>
              <a:rPr lang="fr-FR" sz="1700" baseline="30000" dirty="0">
                <a:cs typeface="Arial" panose="020B0604020202020204" pitchFamily="34" charset="0"/>
              </a:rPr>
              <a:t>chargé de la sécurité. </a:t>
            </a:r>
          </a:p>
          <a:p>
            <a:pPr algn="just"/>
            <a:endParaRPr lang="fr-FR" sz="1700" baseline="30000" dirty="0">
              <a:cs typeface="Arial" panose="020B0604020202020204" pitchFamily="34" charset="0"/>
            </a:endParaRPr>
          </a:p>
          <a:p>
            <a:pPr algn="just"/>
            <a:r>
              <a:rPr lang="fr-FR" sz="1700" b="1" baseline="30000" dirty="0" smtClean="0">
                <a:cs typeface="Arial" panose="020B0604020202020204" pitchFamily="34" charset="0"/>
              </a:rPr>
              <a:t>Quels sont les moyens mis en œuvre pour assurer la </a:t>
            </a:r>
            <a:r>
              <a:rPr lang="fr-FR" sz="1700" b="1" baseline="30000" dirty="0">
                <a:cs typeface="Arial" panose="020B0604020202020204" pitchFamily="34" charset="0"/>
              </a:rPr>
              <a:t>sécurité de </a:t>
            </a:r>
            <a:r>
              <a:rPr lang="fr-FR" sz="1700" b="1" baseline="30000" dirty="0" smtClean="0">
                <a:cs typeface="Arial" panose="020B0604020202020204" pitchFamily="34" charset="0"/>
              </a:rPr>
              <a:t>vos évènements ?</a:t>
            </a:r>
            <a:endParaRPr lang="fr-FR" sz="1700" b="1" baseline="30000" dirty="0">
              <a:cs typeface="Arial" panose="020B0604020202020204" pitchFamily="34" charset="0"/>
            </a:endParaRP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Nous mettons en place une sécurité active avec des secouristes </a:t>
            </a:r>
            <a:r>
              <a:rPr lang="fr-FR" sz="1700" baseline="30000" dirty="0" smtClean="0">
                <a:cs typeface="Arial" panose="020B0604020202020204" pitchFamily="34" charset="0"/>
              </a:rPr>
              <a:t>formés au </a:t>
            </a:r>
            <a:r>
              <a:rPr lang="fr-FR" sz="1700" baseline="30000" dirty="0">
                <a:cs typeface="Arial" panose="020B0604020202020204" pitchFamily="34" charset="0"/>
              </a:rPr>
              <a:t>dispositif catastrophe (nouvelle formation secouriste</a:t>
            </a:r>
            <a:r>
              <a:rPr lang="fr-FR" sz="1700" baseline="30000" dirty="0" smtClean="0">
                <a:cs typeface="Arial" panose="020B0604020202020204" pitchFamily="34" charset="0"/>
              </a:rPr>
              <a:t>). Nous étudions également </a:t>
            </a:r>
            <a:r>
              <a:rPr lang="fr-FR" sz="1700" baseline="30000" dirty="0">
                <a:cs typeface="Arial" panose="020B0604020202020204" pitchFamily="34" charset="0"/>
              </a:rPr>
              <a:t>à chaque fois, en lien avec les collectivités territoriales, les mesures de </a:t>
            </a:r>
            <a:r>
              <a:rPr lang="fr-FR" sz="1700" baseline="30000" dirty="0" smtClean="0">
                <a:cs typeface="Arial" panose="020B0604020202020204" pitchFamily="34" charset="0"/>
              </a:rPr>
              <a:t>sécurité </a:t>
            </a:r>
            <a:r>
              <a:rPr lang="fr-FR" sz="1700" baseline="30000" dirty="0">
                <a:cs typeface="Arial" panose="020B0604020202020204" pitchFamily="34" charset="0"/>
              </a:rPr>
              <a:t>passives à mettre en place, telles que </a:t>
            </a:r>
            <a:r>
              <a:rPr lang="fr-FR" sz="1700" baseline="30000" dirty="0" smtClean="0">
                <a:cs typeface="Arial" panose="020B0604020202020204" pitchFamily="34" charset="0"/>
              </a:rPr>
              <a:t>les </a:t>
            </a:r>
            <a:r>
              <a:rPr lang="fr-FR" sz="1700" baseline="30000" dirty="0">
                <a:cs typeface="Arial" panose="020B0604020202020204" pitchFamily="34" charset="0"/>
              </a:rPr>
              <a:t>véhicules bouchons ou </a:t>
            </a:r>
            <a:r>
              <a:rPr lang="fr-FR" sz="1700" baseline="30000" dirty="0" smtClean="0">
                <a:cs typeface="Arial" panose="020B0604020202020204" pitchFamily="34" charset="0"/>
              </a:rPr>
              <a:t>les </a:t>
            </a:r>
            <a:r>
              <a:rPr lang="fr-FR" sz="1700" baseline="30000" dirty="0">
                <a:cs typeface="Arial" panose="020B0604020202020204" pitchFamily="34" charset="0"/>
              </a:rPr>
              <a:t>dispositifs fixes qui permettent de sécuriser les lieux de manifestations. </a:t>
            </a:r>
          </a:p>
          <a:p>
            <a:pPr algn="just"/>
            <a:endParaRPr lang="fr-FR" sz="1700" baseline="30000" dirty="0">
              <a:cs typeface="Arial" panose="020B0604020202020204" pitchFamily="34" charset="0"/>
            </a:endParaRPr>
          </a:p>
          <a:p>
            <a:pPr algn="just"/>
            <a:r>
              <a:rPr lang="fr-FR" sz="1700" b="1" baseline="30000" dirty="0">
                <a:cs typeface="Arial" panose="020B0604020202020204" pitchFamily="34" charset="0"/>
              </a:rPr>
              <a:t>Avez-vous déjà rencontré des problèmes de sécurité sur </a:t>
            </a:r>
            <a:r>
              <a:rPr lang="fr-FR" sz="1700" b="1" baseline="30000" dirty="0" smtClean="0">
                <a:cs typeface="Arial" panose="020B0604020202020204" pitchFamily="34" charset="0"/>
              </a:rPr>
              <a:t>l’un </a:t>
            </a:r>
            <a:r>
              <a:rPr lang="fr-FR" sz="1700" b="1" baseline="30000" dirty="0">
                <a:cs typeface="Arial" panose="020B0604020202020204" pitchFamily="34" charset="0"/>
              </a:rPr>
              <a:t>de vos événements ?</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Nous devons être très bien organisés car nous n’avons jamais eu </a:t>
            </a:r>
            <a:r>
              <a:rPr lang="fr-FR" sz="1700" baseline="30000" dirty="0" smtClean="0">
                <a:cs typeface="Arial" panose="020B0604020202020204" pitchFamily="34" charset="0"/>
              </a:rPr>
              <a:t>d’incidents </a:t>
            </a:r>
            <a:r>
              <a:rPr lang="fr-FR" sz="1700" i="1" baseline="30000" dirty="0">
                <a:cs typeface="Arial" panose="020B0604020202020204" pitchFamily="34" charset="0"/>
              </a:rPr>
              <a:t>(rires</a:t>
            </a:r>
            <a:r>
              <a:rPr lang="fr-FR" sz="1700" i="1" baseline="30000" dirty="0" smtClean="0">
                <a:cs typeface="Arial" panose="020B0604020202020204" pitchFamily="34" charset="0"/>
              </a:rPr>
              <a:t>)</a:t>
            </a:r>
            <a:r>
              <a:rPr lang="fr-FR" sz="1700" baseline="30000" dirty="0" smtClean="0">
                <a:cs typeface="Arial" panose="020B0604020202020204" pitchFamily="34" charset="0"/>
              </a:rPr>
              <a:t>. </a:t>
            </a:r>
            <a:r>
              <a:rPr lang="fr-FR" sz="1700" baseline="30000" dirty="0">
                <a:cs typeface="Arial" panose="020B0604020202020204" pitchFamily="34" charset="0"/>
              </a:rPr>
              <a:t>Ceci étant, nous avons été obligés, au cours des deux dernières années, d’augmenter drastiquement notre dispositif sécuritaire. </a:t>
            </a:r>
          </a:p>
          <a:p>
            <a:pPr algn="just"/>
            <a:r>
              <a:rPr lang="fr-FR" sz="1700" spc="-50" baseline="30000" dirty="0">
                <a:cs typeface="Arial" panose="020B0604020202020204" pitchFamily="34" charset="0"/>
              </a:rPr>
              <a:t>N</a:t>
            </a:r>
            <a:r>
              <a:rPr lang="fr-FR" sz="1700" spc="-50" baseline="30000" dirty="0" smtClean="0">
                <a:cs typeface="Arial" panose="020B0604020202020204" pitchFamily="34" charset="0"/>
              </a:rPr>
              <a:t>ous </a:t>
            </a:r>
            <a:r>
              <a:rPr lang="fr-FR" sz="1700" spc="-50" baseline="30000" dirty="0">
                <a:cs typeface="Arial" panose="020B0604020202020204" pitchFamily="34" charset="0"/>
              </a:rPr>
              <a:t>organisons  systématiquement </a:t>
            </a:r>
            <a:r>
              <a:rPr lang="fr-FR" sz="1700" baseline="30000" dirty="0">
                <a:cs typeface="Arial" panose="020B0604020202020204" pitchFamily="34" charset="0"/>
              </a:rPr>
              <a:t>une réunion en amont de l’évènement avec les autorités compétentes des villes où se déroulent les épreuves pour définir les lieux et les dates les plus adaptés. Par la suite, </a:t>
            </a:r>
            <a:r>
              <a:rPr lang="fr-FR" sz="1700" baseline="30000" dirty="0" smtClean="0">
                <a:cs typeface="Arial" panose="020B0604020202020204" pitchFamily="34" charset="0"/>
              </a:rPr>
              <a:t>nous réalisons </a:t>
            </a:r>
            <a:r>
              <a:rPr lang="fr-FR" sz="1700" baseline="30000" dirty="0">
                <a:cs typeface="Arial" panose="020B0604020202020204" pitchFamily="34" charset="0"/>
              </a:rPr>
              <a:t>une étude d’impact avec les services de sécurité, la police nationale ou la </a:t>
            </a:r>
            <a:r>
              <a:rPr lang="fr-FR" sz="1700" baseline="30000" dirty="0" smtClean="0">
                <a:cs typeface="Arial" panose="020B0604020202020204" pitchFamily="34" charset="0"/>
              </a:rPr>
              <a:t>gendarmerie.</a:t>
            </a:r>
          </a:p>
          <a:p>
            <a:pPr algn="just"/>
            <a:endParaRPr lang="fr-FR" sz="1700" baseline="30000" dirty="0">
              <a:cs typeface="Arial" panose="020B0604020202020204" pitchFamily="34" charset="0"/>
            </a:endParaRPr>
          </a:p>
          <a:p>
            <a:pPr algn="just"/>
            <a:r>
              <a:rPr lang="fr-FR" sz="1700" b="1" baseline="30000" dirty="0" smtClean="0">
                <a:cs typeface="Arial" panose="020B0604020202020204" pitchFamily="34" charset="0"/>
              </a:rPr>
              <a:t>Pensez-vous </a:t>
            </a:r>
            <a:r>
              <a:rPr lang="fr-FR" sz="1700" b="1" baseline="30000" dirty="0">
                <a:cs typeface="Arial" panose="020B0604020202020204" pitchFamily="34" charset="0"/>
              </a:rPr>
              <a:t>que la place de la sécurité va prendre le dessus vis à vis du spectacle ?</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J’en suis persuadé. </a:t>
            </a:r>
          </a:p>
          <a:p>
            <a:pPr algn="just"/>
            <a:r>
              <a:rPr lang="fr-FR" sz="1700" baseline="30000" dirty="0">
                <a:cs typeface="Arial" panose="020B0604020202020204" pitchFamily="34" charset="0"/>
              </a:rPr>
              <a:t>La sécurité va de plus en plus se renforcer, qui plus est avec le décret mis en place en 2017 qui transfère la responsabilité de certaines épreuves sportives </a:t>
            </a:r>
            <a:r>
              <a:rPr lang="fr-FR" sz="1700" baseline="30000" dirty="0" smtClean="0">
                <a:cs typeface="Arial" panose="020B0604020202020204" pitchFamily="34" charset="0"/>
              </a:rPr>
              <a:t>aux </a:t>
            </a:r>
            <a:r>
              <a:rPr lang="fr-FR" sz="1700" baseline="30000" dirty="0">
                <a:cs typeface="Arial" panose="020B0604020202020204" pitchFamily="34" charset="0"/>
              </a:rPr>
              <a:t>maires. Les élus vont </a:t>
            </a:r>
            <a:r>
              <a:rPr lang="fr-FR" sz="1700" baseline="30000" dirty="0" smtClean="0">
                <a:cs typeface="Arial" panose="020B0604020202020204" pitchFamily="34" charset="0"/>
              </a:rPr>
              <a:t>donc </a:t>
            </a:r>
            <a:r>
              <a:rPr lang="fr-FR" sz="1700" baseline="30000" dirty="0">
                <a:cs typeface="Arial" panose="020B0604020202020204" pitchFamily="34" charset="0"/>
              </a:rPr>
              <a:t>d’autant plus</a:t>
            </a:r>
            <a:r>
              <a:rPr lang="fr-FR" sz="1700" baseline="30000" dirty="0" smtClean="0">
                <a:cs typeface="Arial" panose="020B0604020202020204" pitchFamily="34" charset="0"/>
              </a:rPr>
              <a:t> </a:t>
            </a:r>
            <a:r>
              <a:rPr lang="fr-FR" sz="1700" baseline="30000" dirty="0">
                <a:cs typeface="Arial" panose="020B0604020202020204" pitchFamily="34" charset="0"/>
              </a:rPr>
              <a:t>orienter </a:t>
            </a:r>
            <a:r>
              <a:rPr lang="fr-FR" sz="1700" baseline="30000" dirty="0" smtClean="0">
                <a:cs typeface="Arial" panose="020B0604020202020204" pitchFamily="34" charset="0"/>
              </a:rPr>
              <a:t>leurs </a:t>
            </a:r>
            <a:r>
              <a:rPr lang="fr-FR" sz="1700" baseline="30000" dirty="0">
                <a:cs typeface="Arial" panose="020B0604020202020204" pitchFamily="34" charset="0"/>
              </a:rPr>
              <a:t>décisions en fonction de la sécurité. </a:t>
            </a:r>
          </a:p>
          <a:p>
            <a:pPr algn="just"/>
            <a:endParaRPr lang="fr-FR" sz="1700" baseline="30000" dirty="0">
              <a:cs typeface="Arial" panose="020B0604020202020204" pitchFamily="34" charset="0"/>
            </a:endParaRPr>
          </a:p>
          <a:p>
            <a:pPr algn="just"/>
            <a:r>
              <a:rPr lang="fr-FR" sz="1700" b="1" baseline="30000" dirty="0">
                <a:cs typeface="Arial" panose="020B0604020202020204" pitchFamily="34" charset="0"/>
              </a:rPr>
              <a:t>Quels sont les délais de mise en place d’un événement ? </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Pour que l’épreuve soit viable, </a:t>
            </a:r>
            <a:r>
              <a:rPr lang="fr-FR" sz="1700" baseline="30000" dirty="0" smtClean="0">
                <a:cs typeface="Arial" panose="020B0604020202020204" pitchFamily="34" charset="0"/>
              </a:rPr>
              <a:t>nous entamons les démarches au </a:t>
            </a:r>
            <a:r>
              <a:rPr lang="fr-FR" sz="1700" baseline="30000" dirty="0">
                <a:cs typeface="Arial" panose="020B0604020202020204" pitchFamily="34" charset="0"/>
              </a:rPr>
              <a:t>minimum un </a:t>
            </a:r>
            <a:r>
              <a:rPr lang="fr-FR" sz="1700" baseline="30000" dirty="0" smtClean="0">
                <a:cs typeface="Arial" panose="020B0604020202020204" pitchFamily="34" charset="0"/>
              </a:rPr>
              <a:t>an avant l’événement. C’est encore </a:t>
            </a:r>
            <a:r>
              <a:rPr lang="fr-FR" sz="1700" baseline="30000" dirty="0">
                <a:cs typeface="Arial" panose="020B0604020202020204" pitchFamily="34" charset="0"/>
              </a:rPr>
              <a:t>plus confortable </a:t>
            </a:r>
            <a:r>
              <a:rPr lang="fr-FR" sz="1700" baseline="30000" dirty="0" smtClean="0">
                <a:cs typeface="Arial" panose="020B0604020202020204" pitchFamily="34" charset="0"/>
              </a:rPr>
              <a:t>lorsque l’on </a:t>
            </a:r>
            <a:r>
              <a:rPr lang="fr-FR" sz="1700" baseline="30000" dirty="0">
                <a:cs typeface="Arial" panose="020B0604020202020204" pitchFamily="34" charset="0"/>
              </a:rPr>
              <a:t>travaille sur 18 mois. </a:t>
            </a:r>
          </a:p>
          <a:p>
            <a:pPr algn="just"/>
            <a:r>
              <a:rPr lang="fr-FR" sz="1700" baseline="30000" dirty="0">
                <a:cs typeface="Arial" panose="020B0604020202020204" pitchFamily="34" charset="0"/>
              </a:rPr>
              <a:t>Nous commençons par obtenir l’accord des autorités du lieu sur lequel va se dérouler l’événement</a:t>
            </a:r>
            <a:r>
              <a:rPr lang="fr-FR" sz="1700" baseline="30000" dirty="0" smtClean="0">
                <a:cs typeface="Arial" panose="020B0604020202020204" pitchFamily="34" charset="0"/>
              </a:rPr>
              <a:t>. </a:t>
            </a:r>
            <a:r>
              <a:rPr lang="fr-FR" sz="1700" baseline="30000" dirty="0">
                <a:cs typeface="Arial" panose="020B0604020202020204" pitchFamily="34" charset="0"/>
              </a:rPr>
              <a:t>Ensuite, il s’agit de trouver et </a:t>
            </a:r>
            <a:r>
              <a:rPr lang="fr-FR" sz="1700" baseline="30000" dirty="0" smtClean="0">
                <a:cs typeface="Arial" panose="020B0604020202020204" pitchFamily="34" charset="0"/>
              </a:rPr>
              <a:t>de valider </a:t>
            </a:r>
            <a:r>
              <a:rPr lang="fr-FR" sz="1700" baseline="30000" dirty="0">
                <a:cs typeface="Arial" panose="020B0604020202020204" pitchFamily="34" charset="0"/>
              </a:rPr>
              <a:t>les parcours, zones de départ et </a:t>
            </a:r>
            <a:r>
              <a:rPr lang="fr-FR" sz="1700" baseline="30000" dirty="0" smtClean="0">
                <a:cs typeface="Arial" panose="020B0604020202020204" pitchFamily="34" charset="0"/>
              </a:rPr>
              <a:t>d’arrivée</a:t>
            </a:r>
            <a:r>
              <a:rPr lang="fr-FR" sz="1700" baseline="30000" dirty="0">
                <a:cs typeface="Arial" panose="020B0604020202020204" pitchFamily="34" charset="0"/>
              </a:rPr>
              <a:t>, tout en ajustant les distances sportives, les priorités de circulation et de passage et les déplacements des riverains. Enfin, une fois l’ensemble du parcours établi, les éléments de sécurité active et passive sont finalisés. Par exemple, nous avons développé une procédure d’inscriptions en ligne afin d’identifier le public présent sur nos événements.</a:t>
            </a:r>
          </a:p>
        </p:txBody>
      </p:sp>
      <p:sp>
        <p:nvSpPr>
          <p:cNvPr id="34" name="ZoneTexte 33"/>
          <p:cNvSpPr txBox="1"/>
          <p:nvPr/>
        </p:nvSpPr>
        <p:spPr>
          <a:xfrm>
            <a:off x="2736515" y="1494901"/>
            <a:ext cx="4536504" cy="430887"/>
          </a:xfrm>
          <a:prstGeom prst="rect">
            <a:avLst/>
          </a:prstGeom>
          <a:noFill/>
        </p:spPr>
        <p:txBody>
          <a:bodyPr wrap="square" rtlCol="0">
            <a:spAutoFit/>
          </a:bodyPr>
          <a:lstStyle/>
          <a:p>
            <a:r>
              <a:rPr lang="fr-FR" sz="2200" b="1" cap="all" dirty="0" err="1" smtClean="0">
                <a:solidFill>
                  <a:srgbClr val="009FE3"/>
                </a:solidFill>
                <a:cs typeface="Arial" panose="020B0604020202020204" pitchFamily="34" charset="0"/>
              </a:rPr>
              <a:t>INTERVIeW</a:t>
            </a:r>
            <a:r>
              <a:rPr lang="fr-FR" sz="2200" b="1" cap="all" dirty="0" smtClean="0">
                <a:solidFill>
                  <a:srgbClr val="009FE3"/>
                </a:solidFill>
                <a:cs typeface="Arial" panose="020B0604020202020204" pitchFamily="34" charset="0"/>
              </a:rPr>
              <a:t> de JEAN-PHILIPPE VIALAT</a:t>
            </a:r>
            <a:endParaRPr lang="fr-FR" sz="2200" b="1" cap="all" dirty="0">
              <a:solidFill>
                <a:srgbClr val="009FE3"/>
              </a:solidFill>
              <a:cs typeface="Arial" panose="020B0604020202020204" pitchFamily="34" charset="0"/>
            </a:endParaRPr>
          </a:p>
        </p:txBody>
      </p:sp>
      <p:sp>
        <p:nvSpPr>
          <p:cNvPr id="36" name="ZoneTexte 35"/>
          <p:cNvSpPr txBox="1"/>
          <p:nvPr/>
        </p:nvSpPr>
        <p:spPr>
          <a:xfrm>
            <a:off x="180231" y="5275465"/>
            <a:ext cx="2304256" cy="1200329"/>
          </a:xfrm>
          <a:prstGeom prst="rect">
            <a:avLst/>
          </a:prstGeom>
          <a:noFill/>
        </p:spPr>
        <p:txBody>
          <a:bodyPr wrap="square" rtlCol="0">
            <a:spAutoFit/>
          </a:bodyPr>
          <a:lstStyle/>
          <a:p>
            <a:pPr algn="just"/>
            <a:r>
              <a:rPr lang="fr-FR" i="1" baseline="30000" dirty="0">
                <a:cs typeface="Arial" panose="020B0604020202020204" pitchFamily="34" charset="0"/>
              </a:rPr>
              <a:t>La sécurité va de plus en plus se renforcer, qui plus est avec le décret mis en place en 2017 qui transfère la responsabilité de certaines épreuves sportives </a:t>
            </a:r>
            <a:r>
              <a:rPr lang="fr-FR" i="1" baseline="30000" dirty="0" smtClean="0">
                <a:cs typeface="Arial" panose="020B0604020202020204" pitchFamily="34" charset="0"/>
              </a:rPr>
              <a:t>aux </a:t>
            </a:r>
            <a:r>
              <a:rPr lang="fr-FR" i="1" baseline="30000" dirty="0">
                <a:cs typeface="Arial" panose="020B0604020202020204" pitchFamily="34" charset="0"/>
              </a:rPr>
              <a:t>maires.</a:t>
            </a:r>
          </a:p>
        </p:txBody>
      </p:sp>
      <p:sp>
        <p:nvSpPr>
          <p:cNvPr id="37" name="ZoneTexte 36"/>
          <p:cNvSpPr txBox="1"/>
          <p:nvPr/>
        </p:nvSpPr>
        <p:spPr>
          <a:xfrm>
            <a:off x="250081" y="3985871"/>
            <a:ext cx="2304256" cy="574516"/>
          </a:xfrm>
          <a:prstGeom prst="rect">
            <a:avLst/>
          </a:prstGeom>
          <a:noFill/>
        </p:spPr>
        <p:txBody>
          <a:bodyPr wrap="square" rtlCol="0">
            <a:spAutoFit/>
          </a:bodyPr>
          <a:lstStyle/>
          <a:p>
            <a:pPr algn="ctr"/>
            <a:r>
              <a:rPr lang="fr-FR" sz="2000" b="1" cap="all" baseline="30000" dirty="0" err="1">
                <a:solidFill>
                  <a:srgbClr val="009FE3"/>
                </a:solidFill>
                <a:cs typeface="Arial" panose="020B0604020202020204" pitchFamily="34" charset="0"/>
              </a:rPr>
              <a:t>JEAn-philippe</a:t>
            </a:r>
            <a:r>
              <a:rPr lang="fr-FR" sz="2000" b="1" cap="all" baseline="30000" dirty="0">
                <a:solidFill>
                  <a:srgbClr val="009FE3"/>
                </a:solidFill>
                <a:cs typeface="Arial" panose="020B0604020202020204" pitchFamily="34" charset="0"/>
              </a:rPr>
              <a:t> </a:t>
            </a:r>
            <a:r>
              <a:rPr lang="fr-FR" sz="2000" b="1" cap="all" baseline="30000" dirty="0" err="1">
                <a:solidFill>
                  <a:srgbClr val="009FE3"/>
                </a:solidFill>
                <a:cs typeface="Arial" panose="020B0604020202020204" pitchFamily="34" charset="0"/>
              </a:rPr>
              <a:t>vialat</a:t>
            </a:r>
            <a:endParaRPr lang="fr-FR" sz="2000" b="1" cap="all" baseline="30000" dirty="0">
              <a:solidFill>
                <a:srgbClr val="009FE3"/>
              </a:solidFill>
              <a:cs typeface="Arial" panose="020B0604020202020204" pitchFamily="34" charset="0"/>
            </a:endParaRPr>
          </a:p>
          <a:p>
            <a:pPr algn="ctr"/>
            <a:r>
              <a:rPr lang="fr-FR" baseline="30000" dirty="0" smtClean="0">
                <a:cs typeface="Arial" panose="020B0604020202020204" pitchFamily="34" charset="0"/>
              </a:rPr>
              <a:t>Président</a:t>
            </a:r>
            <a:r>
              <a:rPr lang="fr-FR" dirty="0" smtClean="0">
                <a:cs typeface="Arial" panose="020B0604020202020204" pitchFamily="34" charset="0"/>
              </a:rPr>
              <a:t> </a:t>
            </a:r>
            <a:r>
              <a:rPr lang="fr-FR" baseline="30000" dirty="0">
                <a:cs typeface="Arial" panose="020B0604020202020204" pitchFamily="34" charset="0"/>
              </a:rPr>
              <a:t>des </a:t>
            </a:r>
            <a:r>
              <a:rPr lang="fr-FR" baseline="30000" dirty="0" err="1">
                <a:cs typeface="Arial" panose="020B0604020202020204" pitchFamily="34" charset="0"/>
              </a:rPr>
              <a:t>Fitdays</a:t>
            </a:r>
            <a:r>
              <a:rPr lang="fr-FR" baseline="30000" dirty="0">
                <a:cs typeface="Arial" panose="020B0604020202020204" pitchFamily="34" charset="0"/>
              </a:rPr>
              <a:t> MGEN</a:t>
            </a:r>
          </a:p>
        </p:txBody>
      </p:sp>
      <p:sp>
        <p:nvSpPr>
          <p:cNvPr id="6" name="ZoneTexte 5"/>
          <p:cNvSpPr txBox="1"/>
          <p:nvPr/>
        </p:nvSpPr>
        <p:spPr>
          <a:xfrm>
            <a:off x="751466" y="9979755"/>
            <a:ext cx="2700511" cy="230832"/>
          </a:xfrm>
          <a:prstGeom prst="rect">
            <a:avLst/>
          </a:prstGeom>
          <a:noFill/>
        </p:spPr>
        <p:txBody>
          <a:bodyPr wrap="square" rtlCol="0">
            <a:spAutoFit/>
          </a:bodyPr>
          <a:lstStyle/>
          <a:p>
            <a:r>
              <a:rPr lang="fr-FR" sz="900" dirty="0" smtClean="0"/>
              <a:t>Arrivée des </a:t>
            </a:r>
            <a:r>
              <a:rPr lang="fr-FR" sz="900" dirty="0" err="1" smtClean="0"/>
              <a:t>Fitdays</a:t>
            </a:r>
            <a:r>
              <a:rPr lang="fr-FR" sz="900" dirty="0" smtClean="0"/>
              <a:t> MGEN</a:t>
            </a:r>
            <a:endParaRPr lang="fr-FR" sz="900" dirty="0"/>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46841" r="24888" b="35199"/>
          <a:stretch/>
        </p:blipFill>
        <p:spPr>
          <a:xfrm>
            <a:off x="752359" y="2039375"/>
            <a:ext cx="1368152" cy="1764000"/>
          </a:xfrm>
          <a:prstGeom prst="rect">
            <a:avLst/>
          </a:prstGeom>
        </p:spPr>
      </p:pic>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t="18170"/>
          <a:stretch/>
        </p:blipFill>
        <p:spPr>
          <a:xfrm>
            <a:off x="178209" y="6955307"/>
            <a:ext cx="2448000" cy="3024448"/>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17</a:t>
            </a:r>
            <a:endParaRPr lang="fr-FR" sz="1800" spc="100" dirty="0">
              <a:cs typeface="Arial" panose="020B0604020202020204" pitchFamily="34" charset="0"/>
            </a:endParaRPr>
          </a:p>
        </p:txBody>
      </p:sp>
    </p:spTree>
    <p:extLst>
      <p:ext uri="{BB962C8B-B14F-4D97-AF65-F5344CB8AC3E}">
        <p14:creationId xmlns:p14="http://schemas.microsoft.com/office/powerpoint/2010/main" val="28213821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iangle isocèle 2"/>
          <p:cNvSpPr/>
          <p:nvPr/>
        </p:nvSpPr>
        <p:spPr>
          <a:xfrm rot="19572389">
            <a:off x="5699002" y="120431"/>
            <a:ext cx="1056444" cy="74582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80231" y="246326"/>
            <a:ext cx="3312368"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SOMMAIRE</a:t>
            </a:r>
            <a:endParaRPr lang="fr-FR" sz="4000" dirty="0">
              <a:solidFill>
                <a:schemeClr val="tx1">
                  <a:lumMod val="65000"/>
                  <a:lumOff val="35000"/>
                </a:schemeClr>
              </a:solidFill>
              <a:latin typeface="Arial Black" panose="020B0A04020102020204" pitchFamily="34" charset="0"/>
            </a:endParaRPr>
          </a:p>
        </p:txBody>
      </p:sp>
      <p:sp>
        <p:nvSpPr>
          <p:cNvPr id="4" name="ZoneTexte 3"/>
          <p:cNvSpPr txBox="1"/>
          <p:nvPr/>
        </p:nvSpPr>
        <p:spPr>
          <a:xfrm>
            <a:off x="0" y="1097053"/>
            <a:ext cx="7561263" cy="10279737"/>
          </a:xfrm>
          <a:prstGeom prst="rect">
            <a:avLst/>
          </a:prstGeom>
          <a:noFill/>
        </p:spPr>
        <p:txBody>
          <a:bodyPr wrap="square" rtlCol="0">
            <a:spAutoFit/>
          </a:bodyPr>
          <a:lstStyle/>
          <a:p>
            <a:r>
              <a:rPr lang="fr-FR" b="1" dirty="0" smtClean="0">
                <a:solidFill>
                  <a:srgbClr val="054696"/>
                </a:solidFill>
              </a:rPr>
              <a:t>#1</a:t>
            </a:r>
            <a:r>
              <a:rPr lang="fr-FR" sz="1600" b="1" dirty="0" smtClean="0">
                <a:solidFill>
                  <a:srgbClr val="054696"/>
                </a:solidFill>
              </a:rPr>
              <a:t> </a:t>
            </a:r>
            <a:r>
              <a:rPr lang="fr-FR" sz="1400" dirty="0" smtClean="0"/>
              <a:t>Les équipements sportifs d’aujourd’hui et de demain : enjeux et territoires  </a:t>
            </a:r>
            <a:r>
              <a:rPr lang="fr-FR" sz="1400" dirty="0"/>
              <a:t>	</a:t>
            </a:r>
            <a:r>
              <a:rPr lang="fr-FR" sz="1400" dirty="0" smtClean="0"/>
              <a:t>P. 1 </a:t>
            </a:r>
          </a:p>
          <a:p>
            <a:r>
              <a:rPr lang="fr-FR" b="1" dirty="0">
                <a:solidFill>
                  <a:srgbClr val="054696"/>
                </a:solidFill>
              </a:rPr>
              <a:t>#</a:t>
            </a:r>
            <a:r>
              <a:rPr lang="fr-FR" b="1" dirty="0" smtClean="0">
                <a:solidFill>
                  <a:srgbClr val="054696"/>
                </a:solidFill>
              </a:rPr>
              <a:t>2 </a:t>
            </a:r>
            <a:r>
              <a:rPr lang="fr-FR" sz="1400" dirty="0"/>
              <a:t>Sport au féminin : entre progrès et inégalités </a:t>
            </a:r>
            <a:r>
              <a:rPr lang="fr-FR" sz="1400" dirty="0" smtClean="0"/>
              <a:t>persistantes 			P. 5</a:t>
            </a:r>
            <a:endParaRPr lang="fr-FR" sz="1400" dirty="0"/>
          </a:p>
          <a:p>
            <a:r>
              <a:rPr lang="fr-FR" b="1" dirty="0">
                <a:solidFill>
                  <a:srgbClr val="054696"/>
                </a:solidFill>
              </a:rPr>
              <a:t>#</a:t>
            </a:r>
            <a:r>
              <a:rPr lang="fr-FR" b="1" dirty="0" smtClean="0">
                <a:solidFill>
                  <a:srgbClr val="054696"/>
                </a:solidFill>
              </a:rPr>
              <a:t>3 </a:t>
            </a:r>
            <a:r>
              <a:rPr lang="fr-FR" sz="1400" dirty="0"/>
              <a:t>Innovations et infrastructures </a:t>
            </a:r>
            <a:r>
              <a:rPr lang="fr-FR" sz="1400" dirty="0" smtClean="0"/>
              <a:t>sportives				P. 9</a:t>
            </a:r>
            <a:endParaRPr lang="fr-FR" sz="1400" dirty="0"/>
          </a:p>
          <a:p>
            <a:r>
              <a:rPr lang="fr-FR" b="1" dirty="0">
                <a:solidFill>
                  <a:srgbClr val="054696"/>
                </a:solidFill>
              </a:rPr>
              <a:t>#</a:t>
            </a:r>
            <a:r>
              <a:rPr lang="fr-FR" b="1" dirty="0" smtClean="0">
                <a:solidFill>
                  <a:srgbClr val="054696"/>
                </a:solidFill>
              </a:rPr>
              <a:t>4 </a:t>
            </a:r>
            <a:r>
              <a:rPr lang="fr-FR" sz="1400" dirty="0"/>
              <a:t>La sécurité des événements de plein </a:t>
            </a:r>
            <a:r>
              <a:rPr lang="fr-FR" sz="1400" dirty="0" smtClean="0"/>
              <a:t>air 				P. 13</a:t>
            </a:r>
          </a:p>
          <a:p>
            <a:r>
              <a:rPr lang="fr-FR" b="1" dirty="0" smtClean="0">
                <a:solidFill>
                  <a:srgbClr val="054696"/>
                </a:solidFill>
              </a:rPr>
              <a:t>#5 </a:t>
            </a:r>
            <a:r>
              <a:rPr lang="fr-FR" sz="1400" dirty="0"/>
              <a:t>Sport et environnement : vers un développement durable </a:t>
            </a:r>
            <a:r>
              <a:rPr lang="fr-FR" sz="1400" dirty="0" smtClean="0"/>
              <a:t>? 		P. 18</a:t>
            </a:r>
            <a:endParaRPr lang="fr-FR" sz="1400" dirty="0"/>
          </a:p>
          <a:p>
            <a:r>
              <a:rPr lang="fr-FR" b="1" dirty="0">
                <a:solidFill>
                  <a:srgbClr val="054696"/>
                </a:solidFill>
              </a:rPr>
              <a:t>#</a:t>
            </a:r>
            <a:r>
              <a:rPr lang="fr-FR" b="1" dirty="0" smtClean="0">
                <a:solidFill>
                  <a:srgbClr val="054696"/>
                </a:solidFill>
              </a:rPr>
              <a:t>6 </a:t>
            </a:r>
            <a:r>
              <a:rPr lang="fr-FR" sz="1400" dirty="0"/>
              <a:t>Sport et </a:t>
            </a:r>
            <a:r>
              <a:rPr lang="fr-FR" sz="1400" dirty="0" smtClean="0"/>
              <a:t>démocratisation 					P. 22</a:t>
            </a:r>
          </a:p>
          <a:p>
            <a:r>
              <a:rPr lang="fr-FR" b="1" dirty="0" smtClean="0">
                <a:solidFill>
                  <a:srgbClr val="054696"/>
                </a:solidFill>
              </a:rPr>
              <a:t>#7 </a:t>
            </a:r>
            <a:r>
              <a:rPr lang="fr-FR" sz="1400" dirty="0"/>
              <a:t>Sport &amp; ruralité : un enjeu pour tous les </a:t>
            </a:r>
            <a:r>
              <a:rPr lang="fr-FR" sz="1400" dirty="0" smtClean="0"/>
              <a:t>territoires 			P. 26</a:t>
            </a:r>
            <a:endParaRPr lang="fr-FR" sz="1400" dirty="0"/>
          </a:p>
          <a:p>
            <a:r>
              <a:rPr lang="fr-FR" b="1" dirty="0">
                <a:solidFill>
                  <a:srgbClr val="054696"/>
                </a:solidFill>
              </a:rPr>
              <a:t>#</a:t>
            </a:r>
            <a:r>
              <a:rPr lang="fr-FR" b="1" dirty="0" smtClean="0">
                <a:solidFill>
                  <a:srgbClr val="054696"/>
                </a:solidFill>
              </a:rPr>
              <a:t>8 </a:t>
            </a:r>
            <a:r>
              <a:rPr lang="fr-FR" sz="1400" dirty="0"/>
              <a:t>Les équipements sportifs au cœur des évolutions des pratiques </a:t>
            </a:r>
            <a:r>
              <a:rPr lang="fr-FR" sz="1400" dirty="0" smtClean="0"/>
              <a:t>sportives	P. 30</a:t>
            </a:r>
            <a:endParaRPr lang="fr-FR" sz="1400" dirty="0"/>
          </a:p>
          <a:p>
            <a:r>
              <a:rPr lang="fr-FR" b="1" dirty="0">
                <a:solidFill>
                  <a:srgbClr val="054696"/>
                </a:solidFill>
              </a:rPr>
              <a:t>#</a:t>
            </a:r>
            <a:r>
              <a:rPr lang="fr-FR" b="1" dirty="0" smtClean="0">
                <a:solidFill>
                  <a:srgbClr val="054696"/>
                </a:solidFill>
              </a:rPr>
              <a:t>9 </a:t>
            </a:r>
            <a:r>
              <a:rPr lang="fr-FR" sz="1400" dirty="0"/>
              <a:t>Zoom sur les </a:t>
            </a:r>
            <a:r>
              <a:rPr lang="fr-FR" sz="1400" dirty="0" err="1"/>
              <a:t>skateparks</a:t>
            </a:r>
            <a:r>
              <a:rPr lang="fr-FR" sz="1400" dirty="0"/>
              <a:t> : des enjeux locaux et </a:t>
            </a:r>
            <a:r>
              <a:rPr lang="fr-FR" sz="1400" dirty="0" smtClean="0"/>
              <a:t>olympiques			P. 34</a:t>
            </a:r>
            <a:endParaRPr lang="fr-FR" sz="1400" dirty="0"/>
          </a:p>
          <a:p>
            <a:r>
              <a:rPr lang="fr-FR" b="1" dirty="0">
                <a:solidFill>
                  <a:srgbClr val="054696"/>
                </a:solidFill>
              </a:rPr>
              <a:t>#</a:t>
            </a:r>
            <a:r>
              <a:rPr lang="fr-FR" b="1" dirty="0" smtClean="0">
                <a:solidFill>
                  <a:srgbClr val="054696"/>
                </a:solidFill>
              </a:rPr>
              <a:t>10 </a:t>
            </a:r>
            <a:r>
              <a:rPr lang="fr-FR" sz="1400" dirty="0"/>
              <a:t>Le casse-tête des sports de </a:t>
            </a:r>
            <a:r>
              <a:rPr lang="fr-FR" sz="1400" dirty="0" smtClean="0"/>
              <a:t>nature				P. 38</a:t>
            </a:r>
            <a:endParaRPr lang="fr-FR" sz="1400" dirty="0"/>
          </a:p>
          <a:p>
            <a:r>
              <a:rPr lang="fr-FR" b="1" dirty="0">
                <a:solidFill>
                  <a:srgbClr val="054696"/>
                </a:solidFill>
              </a:rPr>
              <a:t>#</a:t>
            </a:r>
            <a:r>
              <a:rPr lang="fr-FR" b="1" dirty="0" smtClean="0">
                <a:solidFill>
                  <a:srgbClr val="054696"/>
                </a:solidFill>
              </a:rPr>
              <a:t>11 </a:t>
            </a:r>
            <a:r>
              <a:rPr lang="fr-FR" sz="1400" dirty="0"/>
              <a:t>Les pratiques sportives aux Antilles : la problématique de </a:t>
            </a:r>
            <a:r>
              <a:rPr lang="fr-FR" sz="1400" dirty="0" smtClean="0"/>
              <a:t>l’insularité		P. 42</a:t>
            </a:r>
            <a:endParaRPr lang="fr-FR" sz="1400" dirty="0"/>
          </a:p>
          <a:p>
            <a:r>
              <a:rPr lang="fr-FR" b="1" dirty="0">
                <a:solidFill>
                  <a:srgbClr val="054696"/>
                </a:solidFill>
              </a:rPr>
              <a:t>#</a:t>
            </a:r>
            <a:r>
              <a:rPr lang="fr-FR" b="1" dirty="0" smtClean="0">
                <a:solidFill>
                  <a:srgbClr val="054696"/>
                </a:solidFill>
              </a:rPr>
              <a:t>12 </a:t>
            </a:r>
            <a:r>
              <a:rPr lang="fr-FR" sz="1400" dirty="0"/>
              <a:t>Le développement territorial par l’événementiel </a:t>
            </a:r>
            <a:r>
              <a:rPr lang="fr-FR" sz="1400" dirty="0" smtClean="0"/>
              <a:t>sportif			P. 46</a:t>
            </a:r>
            <a:endParaRPr lang="fr-FR" sz="1400" dirty="0"/>
          </a:p>
          <a:p>
            <a:r>
              <a:rPr lang="fr-FR" b="1" dirty="0">
                <a:solidFill>
                  <a:srgbClr val="054696"/>
                </a:solidFill>
              </a:rPr>
              <a:t>#</a:t>
            </a:r>
            <a:r>
              <a:rPr lang="fr-FR" b="1" dirty="0" smtClean="0">
                <a:solidFill>
                  <a:srgbClr val="054696"/>
                </a:solidFill>
              </a:rPr>
              <a:t>13 </a:t>
            </a:r>
            <a:r>
              <a:rPr lang="fr-FR" sz="1400" dirty="0"/>
              <a:t>Santé et sport : de nouvelles </a:t>
            </a:r>
            <a:r>
              <a:rPr lang="fr-FR" sz="1400" dirty="0" smtClean="0"/>
              <a:t>prescriptions				P. 50</a:t>
            </a:r>
            <a:endParaRPr lang="fr-FR" sz="1400" dirty="0"/>
          </a:p>
          <a:p>
            <a:r>
              <a:rPr lang="fr-FR" b="1" dirty="0">
                <a:solidFill>
                  <a:srgbClr val="054696"/>
                </a:solidFill>
              </a:rPr>
              <a:t>#</a:t>
            </a:r>
            <a:r>
              <a:rPr lang="fr-FR" b="1" dirty="0" smtClean="0">
                <a:solidFill>
                  <a:srgbClr val="054696"/>
                </a:solidFill>
              </a:rPr>
              <a:t>14 </a:t>
            </a:r>
            <a:r>
              <a:rPr lang="fr-FR" sz="1400" dirty="0"/>
              <a:t>Les pratiques sportives et culturelles : un incontournable outil </a:t>
            </a:r>
            <a:r>
              <a:rPr lang="fr-FR" sz="1400" dirty="0" smtClean="0"/>
              <a:t>éducatif	P. 54</a:t>
            </a:r>
            <a:endParaRPr lang="fr-FR" sz="1400" dirty="0"/>
          </a:p>
          <a:p>
            <a:r>
              <a:rPr lang="fr-FR" b="1" dirty="0">
                <a:solidFill>
                  <a:srgbClr val="054696"/>
                </a:solidFill>
              </a:rPr>
              <a:t>#</a:t>
            </a:r>
            <a:r>
              <a:rPr lang="fr-FR" b="1" dirty="0" smtClean="0">
                <a:solidFill>
                  <a:srgbClr val="054696"/>
                </a:solidFill>
              </a:rPr>
              <a:t>15 </a:t>
            </a:r>
            <a:r>
              <a:rPr lang="fr-FR" sz="1400" dirty="0"/>
              <a:t>Sport et </a:t>
            </a:r>
            <a:r>
              <a:rPr lang="fr-FR" sz="1400" dirty="0" smtClean="0"/>
              <a:t>tourisme						P. 58</a:t>
            </a:r>
            <a:endParaRPr lang="fr-FR" sz="1400" dirty="0"/>
          </a:p>
          <a:p>
            <a:r>
              <a:rPr lang="fr-FR" b="1" dirty="0" smtClean="0">
                <a:solidFill>
                  <a:srgbClr val="054696"/>
                </a:solidFill>
              </a:rPr>
              <a:t>#16 </a:t>
            </a:r>
            <a:r>
              <a:rPr lang="fr-FR" sz="1400" dirty="0"/>
              <a:t>Zoom sur les animations sportives </a:t>
            </a:r>
            <a:r>
              <a:rPr lang="fr-FR" sz="1400" dirty="0" smtClean="0"/>
              <a:t>estivales				P. 62</a:t>
            </a:r>
            <a:endParaRPr lang="fr-FR" sz="1400" dirty="0"/>
          </a:p>
          <a:p>
            <a:r>
              <a:rPr lang="fr-FR" b="1" dirty="0" smtClean="0">
                <a:solidFill>
                  <a:srgbClr val="054696"/>
                </a:solidFill>
              </a:rPr>
              <a:t>#17 </a:t>
            </a:r>
            <a:r>
              <a:rPr lang="fr-FR" sz="1400" dirty="0"/>
              <a:t>Une diversification sportive favorisant l’accès à </a:t>
            </a:r>
            <a:r>
              <a:rPr lang="fr-FR" sz="1400" dirty="0" smtClean="0"/>
              <a:t>tous			P. 66</a:t>
            </a:r>
            <a:endParaRPr lang="fr-FR" sz="1400" dirty="0"/>
          </a:p>
          <a:p>
            <a:r>
              <a:rPr lang="fr-FR" b="1" dirty="0" smtClean="0">
                <a:solidFill>
                  <a:srgbClr val="054696"/>
                </a:solidFill>
              </a:rPr>
              <a:t>#18 </a:t>
            </a:r>
            <a:r>
              <a:rPr lang="fr-FR" sz="1400" dirty="0"/>
              <a:t>Les enjeux de la délégation de service public des équipements </a:t>
            </a:r>
            <a:r>
              <a:rPr lang="fr-FR" sz="1400" dirty="0" smtClean="0"/>
              <a:t>sportifs		P. 70</a:t>
            </a:r>
            <a:endParaRPr lang="fr-FR" sz="1400" dirty="0"/>
          </a:p>
          <a:p>
            <a:r>
              <a:rPr lang="fr-FR" b="1" dirty="0" smtClean="0">
                <a:solidFill>
                  <a:srgbClr val="054696"/>
                </a:solidFill>
              </a:rPr>
              <a:t>#19 </a:t>
            </a:r>
            <a:r>
              <a:rPr lang="fr-FR" sz="1400" dirty="0"/>
              <a:t>Les difficiles arbitrages des créneaux des équipements sportifs </a:t>
            </a:r>
            <a:r>
              <a:rPr lang="fr-FR" sz="1400" dirty="0" smtClean="0"/>
              <a:t>		P. 74</a:t>
            </a:r>
            <a:endParaRPr lang="fr-FR" sz="1400" dirty="0"/>
          </a:p>
          <a:p>
            <a:r>
              <a:rPr lang="fr-FR" b="1" dirty="0" smtClean="0">
                <a:solidFill>
                  <a:srgbClr val="054696"/>
                </a:solidFill>
              </a:rPr>
              <a:t>#20 </a:t>
            </a:r>
            <a:r>
              <a:rPr lang="fr-FR" sz="1400" dirty="0"/>
              <a:t>Le « casse tête » des subventions aux associations </a:t>
            </a:r>
            <a:r>
              <a:rPr lang="fr-FR" sz="1400" dirty="0" smtClean="0"/>
              <a:t>sportives		P. 78</a:t>
            </a:r>
            <a:endParaRPr lang="fr-FR" sz="1400" dirty="0"/>
          </a:p>
          <a:p>
            <a:r>
              <a:rPr lang="fr-FR" b="1" dirty="0" smtClean="0">
                <a:solidFill>
                  <a:srgbClr val="054696"/>
                </a:solidFill>
              </a:rPr>
              <a:t>#21 </a:t>
            </a:r>
            <a:r>
              <a:rPr lang="fr-FR" sz="1400" dirty="0"/>
              <a:t>Les valeurs humaines du sport dans les </a:t>
            </a:r>
            <a:r>
              <a:rPr lang="fr-FR" sz="1400" dirty="0" smtClean="0"/>
              <a:t>territoires			P. 82</a:t>
            </a:r>
            <a:endParaRPr lang="fr-FR" sz="1400" dirty="0"/>
          </a:p>
          <a:p>
            <a:r>
              <a:rPr lang="fr-FR" b="1" dirty="0" smtClean="0">
                <a:solidFill>
                  <a:srgbClr val="054696"/>
                </a:solidFill>
              </a:rPr>
              <a:t>#22 </a:t>
            </a:r>
            <a:r>
              <a:rPr lang="fr-FR" sz="1400" dirty="0"/>
              <a:t>Sport, santé et bien-être au travail (1</a:t>
            </a:r>
            <a:r>
              <a:rPr lang="fr-FR" sz="1200" dirty="0"/>
              <a:t>ère</a:t>
            </a:r>
            <a:r>
              <a:rPr lang="fr-FR" sz="1400" dirty="0"/>
              <a:t> partie</a:t>
            </a:r>
            <a:r>
              <a:rPr lang="fr-FR" sz="1400" dirty="0" smtClean="0"/>
              <a:t>)			P. 86</a:t>
            </a:r>
            <a:endParaRPr lang="fr-FR" sz="1400" dirty="0"/>
          </a:p>
          <a:p>
            <a:r>
              <a:rPr lang="fr-FR" b="1" dirty="0" smtClean="0">
                <a:solidFill>
                  <a:srgbClr val="054696"/>
                </a:solidFill>
              </a:rPr>
              <a:t>#23 </a:t>
            </a:r>
            <a:r>
              <a:rPr lang="fr-FR" sz="1400" dirty="0"/>
              <a:t>Sport, santé et bien-être au travail (2</a:t>
            </a:r>
            <a:r>
              <a:rPr lang="fr-FR" sz="1200" dirty="0"/>
              <a:t>ème</a:t>
            </a:r>
            <a:r>
              <a:rPr lang="fr-FR" sz="1400" dirty="0"/>
              <a:t> partie</a:t>
            </a:r>
            <a:r>
              <a:rPr lang="fr-FR" sz="1400" dirty="0" smtClean="0"/>
              <a:t>)			P. 91</a:t>
            </a:r>
            <a:endParaRPr lang="fr-FR" sz="1400" dirty="0"/>
          </a:p>
          <a:p>
            <a:r>
              <a:rPr lang="fr-FR" b="1" dirty="0" smtClean="0">
                <a:solidFill>
                  <a:srgbClr val="054696"/>
                </a:solidFill>
              </a:rPr>
              <a:t>#24 </a:t>
            </a:r>
            <a:r>
              <a:rPr lang="fr-FR" sz="1400" dirty="0"/>
              <a:t>Les enjeux liés au site d’implantation d’un équipement </a:t>
            </a:r>
            <a:r>
              <a:rPr lang="fr-FR" sz="1400" dirty="0" smtClean="0"/>
              <a:t>sportif		P. 95</a:t>
            </a:r>
            <a:endParaRPr lang="fr-FR" sz="1400" dirty="0"/>
          </a:p>
          <a:p>
            <a:r>
              <a:rPr lang="fr-FR" b="1" dirty="0" smtClean="0">
                <a:solidFill>
                  <a:srgbClr val="054696"/>
                </a:solidFill>
              </a:rPr>
              <a:t>#25 </a:t>
            </a:r>
            <a:r>
              <a:rPr lang="fr-FR" sz="1400" dirty="0"/>
              <a:t>Les tenues obligatoires, tolérées ou interdites en piscine </a:t>
            </a:r>
            <a:r>
              <a:rPr lang="fr-FR" sz="1400" dirty="0" smtClean="0"/>
              <a:t>			P. 99</a:t>
            </a:r>
            <a:endParaRPr lang="fr-FR" sz="1400" dirty="0"/>
          </a:p>
          <a:p>
            <a:r>
              <a:rPr lang="fr-FR" b="1" dirty="0" smtClean="0">
                <a:solidFill>
                  <a:srgbClr val="054696"/>
                </a:solidFill>
              </a:rPr>
              <a:t>#26 </a:t>
            </a:r>
            <a:r>
              <a:rPr lang="fr-FR" sz="1400" dirty="0"/>
              <a:t>De nouveaux partenaires sportifs sur un </a:t>
            </a:r>
            <a:r>
              <a:rPr lang="fr-FR" sz="1400" dirty="0" smtClean="0"/>
              <a:t>territoire			P. 103</a:t>
            </a:r>
            <a:endParaRPr lang="fr-FR" sz="1400" dirty="0"/>
          </a:p>
          <a:p>
            <a:r>
              <a:rPr lang="fr-FR" b="1" dirty="0" smtClean="0">
                <a:solidFill>
                  <a:srgbClr val="054696"/>
                </a:solidFill>
              </a:rPr>
              <a:t>#27 </a:t>
            </a:r>
            <a:r>
              <a:rPr lang="fr-FR" sz="1400" dirty="0"/>
              <a:t>Bénévoles en crise : des solutions sportives </a:t>
            </a:r>
            <a:r>
              <a:rPr lang="fr-FR" sz="1400" dirty="0" smtClean="0"/>
              <a:t>				P. 107</a:t>
            </a:r>
            <a:endParaRPr lang="fr-FR" sz="1400" dirty="0"/>
          </a:p>
          <a:p>
            <a:r>
              <a:rPr lang="fr-FR" b="1" dirty="0" smtClean="0">
                <a:solidFill>
                  <a:srgbClr val="054696"/>
                </a:solidFill>
              </a:rPr>
              <a:t>#28 </a:t>
            </a:r>
            <a:r>
              <a:rPr lang="fr-FR" sz="1400" dirty="0"/>
              <a:t>Le sport dans la ville </a:t>
            </a:r>
            <a:r>
              <a:rPr lang="fr-FR" sz="1400" dirty="0" smtClean="0"/>
              <a:t>					P. 111</a:t>
            </a:r>
            <a:endParaRPr lang="fr-FR" sz="1400" dirty="0"/>
          </a:p>
          <a:p>
            <a:r>
              <a:rPr lang="fr-FR" b="1" dirty="0" smtClean="0">
                <a:solidFill>
                  <a:srgbClr val="054696"/>
                </a:solidFill>
              </a:rPr>
              <a:t>#29 </a:t>
            </a:r>
            <a:r>
              <a:rPr lang="fr-FR" sz="1400" dirty="0"/>
              <a:t>La France Olympique, « Terre de Jeux » </a:t>
            </a:r>
            <a:r>
              <a:rPr lang="fr-FR" sz="1400" dirty="0" smtClean="0"/>
              <a:t>?				P. 115</a:t>
            </a:r>
            <a:endParaRPr lang="fr-FR" sz="1400" dirty="0"/>
          </a:p>
          <a:p>
            <a:r>
              <a:rPr lang="fr-FR" b="1" dirty="0" smtClean="0">
                <a:solidFill>
                  <a:srgbClr val="054696"/>
                </a:solidFill>
              </a:rPr>
              <a:t>#30 </a:t>
            </a:r>
            <a:r>
              <a:rPr lang="fr-FR" sz="1400" dirty="0"/>
              <a:t>Sport et technologie </a:t>
            </a:r>
            <a:r>
              <a:rPr lang="fr-FR" sz="1400" dirty="0" smtClean="0"/>
              <a:t>					P. 119</a:t>
            </a:r>
            <a:endParaRPr lang="fr-FR" sz="1400" dirty="0"/>
          </a:p>
          <a:p>
            <a:r>
              <a:rPr lang="fr-FR" b="1" dirty="0" smtClean="0">
                <a:solidFill>
                  <a:srgbClr val="054696"/>
                </a:solidFill>
              </a:rPr>
              <a:t>#31 </a:t>
            </a:r>
            <a:r>
              <a:rPr lang="fr-FR" sz="1400" dirty="0"/>
              <a:t>Gestion alternative des équipements </a:t>
            </a:r>
            <a:r>
              <a:rPr lang="fr-FR" sz="1400" dirty="0" smtClean="0"/>
              <a:t>sportifs				P. 124</a:t>
            </a:r>
            <a:endParaRPr lang="fr-FR" sz="1400" dirty="0"/>
          </a:p>
          <a:p>
            <a:r>
              <a:rPr lang="fr-FR" b="1" dirty="0" smtClean="0">
                <a:solidFill>
                  <a:srgbClr val="054696"/>
                </a:solidFill>
              </a:rPr>
              <a:t>#32 </a:t>
            </a:r>
            <a:r>
              <a:rPr lang="fr-FR" sz="1400" dirty="0"/>
              <a:t>« Terre de Jeux » : Paroles aux sportifs </a:t>
            </a:r>
            <a:r>
              <a:rPr lang="fr-FR" sz="1400" dirty="0" smtClean="0"/>
              <a:t>				P. 128</a:t>
            </a:r>
            <a:endParaRPr lang="fr-FR" sz="1400" dirty="0"/>
          </a:p>
          <a:p>
            <a:r>
              <a:rPr lang="fr-FR" b="1" dirty="0" smtClean="0">
                <a:solidFill>
                  <a:srgbClr val="054696"/>
                </a:solidFill>
              </a:rPr>
              <a:t>#33 </a:t>
            </a:r>
            <a:r>
              <a:rPr lang="fr-FR" sz="1400" dirty="0"/>
              <a:t>La France mobilisée pour </a:t>
            </a:r>
            <a:r>
              <a:rPr lang="fr-FR" sz="1400" dirty="0" smtClean="0"/>
              <a:t>2024					P. 133</a:t>
            </a:r>
            <a:endParaRPr lang="fr-FR" sz="1400" dirty="0"/>
          </a:p>
          <a:p>
            <a:r>
              <a:rPr lang="fr-FR" b="1" dirty="0" smtClean="0">
                <a:solidFill>
                  <a:srgbClr val="054696"/>
                </a:solidFill>
              </a:rPr>
              <a:t>#34 </a:t>
            </a:r>
            <a:r>
              <a:rPr lang="fr-FR" sz="1400" dirty="0"/>
              <a:t>Diversification des pratiques sportives : l’exemple des pratiques pédestres </a:t>
            </a:r>
            <a:r>
              <a:rPr lang="fr-FR" sz="1400" dirty="0" err="1" smtClean="0"/>
              <a:t>outdoor</a:t>
            </a:r>
            <a:r>
              <a:rPr lang="fr-FR" sz="1400" dirty="0" smtClean="0"/>
              <a:t>	P. 137</a:t>
            </a:r>
            <a:endParaRPr lang="fr-FR" sz="1400" dirty="0"/>
          </a:p>
          <a:p>
            <a:endParaRPr lang="fr-FR" b="1" dirty="0">
              <a:solidFill>
                <a:srgbClr val="054696"/>
              </a:solidFill>
            </a:endParaRPr>
          </a:p>
          <a:p>
            <a:endParaRPr lang="fr-FR" dirty="0" smtClean="0"/>
          </a:p>
        </p:txBody>
      </p:sp>
    </p:spTree>
    <p:extLst>
      <p:ext uri="{BB962C8B-B14F-4D97-AF65-F5344CB8AC3E}">
        <p14:creationId xmlns:p14="http://schemas.microsoft.com/office/powerpoint/2010/main" val="11891909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227020"/>
            <a:ext cx="6912768" cy="2732758"/>
          </a:xfrm>
        </p:spPr>
        <p:txBody>
          <a:bodyPr>
            <a:normAutofit/>
          </a:bodyPr>
          <a:lstStyle/>
          <a:p>
            <a:pPr marL="0" indent="0">
              <a:buNone/>
            </a:pPr>
            <a:r>
              <a:rPr lang="fr-FR" sz="3900" b="1" dirty="0" smtClean="0">
                <a:solidFill>
                  <a:schemeClr val="bg1"/>
                </a:solidFill>
              </a:rPr>
              <a:t>SPORT ET ENVIRONNEMENT : VERS UN DEVELOPPEMENT DURABLE ?</a:t>
            </a:r>
            <a:endParaRPr lang="fr-FR" sz="3900" b="1" dirty="0">
              <a:solidFill>
                <a:schemeClr val="bg1"/>
              </a:solidFill>
            </a:endParaRPr>
          </a:p>
        </p:txBody>
      </p:sp>
      <p:sp>
        <p:nvSpPr>
          <p:cNvPr id="4" name="Sous-titre 2"/>
          <p:cNvSpPr txBox="1">
            <a:spLocks/>
          </p:cNvSpPr>
          <p:nvPr/>
        </p:nvSpPr>
        <p:spPr>
          <a:xfrm>
            <a:off x="252239" y="7434932"/>
            <a:ext cx="6768752"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#5</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solidFill>
                  <a:schemeClr val="bg1"/>
                </a:solidFill>
                <a:cs typeface="Arial" panose="020B0604020202020204" pitchFamily="34" charset="0"/>
              </a:rPr>
              <a:t>18</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28718809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4698628"/>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08423" y="6426820"/>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663103" y="2611374"/>
            <a:ext cx="4705066" cy="8083693"/>
          </a:xfrm>
          <a:prstGeom prst="rect">
            <a:avLst/>
          </a:prstGeom>
          <a:noFill/>
        </p:spPr>
        <p:txBody>
          <a:bodyPr wrap="square" numCol="2" spcCol="216000" rtlCol="0">
            <a:spAutoFit/>
          </a:bodyPr>
          <a:lstStyle/>
          <a:p>
            <a:pPr algn="just"/>
            <a:r>
              <a:rPr lang="fr-FR" sz="1600" baseline="30000" dirty="0" smtClean="0">
                <a:cs typeface="Arial" panose="020B0604020202020204" pitchFamily="34" charset="0"/>
              </a:rPr>
              <a:t>« </a:t>
            </a:r>
            <a:r>
              <a:rPr lang="fr-FR" sz="1600" baseline="30000" dirty="0">
                <a:cs typeface="Arial" panose="020B0604020202020204" pitchFamily="34" charset="0"/>
              </a:rPr>
              <a:t>Les politiques sportives au défi du développement durable », ouvrage de Gillet &amp; </a:t>
            </a:r>
            <a:r>
              <a:rPr lang="fr-FR" sz="1600" baseline="30000" dirty="0" err="1">
                <a:cs typeface="Arial" panose="020B0604020202020204" pitchFamily="34" charset="0"/>
              </a:rPr>
              <a:t>Sorzana</a:t>
            </a:r>
            <a:r>
              <a:rPr lang="fr-FR" sz="1600" baseline="30000" dirty="0">
                <a:cs typeface="Arial" panose="020B0604020202020204" pitchFamily="34" charset="0"/>
              </a:rPr>
              <a:t>, paru en 2018 (PUS), rappelle une nouvelle fois les conséquences du développement du sport avec les trois piliers du développement durable (social, économique et environnemental</a:t>
            </a:r>
            <a:r>
              <a:rPr lang="fr-FR" sz="1600" baseline="30000" dirty="0" smtClean="0">
                <a:cs typeface="Arial" panose="020B0604020202020204" pitchFamily="34" charset="0"/>
              </a:rPr>
              <a:t>).</a:t>
            </a:r>
          </a:p>
          <a:p>
            <a:pPr algn="just"/>
            <a:endParaRPr lang="fr-FR" sz="1600" baseline="30000" dirty="0" smtClean="0">
              <a:cs typeface="Arial" panose="020B0604020202020204" pitchFamily="34" charset="0"/>
            </a:endParaRPr>
          </a:p>
          <a:p>
            <a:pPr algn="just"/>
            <a:r>
              <a:rPr lang="fr-FR" sz="1600" baseline="30000" dirty="0" smtClean="0">
                <a:cs typeface="Arial" panose="020B0604020202020204" pitchFamily="34" charset="0"/>
              </a:rPr>
              <a:t>Dans </a:t>
            </a:r>
            <a:r>
              <a:rPr lang="fr-FR" sz="1600" baseline="30000" dirty="0">
                <a:cs typeface="Arial" panose="020B0604020202020204" pitchFamily="34" charset="0"/>
              </a:rPr>
              <a:t>les territoires urbains ou ruraux</a:t>
            </a:r>
            <a:r>
              <a:rPr lang="fr-FR" sz="1600" baseline="30000" dirty="0" smtClean="0">
                <a:cs typeface="Arial" panose="020B0604020202020204" pitchFamily="34" charset="0"/>
              </a:rPr>
              <a:t>,  « sport </a:t>
            </a:r>
            <a:r>
              <a:rPr lang="fr-FR" sz="1600" baseline="30000" dirty="0">
                <a:cs typeface="Arial" panose="020B0604020202020204" pitchFamily="34" charset="0"/>
              </a:rPr>
              <a:t>» et « environnement » connaissent des interactions tumultueuses. Cette union est née passionnelle : qui n’a pas aimé faire rouler son vtt sur des chemins vallonnés, pratiquer du ski dans une neige immaculée ou mesurer son aisance et son équilibre sur les vagues landaises ? Et pour quels impacts </a:t>
            </a:r>
            <a:r>
              <a:rPr lang="fr-FR" sz="1600" baseline="30000" dirty="0" smtClean="0">
                <a:cs typeface="Arial" panose="020B0604020202020204" pitchFamily="34" charset="0"/>
              </a:rPr>
              <a:t>?</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Pour autant, le scoutisme ou la pédagogie de Georges Hebert (« L’Éducation physique ou l'entraînement complet par la méthode naturelle » 1912) au début du siècle précédent, illustrent que la confrontation de l’activité physique avec son environnement naturel n’est pas une problématique nouvelle</a:t>
            </a:r>
            <a:r>
              <a:rPr lang="fr-FR" sz="1600" baseline="30000" dirty="0" smtClean="0">
                <a:cs typeface="Arial" panose="020B0604020202020204" pitchFamily="34" charset="0"/>
              </a:rPr>
              <a:t>.</a:t>
            </a:r>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r>
              <a:rPr lang="fr-FR" sz="1600" baseline="30000" dirty="0" smtClean="0">
                <a:cs typeface="Arial" panose="020B0604020202020204" pitchFamily="34" charset="0"/>
              </a:rPr>
              <a:t>La </a:t>
            </a:r>
            <a:r>
              <a:rPr lang="fr-FR" sz="1600" baseline="30000" dirty="0">
                <a:cs typeface="Arial" panose="020B0604020202020204" pitchFamily="34" charset="0"/>
              </a:rPr>
              <a:t>massification de la pratique sportive, la « </a:t>
            </a:r>
            <a:r>
              <a:rPr lang="fr-FR" sz="1600" baseline="30000" dirty="0" err="1">
                <a:cs typeface="Arial" panose="020B0604020202020204" pitchFamily="34" charset="0"/>
              </a:rPr>
              <a:t>destructuration</a:t>
            </a:r>
            <a:r>
              <a:rPr lang="fr-FR" sz="1600" baseline="30000" dirty="0">
                <a:cs typeface="Arial" panose="020B0604020202020204" pitchFamily="34" charset="0"/>
              </a:rPr>
              <a:t> » des sports de nature, la façon de pratiquer (individuelle mais avec les autres) les APPN devenus sports de nature alimentent des questionnements liés à l’équilibre environnemental, que rencontrent également les équipements sportifs urbains, particulièrement énergivores. Aujourd’hui, quelle que soit notre pratique sportive, de plein air ou non, elle interroge quant à ses nuisances environnementales, et finalement, la durabilité de cette activité</a:t>
            </a:r>
            <a:r>
              <a:rPr lang="fr-FR" sz="1600" baseline="30000" dirty="0" smtClean="0">
                <a:cs typeface="Arial" panose="020B0604020202020204" pitchFamily="34" charset="0"/>
              </a:rPr>
              <a:t>.</a:t>
            </a: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r>
              <a:rPr lang="fr-FR" sz="1600" baseline="30000" dirty="0" smtClean="0">
                <a:cs typeface="Arial" panose="020B0604020202020204" pitchFamily="34" charset="0"/>
              </a:rPr>
              <a:t>Aussi</a:t>
            </a:r>
            <a:r>
              <a:rPr lang="fr-FR" sz="1600" baseline="30000" dirty="0">
                <a:cs typeface="Arial" panose="020B0604020202020204" pitchFamily="34" charset="0"/>
              </a:rPr>
              <a:t>, sous impulsion notamment des conseils départementaux régulant les sports de nature avec les autres pratiques locales, sous impulsion des élus et citoyens sensibilisés sur le respect de notre planète, le développement du sport territorial « doit » nécessairement à présent s’intégrer dans son </a:t>
            </a:r>
            <a:r>
              <a:rPr lang="fr-FR" sz="1600" baseline="30000" dirty="0" smtClean="0">
                <a:cs typeface="Arial" panose="020B0604020202020204" pitchFamily="34" charset="0"/>
              </a:rPr>
              <a:t>environnement.</a:t>
            </a:r>
          </a:p>
          <a:p>
            <a:pPr algn="just"/>
            <a:r>
              <a:rPr lang="fr-FR" sz="1600" baseline="30000" dirty="0" smtClean="0">
                <a:cs typeface="Arial" panose="020B0604020202020204" pitchFamily="34" charset="0"/>
              </a:rPr>
              <a:t>Evidence !</a:t>
            </a:r>
          </a:p>
          <a:p>
            <a:pPr algn="just"/>
            <a:endParaRPr lang="fr-FR" sz="1600" baseline="30000" dirty="0">
              <a:cs typeface="Arial" panose="020B0604020202020204" pitchFamily="34" charset="0"/>
            </a:endParaRPr>
          </a:p>
          <a:p>
            <a:pPr algn="just"/>
            <a:r>
              <a:rPr lang="fr-FR" sz="1600" baseline="30000" dirty="0" smtClean="0">
                <a:cs typeface="Arial" panose="020B0604020202020204" pitchFamily="34" charset="0"/>
              </a:rPr>
              <a:t>Le </a:t>
            </a:r>
            <a:r>
              <a:rPr lang="fr-FR" sz="1600" baseline="30000" dirty="0">
                <a:cs typeface="Arial" panose="020B0604020202020204" pitchFamily="34" charset="0"/>
              </a:rPr>
              <a:t>défi passe donc par la compréhension des contraintes des pratiques sportives et </a:t>
            </a:r>
            <a:r>
              <a:rPr lang="fr-FR" sz="1600" baseline="30000" dirty="0" smtClean="0">
                <a:cs typeface="Arial" panose="020B0604020202020204" pitchFamily="34" charset="0"/>
              </a:rPr>
              <a:t>de leur  environnement</a:t>
            </a:r>
            <a:r>
              <a:rPr lang="fr-FR" sz="1600" baseline="30000" dirty="0">
                <a:cs typeface="Arial" panose="020B0604020202020204" pitchFamily="34" charset="0"/>
              </a:rPr>
              <a:t>. Ceci semble avoir fait glisser ce mariage de passion vers la raison, sans doute, sous la dynamique du concept « développement durable », et grâce à tous les acteurs sportifs actifs sur cette thématique (collectivités et CNOSF </a:t>
            </a:r>
            <a:r>
              <a:rPr lang="fr-FR" sz="1600" baseline="30000" dirty="0" smtClean="0">
                <a:cs typeface="Arial" panose="020B0604020202020204" pitchFamily="34" charset="0"/>
              </a:rPr>
              <a:t>et son Agenda 21 du sport </a:t>
            </a:r>
            <a:r>
              <a:rPr lang="fr-FR" sz="1700" baseline="30000" dirty="0" smtClean="0">
                <a:cs typeface="Arial" panose="020B0604020202020204" pitchFamily="34" charset="0"/>
              </a:rPr>
              <a:t>par </a:t>
            </a:r>
            <a:r>
              <a:rPr lang="fr-FR" sz="1700" baseline="30000" dirty="0">
                <a:cs typeface="Arial" panose="020B0604020202020204" pitchFamily="34" charset="0"/>
              </a:rPr>
              <a:t>exemple). </a:t>
            </a:r>
            <a:endParaRPr lang="fr-FR" sz="1700" baseline="30000" dirty="0" smtClean="0">
              <a:cs typeface="Arial" panose="020B0604020202020204" pitchFamily="34" charset="0"/>
            </a:endParaRPr>
          </a:p>
          <a:p>
            <a:pPr algn="just"/>
            <a:r>
              <a:rPr lang="fr-FR" sz="1700" baseline="30000" dirty="0" smtClean="0">
                <a:cs typeface="Arial" panose="020B0604020202020204" pitchFamily="34" charset="0"/>
              </a:rPr>
              <a:t>Continuons</a:t>
            </a:r>
            <a:r>
              <a:rPr lang="fr-FR" sz="1700" baseline="30000" dirty="0">
                <a:cs typeface="Arial" panose="020B0604020202020204" pitchFamily="34" charset="0"/>
              </a:rPr>
              <a:t>.</a:t>
            </a:r>
          </a:p>
        </p:txBody>
      </p:sp>
      <p:sp>
        <p:nvSpPr>
          <p:cNvPr id="34" name="ZoneTexte 33"/>
          <p:cNvSpPr txBox="1"/>
          <p:nvPr/>
        </p:nvSpPr>
        <p:spPr>
          <a:xfrm>
            <a:off x="2663103" y="1628238"/>
            <a:ext cx="4608512" cy="815608"/>
          </a:xfrm>
          <a:prstGeom prst="rect">
            <a:avLst/>
          </a:prstGeom>
          <a:noFill/>
        </p:spPr>
        <p:txBody>
          <a:bodyPr wrap="square" rtlCol="0">
            <a:spAutoFit/>
          </a:bodyPr>
          <a:lstStyle/>
          <a:p>
            <a:r>
              <a:rPr lang="fr-FR" sz="2350" b="1" cap="all" dirty="0" smtClean="0">
                <a:solidFill>
                  <a:srgbClr val="009FE3"/>
                </a:solidFill>
                <a:latin typeface="+mj-lt"/>
                <a:cs typeface="Arial" panose="020B0604020202020204" pitchFamily="34" charset="0"/>
              </a:rPr>
              <a:t>Sport et environnement : un mariage de raison</a:t>
            </a:r>
            <a:endParaRPr lang="fr-FR" sz="2350" b="1" cap="all" dirty="0">
              <a:solidFill>
                <a:srgbClr val="009FE3"/>
              </a:solidFill>
              <a:latin typeface="+mj-lt"/>
              <a:cs typeface="Arial" panose="020B0604020202020204" pitchFamily="34" charset="0"/>
            </a:endParaRPr>
          </a:p>
        </p:txBody>
      </p:sp>
      <p:sp>
        <p:nvSpPr>
          <p:cNvPr id="36" name="ZoneTexte 35"/>
          <p:cNvSpPr txBox="1"/>
          <p:nvPr/>
        </p:nvSpPr>
        <p:spPr>
          <a:xfrm>
            <a:off x="250080" y="5262053"/>
            <a:ext cx="2304256" cy="1200329"/>
          </a:xfrm>
          <a:prstGeom prst="rect">
            <a:avLst/>
          </a:prstGeom>
          <a:noFill/>
        </p:spPr>
        <p:txBody>
          <a:bodyPr wrap="square" rtlCol="0">
            <a:spAutoFit/>
          </a:bodyPr>
          <a:lstStyle/>
          <a:p>
            <a:pPr algn="just"/>
            <a:r>
              <a:rPr lang="fr-FR" i="1" spc="-50" baseline="30000" dirty="0" smtClean="0">
                <a:cs typeface="Arial" panose="020B0604020202020204" pitchFamily="34" charset="0"/>
              </a:rPr>
              <a:t>Aujourd’hui</a:t>
            </a:r>
            <a:r>
              <a:rPr lang="fr-FR" i="1" spc="-50" baseline="30000" dirty="0">
                <a:cs typeface="Arial" panose="020B0604020202020204" pitchFamily="34" charset="0"/>
              </a:rPr>
              <a:t>, quelle que soit notre pratique sportive, de plein air ou non, elle interroge quant à ses nuisances environnementales, et finalement, la durabilité de cette activité.</a:t>
            </a:r>
            <a:endParaRPr lang="fr-FR" i="1" baseline="30000" dirty="0">
              <a:cs typeface="Arial" panose="020B0604020202020204" pitchFamily="34" charset="0"/>
            </a:endParaRPr>
          </a:p>
        </p:txBody>
      </p:sp>
      <p:sp>
        <p:nvSpPr>
          <p:cNvPr id="37" name="ZoneTexte 36"/>
          <p:cNvSpPr txBox="1"/>
          <p:nvPr/>
        </p:nvSpPr>
        <p:spPr>
          <a:xfrm>
            <a:off x="250081" y="3985871"/>
            <a:ext cx="2304256" cy="574516"/>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Bruno </a:t>
            </a:r>
            <a:r>
              <a:rPr lang="fr-FR" sz="2000" b="1" cap="all" baseline="30000" dirty="0" err="1">
                <a:solidFill>
                  <a:srgbClr val="009FE3"/>
                </a:solidFill>
                <a:cs typeface="Arial" panose="020B0604020202020204" pitchFamily="34" charset="0"/>
              </a:rPr>
              <a:t>Lapeyronie</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Directeur associé </a:t>
            </a:r>
            <a:r>
              <a:rPr lang="fr-FR" baseline="30000" dirty="0" smtClean="0">
                <a:cs typeface="Arial" panose="020B0604020202020204" pitchFamily="34" charset="0"/>
              </a:rPr>
              <a:t>de </a:t>
            </a:r>
            <a:r>
              <a:rPr lang="fr-FR" baseline="30000" dirty="0" err="1">
                <a:cs typeface="Arial" panose="020B0604020202020204" pitchFamily="34" charset="0"/>
              </a:rPr>
              <a:t>SportColl</a:t>
            </a:r>
            <a:endParaRPr lang="fr-FR" sz="2000"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a:solidFill>
                  <a:schemeClr val="tx1">
                    <a:lumMod val="65000"/>
                    <a:lumOff val="35000"/>
                  </a:schemeClr>
                </a:solidFill>
                <a:latin typeface="Arial Black" panose="020B0A04020102020204" pitchFamily="34" charset="0"/>
              </a:rPr>
              <a:t>É</a:t>
            </a:r>
            <a:r>
              <a:rPr lang="fr-FR" sz="4000" dirty="0" smtClean="0">
                <a:solidFill>
                  <a:schemeClr val="tx1">
                    <a:lumMod val="65000"/>
                    <a:lumOff val="35000"/>
                  </a:schemeClr>
                </a:solidFill>
                <a:latin typeface="Arial Black" panose="020B0A04020102020204" pitchFamily="34" charset="0"/>
              </a:rPr>
              <a:t>DITO</a:t>
            </a:r>
            <a:endParaRPr lang="fr-FR" sz="4000" dirty="0">
              <a:solidFill>
                <a:schemeClr val="tx1">
                  <a:lumMod val="65000"/>
                  <a:lumOff val="35000"/>
                </a:schemeClr>
              </a:solidFill>
              <a:latin typeface="Arial Black" panose="020B0A04020102020204" pitchFamily="34" charset="0"/>
            </a:endParaRPr>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7165" t="18351" r="19827" b="25758"/>
          <a:stretch/>
        </p:blipFill>
        <p:spPr>
          <a:xfrm>
            <a:off x="754137" y="2028235"/>
            <a:ext cx="1296144" cy="1764000"/>
          </a:xfrm>
          <a:prstGeom prst="rect">
            <a:avLst/>
          </a:prstGeom>
        </p:spPr>
      </p:pic>
      <p:sp>
        <p:nvSpPr>
          <p:cNvPr id="16" name="ZoneTexte 15"/>
          <p:cNvSpPr txBox="1"/>
          <p:nvPr/>
        </p:nvSpPr>
        <p:spPr>
          <a:xfrm>
            <a:off x="558167" y="9175689"/>
            <a:ext cx="2700511" cy="246221"/>
          </a:xfrm>
          <a:prstGeom prst="rect">
            <a:avLst/>
          </a:prstGeom>
          <a:noFill/>
        </p:spPr>
        <p:txBody>
          <a:bodyPr wrap="square" rtlCol="0">
            <a:spAutoFit/>
          </a:bodyPr>
          <a:lstStyle/>
          <a:p>
            <a:r>
              <a:rPr lang="fr-FR" sz="1000" dirty="0" smtClean="0"/>
              <a:t>Participantes du Raid des Alizés </a:t>
            </a:r>
            <a:endParaRPr lang="fr-FR" sz="1000" dirty="0"/>
          </a:p>
        </p:txBody>
      </p:sp>
      <p:pic>
        <p:nvPicPr>
          <p:cNvPr id="2" name="Image 1"/>
          <p:cNvPicPr>
            <a:picLocks noChangeAspect="1"/>
          </p:cNvPicPr>
          <p:nvPr/>
        </p:nvPicPr>
        <p:blipFill>
          <a:blip r:embed="rId4"/>
          <a:stretch>
            <a:fillRect/>
          </a:stretch>
        </p:blipFill>
        <p:spPr>
          <a:xfrm>
            <a:off x="89296" y="7883990"/>
            <a:ext cx="2575211" cy="1230680"/>
          </a:xfrm>
          <a:prstGeom prst="rect">
            <a:avLst/>
          </a:prstGeom>
        </p:spPr>
      </p:pic>
      <p:sp>
        <p:nvSpPr>
          <p:cNvPr id="14"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19</a:t>
            </a:r>
            <a:endParaRPr lang="fr-FR" sz="1800" spc="100" dirty="0">
              <a:cs typeface="Arial" panose="020B0604020202020204" pitchFamily="34" charset="0"/>
            </a:endParaRPr>
          </a:p>
        </p:txBody>
      </p:sp>
    </p:spTree>
    <p:extLst>
      <p:ext uri="{BB962C8B-B14F-4D97-AF65-F5344CB8AC3E}">
        <p14:creationId xmlns:p14="http://schemas.microsoft.com/office/powerpoint/2010/main" val="11110426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498666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11776" y="6963621"/>
            <a:ext cx="500120" cy="425184"/>
          </a:xfrm>
          <a:prstGeom prst="rect">
            <a:avLst/>
          </a:prstGeom>
        </p:spPr>
      </p:pic>
      <p:sp>
        <p:nvSpPr>
          <p:cNvPr id="31" name="ZoneTexte 30"/>
          <p:cNvSpPr txBox="1"/>
          <p:nvPr/>
        </p:nvSpPr>
        <p:spPr>
          <a:xfrm>
            <a:off x="2746357" y="2128262"/>
            <a:ext cx="4660835" cy="8416625"/>
          </a:xfrm>
          <a:prstGeom prst="rect">
            <a:avLst/>
          </a:prstGeom>
          <a:noFill/>
        </p:spPr>
        <p:txBody>
          <a:bodyPr wrap="square" numCol="2" spcCol="216000" rtlCol="0">
            <a:spAutoFit/>
          </a:bodyPr>
          <a:lstStyle/>
          <a:p>
            <a:pPr algn="just"/>
            <a:r>
              <a:rPr lang="fr-FR" sz="1700" b="1" baseline="30000" dirty="0">
                <a:cs typeface="Arial" panose="020B0604020202020204" pitchFamily="34" charset="0"/>
              </a:rPr>
              <a:t>Pouvez-vous vous présenter en quelques mots </a:t>
            </a:r>
            <a:r>
              <a:rPr lang="fr-FR" sz="1700" b="1" baseline="30000" dirty="0" smtClean="0">
                <a:cs typeface="Arial" panose="020B0604020202020204" pitchFamily="34" charset="0"/>
              </a:rPr>
              <a:t>? </a:t>
            </a:r>
            <a:endParaRPr lang="fr-FR" sz="1700" b="1" baseline="30000" dirty="0">
              <a:cs typeface="Arial" panose="020B0604020202020204" pitchFamily="34" charset="0"/>
            </a:endParaRP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Je suis le directeur des relations institutionnelles et j’anime le groupe de travail au sein d’ENGIE, sur les grands évènements sportifs et culturels. C’est à ce titre que je me suis spécialisé dans les stades, les piscines, plutôt les équipements sportifs fermés, car c’est la qu’il y a des enjeux environnementaux forts</a:t>
            </a:r>
            <a:r>
              <a:rPr lang="fr-FR" sz="1700" b="1" baseline="30000" dirty="0">
                <a:cs typeface="Arial" panose="020B0604020202020204" pitchFamily="34" charset="0"/>
              </a:rPr>
              <a:t>.</a:t>
            </a:r>
          </a:p>
          <a:p>
            <a:pPr algn="just"/>
            <a:endParaRPr lang="fr-FR" sz="1700" b="1" baseline="30000" dirty="0">
              <a:cs typeface="Arial" panose="020B0604020202020204" pitchFamily="34" charset="0"/>
            </a:endParaRPr>
          </a:p>
          <a:p>
            <a:pPr algn="just"/>
            <a:r>
              <a:rPr lang="fr-FR" sz="1700" b="1" baseline="30000" dirty="0">
                <a:cs typeface="Arial" panose="020B0604020202020204" pitchFamily="34" charset="0"/>
              </a:rPr>
              <a:t>Quelles sont les différentes problématiques lorsqu’on confronte le sport et l’environnement ? </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L’idée </a:t>
            </a:r>
            <a:r>
              <a:rPr lang="fr-FR" sz="1700" baseline="30000" dirty="0" smtClean="0">
                <a:cs typeface="Arial" panose="020B0604020202020204" pitchFamily="34" charset="0"/>
              </a:rPr>
              <a:t>c’est que, </a:t>
            </a:r>
            <a:r>
              <a:rPr lang="fr-FR" sz="1700" baseline="30000" dirty="0">
                <a:cs typeface="Arial" panose="020B0604020202020204" pitchFamily="34" charset="0"/>
              </a:rPr>
              <a:t>comme tous les acteurs de la vie sociale et sociétale, il faut que les sportifs et les équipements sportifs limitent au maximum l’impact qu’ils ont sur l’environnement donc cela veut dire qu’il faut travailler sur les consommations d’énergie à l’intérieur des bâtiments sportifs, travailler sur le mode de production du chauffage et d’électricité, sur le mode de régulation, de distribution. </a:t>
            </a:r>
            <a:r>
              <a:rPr lang="fr-FR" sz="1700" baseline="30000" dirty="0" smtClean="0">
                <a:cs typeface="Arial" panose="020B0604020202020204" pitchFamily="34" charset="0"/>
              </a:rPr>
              <a:t>Il faut aussi </a:t>
            </a:r>
            <a:r>
              <a:rPr lang="fr-FR" sz="1700" baseline="30000" dirty="0">
                <a:cs typeface="Arial" panose="020B0604020202020204" pitchFamily="34" charset="0"/>
              </a:rPr>
              <a:t>travailler avec les sportifs eux-mêmes, les agents de villes, les clubs, les sportifs individuels qui viennent profiter des installations, pour </a:t>
            </a:r>
            <a:r>
              <a:rPr lang="fr-FR" sz="1700" baseline="30000" dirty="0" smtClean="0">
                <a:cs typeface="Arial" panose="020B0604020202020204" pitchFamily="34" charset="0"/>
              </a:rPr>
              <a:t>qu’eux-mêmes aient </a:t>
            </a:r>
            <a:r>
              <a:rPr lang="fr-FR" sz="1700" baseline="30000" dirty="0">
                <a:cs typeface="Arial" panose="020B0604020202020204" pitchFamily="34" charset="0"/>
              </a:rPr>
              <a:t>un comportement en cohérence avec le soucis de l’environnement. </a:t>
            </a:r>
          </a:p>
          <a:p>
            <a:pPr algn="just"/>
            <a:endParaRPr lang="fr-FR" sz="1700" b="1" baseline="30000" dirty="0">
              <a:cs typeface="Arial" panose="020B0604020202020204" pitchFamily="34" charset="0"/>
            </a:endParaRPr>
          </a:p>
          <a:p>
            <a:pPr algn="just"/>
            <a:r>
              <a:rPr lang="fr-FR" sz="1700" b="1" baseline="30000" dirty="0">
                <a:cs typeface="Arial" panose="020B0604020202020204" pitchFamily="34" charset="0"/>
              </a:rPr>
              <a:t>Aujourd’hui, quel est le nombre des équipements aux normes et adaptés face à l'environnement ?</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Il est vrai que tous les équipements ne sont pas aux normes. Par exemple, sur 4000 piscines en France, </a:t>
            </a:r>
            <a:r>
              <a:rPr lang="fr-FR" sz="1700" baseline="30000" dirty="0" smtClean="0">
                <a:cs typeface="Arial" panose="020B0604020202020204" pitchFamily="34" charset="0"/>
              </a:rPr>
              <a:t>j’estime à environ 10% </a:t>
            </a:r>
            <a:r>
              <a:rPr lang="fr-FR" sz="1700" baseline="30000" dirty="0">
                <a:cs typeface="Arial" panose="020B0604020202020204" pitchFamily="34" charset="0"/>
              </a:rPr>
              <a:t>qui sont correctement dimensionnées, outillées et régulées correctement pour être aux normes vis-à-vis de l'engagement de la France pour l’environnement. </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Ceci est pareil pour les stades, les gymnases, les </a:t>
            </a:r>
            <a:r>
              <a:rPr lang="fr-FR" sz="1700" baseline="30000" dirty="0" err="1">
                <a:cs typeface="Arial" panose="020B0604020202020204" pitchFamily="34" charset="0"/>
              </a:rPr>
              <a:t>Arenas</a:t>
            </a:r>
            <a:r>
              <a:rPr lang="fr-FR" sz="1700" baseline="30000" dirty="0">
                <a:cs typeface="Arial" panose="020B0604020202020204" pitchFamily="34" charset="0"/>
              </a:rPr>
              <a:t>, ou autres… car ce n’était pas le soucis de nos prédécesseurs, ils ne se posaient pas toutes ces questions d’environnement. </a:t>
            </a:r>
            <a:r>
              <a:rPr lang="fr-FR" sz="1700" baseline="30000" dirty="0" smtClean="0">
                <a:cs typeface="Arial" panose="020B0604020202020204" pitchFamily="34" charset="0"/>
              </a:rPr>
              <a:t>La prise de conscience date des </a:t>
            </a:r>
            <a:r>
              <a:rPr lang="fr-FR" sz="1700" baseline="30000" dirty="0">
                <a:cs typeface="Arial" panose="020B0604020202020204" pitchFamily="34" charset="0"/>
              </a:rPr>
              <a:t>années 2008-2010 environ, avec </a:t>
            </a:r>
            <a:r>
              <a:rPr lang="fr-FR" sz="1700" baseline="30000" dirty="0" smtClean="0">
                <a:cs typeface="Arial" panose="020B0604020202020204" pitchFamily="34" charset="0"/>
              </a:rPr>
              <a:t>les productions du </a:t>
            </a:r>
            <a:r>
              <a:rPr lang="fr-FR" sz="1700" baseline="30000" dirty="0">
                <a:cs typeface="Arial" panose="020B0604020202020204" pitchFamily="34" charset="0"/>
              </a:rPr>
              <a:t>GIEC (Groupement International d’Etudes du Climat).</a:t>
            </a:r>
          </a:p>
          <a:p>
            <a:pPr algn="just"/>
            <a:endParaRPr lang="fr-FR" sz="1700" baseline="30000" dirty="0">
              <a:cs typeface="Arial" panose="020B0604020202020204" pitchFamily="34" charset="0"/>
            </a:endParaRPr>
          </a:p>
          <a:p>
            <a:pPr algn="just"/>
            <a:r>
              <a:rPr lang="fr-FR" sz="1700" b="1" baseline="30000" dirty="0">
                <a:cs typeface="Arial" panose="020B0604020202020204" pitchFamily="34" charset="0"/>
              </a:rPr>
              <a:t>Votre vision des choses pour les années à venir ? </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On est en bonne </a:t>
            </a:r>
            <a:r>
              <a:rPr lang="fr-FR" sz="1700" baseline="30000" dirty="0" smtClean="0">
                <a:cs typeface="Arial" panose="020B0604020202020204" pitchFamily="34" charset="0"/>
              </a:rPr>
              <a:t>voie. Cela </a:t>
            </a:r>
            <a:r>
              <a:rPr lang="fr-FR" sz="1700" baseline="30000" dirty="0">
                <a:cs typeface="Arial" panose="020B0604020202020204" pitchFamily="34" charset="0"/>
              </a:rPr>
              <a:t>va venir petit à petit, </a:t>
            </a:r>
            <a:r>
              <a:rPr lang="fr-FR" sz="1700" baseline="30000" dirty="0" smtClean="0">
                <a:cs typeface="Arial" panose="020B0604020202020204" pitchFamily="34" charset="0"/>
              </a:rPr>
              <a:t>avec, par exemple, la </a:t>
            </a:r>
            <a:r>
              <a:rPr lang="fr-FR" sz="1700" baseline="30000" dirty="0">
                <a:cs typeface="Arial" panose="020B0604020202020204" pitchFamily="34" charset="0"/>
              </a:rPr>
              <a:t>mise en place de panneaux solaires sur les équipements sportifs, </a:t>
            </a:r>
            <a:r>
              <a:rPr lang="fr-FR" sz="1700" baseline="30000" dirty="0" smtClean="0">
                <a:cs typeface="Arial" panose="020B0604020202020204" pitchFamily="34" charset="0"/>
              </a:rPr>
              <a:t>l’utilisation d’énergies renouvelables, la mise en place de </a:t>
            </a:r>
            <a:r>
              <a:rPr lang="fr-FR" sz="1700" baseline="30000" dirty="0">
                <a:cs typeface="Arial" panose="020B0604020202020204" pitchFamily="34" charset="0"/>
              </a:rPr>
              <a:t>petites </a:t>
            </a:r>
            <a:r>
              <a:rPr lang="fr-FR" sz="1700" baseline="30000" dirty="0" smtClean="0">
                <a:cs typeface="Arial" panose="020B0604020202020204" pitchFamily="34" charset="0"/>
              </a:rPr>
              <a:t>choses pour </a:t>
            </a:r>
            <a:r>
              <a:rPr lang="fr-FR" sz="1700" baseline="30000" dirty="0">
                <a:cs typeface="Arial" panose="020B0604020202020204" pitchFamily="34" charset="0"/>
              </a:rPr>
              <a:t>faire partie d’une démarche positive pour l’environnement. Dans tous les cas, la prise de conscience est là ! En prenant en compte la performance énergétique environnementale dans les travaux des espaces au sein des communes et en sensibilisant les clubs et les sportifs, pour qu’ils soient acteurs de la performance </a:t>
            </a:r>
            <a:r>
              <a:rPr lang="fr-FR" sz="1700" baseline="30000" dirty="0" smtClean="0">
                <a:cs typeface="Arial" panose="020B0604020202020204" pitchFamily="34" charset="0"/>
              </a:rPr>
              <a:t>énergétique, </a:t>
            </a:r>
            <a:r>
              <a:rPr lang="fr-FR" sz="1700" baseline="30000" dirty="0">
                <a:cs typeface="Arial" panose="020B0604020202020204" pitchFamily="34" charset="0"/>
              </a:rPr>
              <a:t>on avancera.</a:t>
            </a:r>
          </a:p>
        </p:txBody>
      </p:sp>
      <p:sp>
        <p:nvSpPr>
          <p:cNvPr id="34" name="ZoneTexte 33"/>
          <p:cNvSpPr txBox="1"/>
          <p:nvPr/>
        </p:nvSpPr>
        <p:spPr>
          <a:xfrm>
            <a:off x="2700511" y="1674292"/>
            <a:ext cx="4752528" cy="453970"/>
          </a:xfrm>
          <a:prstGeom prst="rect">
            <a:avLst/>
          </a:prstGeom>
          <a:noFill/>
        </p:spPr>
        <p:txBody>
          <a:bodyPr wrap="square" rtlCol="0">
            <a:spAutoFit/>
          </a:bodyPr>
          <a:lstStyle/>
          <a:p>
            <a:r>
              <a:rPr lang="fr-FR" sz="2350" b="1" cap="all" dirty="0" smtClean="0">
                <a:solidFill>
                  <a:srgbClr val="009FE3"/>
                </a:solidFill>
                <a:cs typeface="Arial" panose="020B0604020202020204" pitchFamily="34" charset="0"/>
              </a:rPr>
              <a:t>INTERVIEW de PIERRE GUYARD</a:t>
            </a:r>
            <a:endParaRPr lang="fr-FR" sz="2350" b="1" cap="all" dirty="0">
              <a:solidFill>
                <a:srgbClr val="009FE3"/>
              </a:solidFill>
              <a:cs typeface="Arial" panose="020B0604020202020204" pitchFamily="34" charset="0"/>
            </a:endParaRPr>
          </a:p>
        </p:txBody>
      </p:sp>
      <p:sp>
        <p:nvSpPr>
          <p:cNvPr id="36" name="ZoneTexte 35"/>
          <p:cNvSpPr txBox="1"/>
          <p:nvPr/>
        </p:nvSpPr>
        <p:spPr>
          <a:xfrm>
            <a:off x="180231" y="5474517"/>
            <a:ext cx="2304256" cy="1569660"/>
          </a:xfrm>
          <a:prstGeom prst="rect">
            <a:avLst/>
          </a:prstGeom>
          <a:noFill/>
        </p:spPr>
        <p:txBody>
          <a:bodyPr wrap="square" rtlCol="0">
            <a:spAutoFit/>
          </a:bodyPr>
          <a:lstStyle/>
          <a:p>
            <a:pPr algn="just"/>
            <a:r>
              <a:rPr lang="fr-FR" i="1" baseline="30000" dirty="0">
                <a:cs typeface="Arial" panose="020B0604020202020204" pitchFamily="34" charset="0"/>
              </a:rPr>
              <a:t>En prenant en compte la performance énergétique environnementale dans les travaux des espaces au sein des communes et en sensibilisant les clubs et les sportifs, pour qu’ils soient acteurs de la performance énergétique, on </a:t>
            </a:r>
            <a:r>
              <a:rPr lang="fr-FR" i="1" baseline="30000" dirty="0" smtClean="0">
                <a:cs typeface="Arial" panose="020B0604020202020204" pitchFamily="34" charset="0"/>
              </a:rPr>
              <a:t>avancera.</a:t>
            </a:r>
            <a:endParaRPr lang="fr-FR" i="1" baseline="30000" dirty="0">
              <a:cs typeface="Arial" panose="020B0604020202020204" pitchFamily="34" charset="0"/>
            </a:endParaRPr>
          </a:p>
        </p:txBody>
      </p:sp>
      <p:sp>
        <p:nvSpPr>
          <p:cNvPr id="37" name="ZoneTexte 36"/>
          <p:cNvSpPr txBox="1"/>
          <p:nvPr/>
        </p:nvSpPr>
        <p:spPr>
          <a:xfrm>
            <a:off x="250081" y="3985871"/>
            <a:ext cx="2304256" cy="666849"/>
          </a:xfrm>
          <a:prstGeom prst="rect">
            <a:avLst/>
          </a:prstGeom>
          <a:noFill/>
        </p:spPr>
        <p:txBody>
          <a:bodyPr wrap="square" rtlCol="0">
            <a:spAutoFit/>
          </a:bodyPr>
          <a:lstStyle/>
          <a:p>
            <a:pPr algn="ctr"/>
            <a:r>
              <a:rPr lang="fr-FR" sz="2000" b="1" cap="all" baseline="30000" dirty="0" smtClean="0">
                <a:solidFill>
                  <a:srgbClr val="009FE3"/>
                </a:solidFill>
                <a:cs typeface="Arial" panose="020B0604020202020204" pitchFamily="34" charset="0"/>
              </a:rPr>
              <a:t>Pierre GUYARD</a:t>
            </a:r>
            <a:endParaRPr lang="fr-FR" sz="2000" b="1" cap="all" baseline="30000" dirty="0">
              <a:solidFill>
                <a:srgbClr val="009FE3"/>
              </a:solidFill>
              <a:cs typeface="Arial" panose="020B0604020202020204" pitchFamily="34" charset="0"/>
            </a:endParaRPr>
          </a:p>
          <a:p>
            <a:pPr algn="ctr"/>
            <a:r>
              <a:rPr lang="fr-FR" baseline="30000" dirty="0" smtClean="0">
                <a:cs typeface="Arial" panose="020B0604020202020204" pitchFamily="34" charset="0"/>
              </a:rPr>
              <a:t>Directeur </a:t>
            </a:r>
            <a:r>
              <a:rPr lang="fr-FR" baseline="30000" dirty="0">
                <a:cs typeface="Arial" panose="020B0604020202020204" pitchFamily="34" charset="0"/>
              </a:rPr>
              <a:t>des relations </a:t>
            </a:r>
            <a:r>
              <a:rPr lang="fr-FR" baseline="30000" dirty="0" smtClean="0">
                <a:cs typeface="Arial" panose="020B0604020202020204" pitchFamily="34" charset="0"/>
              </a:rPr>
              <a:t>institutionnelles ENGIE</a:t>
            </a:r>
            <a:endParaRPr lang="fr-FR" baseline="30000" dirty="0">
              <a:cs typeface="Arial" panose="020B0604020202020204" pitchFamily="34" charset="0"/>
            </a:endParaRPr>
          </a:p>
        </p:txBody>
      </p:sp>
      <p:sp>
        <p:nvSpPr>
          <p:cNvPr id="12" name="ZoneTexte 11"/>
          <p:cNvSpPr txBox="1"/>
          <p:nvPr/>
        </p:nvSpPr>
        <p:spPr>
          <a:xfrm>
            <a:off x="15948" y="9651237"/>
            <a:ext cx="2772519" cy="246221"/>
          </a:xfrm>
          <a:prstGeom prst="rect">
            <a:avLst/>
          </a:prstGeom>
          <a:noFill/>
        </p:spPr>
        <p:txBody>
          <a:bodyPr wrap="square" rtlCol="0">
            <a:spAutoFit/>
          </a:bodyPr>
          <a:lstStyle/>
          <a:p>
            <a:r>
              <a:rPr lang="fr-FR" sz="1000" dirty="0" smtClean="0"/>
              <a:t>Centre Nautique Aubervilliers – Seine Saint Denis</a:t>
            </a:r>
            <a:endParaRPr lang="fr-FR" sz="1000" dirty="0"/>
          </a:p>
        </p:txBody>
      </p:sp>
      <p:pic>
        <p:nvPicPr>
          <p:cNvPr id="2" name="Image 1"/>
          <p:cNvPicPr>
            <a:picLocks noChangeAspect="1"/>
          </p:cNvPicPr>
          <p:nvPr/>
        </p:nvPicPr>
        <p:blipFill>
          <a:blip r:embed="rId3"/>
          <a:stretch>
            <a:fillRect/>
          </a:stretch>
        </p:blipFill>
        <p:spPr>
          <a:xfrm>
            <a:off x="681136" y="2444887"/>
            <a:ext cx="1442145" cy="1425310"/>
          </a:xfrm>
          <a:prstGeom prst="rect">
            <a:avLst/>
          </a:prstGeom>
        </p:spPr>
      </p:pic>
      <p:pic>
        <p:nvPicPr>
          <p:cNvPr id="4" name="Image 3"/>
          <p:cNvPicPr>
            <a:picLocks noChangeAspect="1"/>
          </p:cNvPicPr>
          <p:nvPr/>
        </p:nvPicPr>
        <p:blipFill>
          <a:blip r:embed="rId4"/>
          <a:stretch>
            <a:fillRect/>
          </a:stretch>
        </p:blipFill>
        <p:spPr>
          <a:xfrm>
            <a:off x="107932" y="8020076"/>
            <a:ext cx="2448272" cy="1631161"/>
          </a:xfrm>
          <a:prstGeom prst="rect">
            <a:avLst/>
          </a:prstGeom>
        </p:spPr>
      </p:pic>
      <p:sp>
        <p:nvSpPr>
          <p:cNvPr id="1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20</a:t>
            </a:r>
            <a:endParaRPr lang="fr-FR" sz="1800" spc="100" dirty="0">
              <a:cs typeface="Arial" panose="020B0604020202020204" pitchFamily="34" charset="0"/>
            </a:endParaRPr>
          </a:p>
        </p:txBody>
      </p:sp>
    </p:spTree>
    <p:extLst>
      <p:ext uri="{BB962C8B-B14F-4D97-AF65-F5344CB8AC3E}">
        <p14:creationId xmlns:p14="http://schemas.microsoft.com/office/powerpoint/2010/main" val="19857592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39" y="4921516"/>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908423" y="6433684"/>
            <a:ext cx="500120" cy="425184"/>
          </a:xfrm>
          <a:prstGeom prst="rect">
            <a:avLst/>
          </a:prstGeom>
        </p:spPr>
      </p:pic>
      <p:sp>
        <p:nvSpPr>
          <p:cNvPr id="31" name="ZoneTexte 30"/>
          <p:cNvSpPr txBox="1"/>
          <p:nvPr/>
        </p:nvSpPr>
        <p:spPr>
          <a:xfrm>
            <a:off x="2844527" y="2212325"/>
            <a:ext cx="4608512" cy="8100000"/>
          </a:xfrm>
          <a:prstGeom prst="rect">
            <a:avLst/>
          </a:prstGeom>
          <a:noFill/>
        </p:spPr>
        <p:txBody>
          <a:bodyPr wrap="square" numCol="2" spcCol="216000" rtlCol="0">
            <a:spAutoFit/>
          </a:bodyPr>
          <a:lstStyle/>
          <a:p>
            <a:pPr algn="just"/>
            <a:r>
              <a:rPr lang="fr-FR" sz="1700" b="1" baseline="30000" dirty="0">
                <a:cs typeface="Arial" panose="020B0604020202020204" pitchFamily="34" charset="0"/>
              </a:rPr>
              <a:t>Pouvez- vous vous présenter en quelques mots ?</a:t>
            </a:r>
          </a:p>
          <a:p>
            <a:pPr algn="just"/>
            <a:endParaRPr lang="fr-FR" sz="1700" b="1" baseline="30000" dirty="0">
              <a:cs typeface="Arial" panose="020B0604020202020204" pitchFamily="34" charset="0"/>
            </a:endParaRPr>
          </a:p>
          <a:p>
            <a:pPr algn="just"/>
            <a:r>
              <a:rPr lang="fr-FR" sz="1700" baseline="30000" dirty="0">
                <a:cs typeface="Arial" panose="020B0604020202020204" pitchFamily="34" charset="0"/>
              </a:rPr>
              <a:t>Je m’appelle Nicolas </a:t>
            </a:r>
            <a:r>
              <a:rPr lang="fr-FR" sz="1700" baseline="30000" dirty="0" smtClean="0">
                <a:cs typeface="Arial" panose="020B0604020202020204" pitchFamily="34" charset="0"/>
              </a:rPr>
              <a:t>Dupuy, </a:t>
            </a:r>
            <a:r>
              <a:rPr lang="fr-FR" sz="1700" baseline="30000" dirty="0">
                <a:cs typeface="Arial" panose="020B0604020202020204" pitchFamily="34" charset="0"/>
              </a:rPr>
              <a:t>chef des services des sports du département de l’Ardèche, je m’occupe de la gestion du sport au sein du département. J’ai été recruté dans le cadre de la réalisation et la mise en œuvre des plans et des commissions départementales relatives aux espaces et sites itinéraires (PDESI). L’objectif de ce plan départemental est d’arriver à lier et faire cohabiter les pratiquants des sports de nature avec les enjeux environnementaux, afin de gérer notamment les incidents environnementaux sur les milieux. </a:t>
            </a:r>
          </a:p>
          <a:p>
            <a:pPr algn="just"/>
            <a:endParaRPr lang="fr-FR" sz="1700" b="1" baseline="30000" dirty="0">
              <a:cs typeface="Arial" panose="020B0604020202020204" pitchFamily="34" charset="0"/>
            </a:endParaRPr>
          </a:p>
          <a:p>
            <a:pPr algn="just"/>
            <a:r>
              <a:rPr lang="fr-FR" sz="1700" b="1" baseline="30000" dirty="0">
                <a:cs typeface="Arial" panose="020B0604020202020204" pitchFamily="34" charset="0"/>
              </a:rPr>
              <a:t>Pour vous, que pensez-vous de la place de </a:t>
            </a:r>
            <a:r>
              <a:rPr lang="fr-FR" sz="1700" b="1" baseline="30000" dirty="0" smtClean="0">
                <a:cs typeface="Arial" panose="020B0604020202020204" pitchFamily="34" charset="0"/>
              </a:rPr>
              <a:t>l’environnement </a:t>
            </a:r>
            <a:r>
              <a:rPr lang="fr-FR" sz="1700" b="1" baseline="30000" dirty="0">
                <a:cs typeface="Arial" panose="020B0604020202020204" pitchFamily="34" charset="0"/>
              </a:rPr>
              <a:t>dans le sport ?</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Pour moi, elle est essentielle ! La notion que nous voulons, en aucun cas développer, c’est le fait de penser que la nature est un terrain de jeu. Je défends cette idée car, pour moi, la nature est un milieu particulier dans lequel nous pouvons pratiquer du sport, mais ce n’est absolument pas un équipement sportif. Il faut vraiment prendre en compte, qu’on ne pratique pas en nature comme on pratique dans un gymnase. Pour cela, il est essentiel de bien connaître et comprendre l’environnement pour pouvoir agir de façon raisonné, raisonnable et respectueuse. Dans le cas contraire, il y a des chances de dégrader l’environnement, même sans le vouloir. Une fois dégradé, celui-ci perd de son attractivité, ensuite c’est irréversible et forcément le territoire va en souffrir.</a:t>
            </a:r>
          </a:p>
          <a:p>
            <a:pPr algn="just"/>
            <a:r>
              <a:rPr lang="fr-FR" sz="1700" baseline="30000" dirty="0">
                <a:cs typeface="Arial" panose="020B0604020202020204" pitchFamily="34" charset="0"/>
              </a:rPr>
              <a:t>L’idée c’est donc d’éduquer à l’environnement pour bien faire comprendre aux pratiquants que la nature n’est pas un équipement classique.</a:t>
            </a:r>
          </a:p>
          <a:p>
            <a:pPr algn="just"/>
            <a:endParaRPr lang="fr-FR" sz="1700" b="1" baseline="30000" dirty="0">
              <a:cs typeface="Arial" panose="020B0604020202020204" pitchFamily="34" charset="0"/>
            </a:endParaRPr>
          </a:p>
          <a:p>
            <a:pPr algn="just"/>
            <a:r>
              <a:rPr lang="fr-FR" sz="1700" b="1" baseline="30000" dirty="0">
                <a:cs typeface="Arial" panose="020B0604020202020204" pitchFamily="34" charset="0"/>
              </a:rPr>
              <a:t>Comment mettez-vous en place ces aspects d’éducation et de sensibilisation à l’environnement ?</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Nous intervenons auprès des collèges, à travers des classes découvertes pour faire de la sensibilisation sur la fragilité des milieux et les éduquer à une pratique raisonnée. Nous avons surtout un travail de fond, qui se fait avec les professionnels de l’encadrement. Ensuite, même s’il est vrai que nous échappent les individuels et pratiquants libres, nous les sensibilisons avec des panneaux d’information, par exemple.</a:t>
            </a:r>
          </a:p>
          <a:p>
            <a:pPr algn="just"/>
            <a:endParaRPr lang="fr-FR" sz="1700" b="1" baseline="30000" dirty="0">
              <a:cs typeface="Arial" panose="020B0604020202020204" pitchFamily="34" charset="0"/>
            </a:endParaRPr>
          </a:p>
          <a:p>
            <a:pPr algn="just"/>
            <a:r>
              <a:rPr lang="fr-FR" sz="1700" b="1" baseline="30000" dirty="0">
                <a:cs typeface="Arial" panose="020B0604020202020204" pitchFamily="34" charset="0"/>
              </a:rPr>
              <a:t>Quelles sont vos perspectives d’avenir sur ce sujet ?</a:t>
            </a:r>
          </a:p>
          <a:p>
            <a:pPr algn="just"/>
            <a:endParaRPr lang="fr-FR" sz="1700" b="1" baseline="30000" dirty="0">
              <a:cs typeface="Arial" panose="020B0604020202020204" pitchFamily="34" charset="0"/>
            </a:endParaRPr>
          </a:p>
          <a:p>
            <a:pPr algn="just"/>
            <a:r>
              <a:rPr lang="fr-FR" sz="1700" baseline="30000" dirty="0">
                <a:cs typeface="Arial" panose="020B0604020202020204" pitchFamily="34" charset="0"/>
              </a:rPr>
              <a:t>Depuis 2015, le département de l’Ardèche a changé de politique : nous avons beaucoup joué sur la quantité de nos sites pendant très longtemps mais depuis ces dernières années on s’est engagé dans la </a:t>
            </a:r>
            <a:r>
              <a:rPr lang="fr-FR" sz="1700" baseline="30000" dirty="0" smtClean="0">
                <a:cs typeface="Arial" panose="020B0604020202020204" pitchFamily="34" charset="0"/>
              </a:rPr>
              <a:t>voie </a:t>
            </a:r>
            <a:r>
              <a:rPr lang="fr-FR" sz="1700" baseline="30000" dirty="0">
                <a:cs typeface="Arial" panose="020B0604020202020204" pitchFamily="34" charset="0"/>
              </a:rPr>
              <a:t>de la qualité avec le développement du label « émerveillé par l’Ardèche ». On veut vraiment revoir notre offre et proposer des sites de qualité.</a:t>
            </a:r>
          </a:p>
          <a:p>
            <a:pPr algn="just"/>
            <a:endParaRPr lang="fr-FR" sz="1700" baseline="30000" dirty="0">
              <a:cs typeface="Arial" panose="020B0604020202020204" pitchFamily="34" charset="0"/>
            </a:endParaRPr>
          </a:p>
        </p:txBody>
      </p:sp>
      <p:sp>
        <p:nvSpPr>
          <p:cNvPr id="34" name="ZoneTexte 33"/>
          <p:cNvSpPr txBox="1"/>
          <p:nvPr/>
        </p:nvSpPr>
        <p:spPr>
          <a:xfrm>
            <a:off x="3063466" y="1534558"/>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NICOLAS DUPUY</a:t>
            </a:r>
            <a:endParaRPr lang="fr-FR" sz="2400" b="1" cap="all" dirty="0">
              <a:solidFill>
                <a:srgbClr val="009FE3"/>
              </a:solidFill>
              <a:cs typeface="Arial" panose="020B0604020202020204" pitchFamily="34" charset="0"/>
            </a:endParaRPr>
          </a:p>
        </p:txBody>
      </p:sp>
      <p:sp>
        <p:nvSpPr>
          <p:cNvPr id="36" name="ZoneTexte 35"/>
          <p:cNvSpPr txBox="1"/>
          <p:nvPr/>
        </p:nvSpPr>
        <p:spPr>
          <a:xfrm>
            <a:off x="180231" y="5275465"/>
            <a:ext cx="2304256" cy="1200329"/>
          </a:xfrm>
          <a:prstGeom prst="rect">
            <a:avLst/>
          </a:prstGeom>
          <a:noFill/>
        </p:spPr>
        <p:txBody>
          <a:bodyPr wrap="square" rtlCol="0">
            <a:spAutoFit/>
          </a:bodyPr>
          <a:lstStyle/>
          <a:p>
            <a:pPr algn="just"/>
            <a:endParaRPr lang="fr-FR" i="1" baseline="30000" dirty="0">
              <a:cs typeface="Arial" panose="020B0604020202020204" pitchFamily="34" charset="0"/>
            </a:endParaRPr>
          </a:p>
          <a:p>
            <a:pPr algn="just"/>
            <a:r>
              <a:rPr lang="fr-FR" i="1" baseline="30000" dirty="0" smtClean="0">
                <a:solidFill>
                  <a:prstClr val="black"/>
                </a:solidFill>
                <a:cs typeface="Arial" panose="020B0604020202020204" pitchFamily="34" charset="0"/>
              </a:rPr>
              <a:t>La </a:t>
            </a:r>
            <a:r>
              <a:rPr lang="fr-FR" i="1" baseline="30000" dirty="0">
                <a:solidFill>
                  <a:prstClr val="black"/>
                </a:solidFill>
                <a:cs typeface="Arial" panose="020B0604020202020204" pitchFamily="34" charset="0"/>
              </a:rPr>
              <a:t>nature est un milieu particulier dans lequel nous pouvons pratiquer du sport, mais ce n’est absolument pas un équipement sportif.</a:t>
            </a:r>
            <a:endParaRPr lang="fr-FR" i="1" baseline="30000" dirty="0">
              <a:cs typeface="Arial" panose="020B0604020202020204" pitchFamily="34" charset="0"/>
            </a:endParaRPr>
          </a:p>
        </p:txBody>
      </p:sp>
      <p:sp>
        <p:nvSpPr>
          <p:cNvPr id="37" name="ZoneTexte 36"/>
          <p:cNvSpPr txBox="1"/>
          <p:nvPr/>
        </p:nvSpPr>
        <p:spPr>
          <a:xfrm>
            <a:off x="250081" y="4031779"/>
            <a:ext cx="2304256" cy="666849"/>
          </a:xfrm>
          <a:prstGeom prst="rect">
            <a:avLst/>
          </a:prstGeom>
          <a:noFill/>
        </p:spPr>
        <p:txBody>
          <a:bodyPr wrap="square" rtlCol="0">
            <a:spAutoFit/>
          </a:bodyPr>
          <a:lstStyle/>
          <a:p>
            <a:pPr algn="ctr"/>
            <a:r>
              <a:rPr lang="fr-FR" sz="2000" b="1" cap="all" baseline="30000" dirty="0" smtClean="0">
                <a:solidFill>
                  <a:srgbClr val="009FE3"/>
                </a:solidFill>
                <a:cs typeface="Arial" panose="020B0604020202020204" pitchFamily="34" charset="0"/>
              </a:rPr>
              <a:t>NICOLAS DUPUY</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C</a:t>
            </a:r>
            <a:r>
              <a:rPr lang="fr-FR" baseline="30000" dirty="0" smtClean="0">
                <a:cs typeface="Arial" panose="020B0604020202020204" pitchFamily="34" charset="0"/>
              </a:rPr>
              <a:t>hef </a:t>
            </a:r>
            <a:r>
              <a:rPr lang="fr-FR" baseline="30000" dirty="0">
                <a:cs typeface="Arial" panose="020B0604020202020204" pitchFamily="34" charset="0"/>
              </a:rPr>
              <a:t>des services des sports du département de l’Ardèche</a:t>
            </a:r>
          </a:p>
        </p:txBody>
      </p:sp>
      <p:sp>
        <p:nvSpPr>
          <p:cNvPr id="6" name="ZoneTexte 5"/>
          <p:cNvSpPr txBox="1"/>
          <p:nvPr/>
        </p:nvSpPr>
        <p:spPr>
          <a:xfrm>
            <a:off x="808227" y="9615269"/>
            <a:ext cx="2700511" cy="246221"/>
          </a:xfrm>
          <a:prstGeom prst="rect">
            <a:avLst/>
          </a:prstGeom>
          <a:noFill/>
        </p:spPr>
        <p:txBody>
          <a:bodyPr wrap="square" rtlCol="0">
            <a:spAutoFit/>
          </a:bodyPr>
          <a:lstStyle/>
          <a:p>
            <a:r>
              <a:rPr lang="fr-FR" sz="1000" dirty="0" smtClean="0"/>
              <a:t>Escapade en Ardèche</a:t>
            </a:r>
            <a:endParaRPr lang="fr-FR" sz="1000" dirty="0"/>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677" y="1911760"/>
            <a:ext cx="1432736" cy="1910314"/>
          </a:xfrm>
          <a:prstGeom prst="rect">
            <a:avLst/>
          </a:prstGeom>
        </p:spPr>
      </p:pic>
      <p:pic>
        <p:nvPicPr>
          <p:cNvPr id="3" name="Image 2"/>
          <p:cNvPicPr>
            <a:picLocks noChangeAspect="1"/>
          </p:cNvPicPr>
          <p:nvPr/>
        </p:nvPicPr>
        <p:blipFill>
          <a:blip r:embed="rId5"/>
          <a:stretch>
            <a:fillRect/>
          </a:stretch>
        </p:blipFill>
        <p:spPr>
          <a:xfrm>
            <a:off x="358636" y="7961214"/>
            <a:ext cx="2195701" cy="1646776"/>
          </a:xfrm>
          <a:prstGeom prst="rect">
            <a:avLst/>
          </a:prstGeom>
        </p:spPr>
      </p:pic>
      <p:sp>
        <p:nvSpPr>
          <p:cNvPr id="14"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21</a:t>
            </a:r>
            <a:endParaRPr lang="fr-FR" sz="1800" spc="100" dirty="0">
              <a:cs typeface="Arial" panose="020B0604020202020204" pitchFamily="34" charset="0"/>
            </a:endParaRPr>
          </a:p>
        </p:txBody>
      </p:sp>
    </p:spTree>
    <p:extLst>
      <p:ext uri="{BB962C8B-B14F-4D97-AF65-F5344CB8AC3E}">
        <p14:creationId xmlns:p14="http://schemas.microsoft.com/office/powerpoint/2010/main" val="16048236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227020"/>
            <a:ext cx="6912768" cy="2732758"/>
          </a:xfrm>
        </p:spPr>
        <p:txBody>
          <a:bodyPr>
            <a:normAutofit/>
          </a:bodyPr>
          <a:lstStyle/>
          <a:p>
            <a:pPr marL="0" indent="0">
              <a:buNone/>
            </a:pPr>
            <a:r>
              <a:rPr lang="fr-FR" sz="3900" b="1" dirty="0" smtClean="0">
                <a:solidFill>
                  <a:schemeClr val="bg1"/>
                </a:solidFill>
              </a:rPr>
              <a:t>SPORT &amp; DEMOCRATISATION</a:t>
            </a:r>
            <a:endParaRPr lang="fr-FR" sz="3900" b="1"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a:t>
            </a:r>
            <a:r>
              <a:rPr lang="fr-FR" sz="2800" spc="100" dirty="0">
                <a:solidFill>
                  <a:schemeClr val="bg1"/>
                </a:solidFill>
                <a:cs typeface="Arial" panose="020B0604020202020204" pitchFamily="34" charset="0"/>
              </a:rPr>
              <a:t>6</a:t>
            </a: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22</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12987895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39" y="5066069"/>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887948" y="7152669"/>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721919" y="2760990"/>
            <a:ext cx="4608512" cy="7591822"/>
          </a:xfrm>
          <a:prstGeom prst="rect">
            <a:avLst/>
          </a:prstGeom>
          <a:noFill/>
        </p:spPr>
        <p:txBody>
          <a:bodyPr wrap="square" numCol="2" spcCol="216000" rtlCol="0">
            <a:spAutoFit/>
          </a:bodyPr>
          <a:lstStyle/>
          <a:p>
            <a:pPr algn="just"/>
            <a:r>
              <a:rPr lang="fr-FR" sz="1700" baseline="30000" dirty="0">
                <a:cs typeface="Arial" panose="020B0604020202020204" pitchFamily="34" charset="0"/>
              </a:rPr>
              <a:t>Le sport, reflet de notre société, a toujours été questionné selon une nécessaire «  démocratisation », entendue comme l’action de rendre quelque chose accessible à toutes les classes sociales, le mettre à la portée de tous (Larousse). Dès lors, le sport est un véritable enjeu d’accessibilité pour tous. La portée sociale des politiques sportives des collectivités territoriales et de l’Etat </a:t>
            </a:r>
            <a:r>
              <a:rPr lang="fr-FR" sz="1700" baseline="30000" dirty="0" smtClean="0">
                <a:cs typeface="Arial" panose="020B0604020202020204" pitchFamily="34" charset="0"/>
              </a:rPr>
              <a:t>s’inscrit </a:t>
            </a:r>
            <a:r>
              <a:rPr lang="fr-FR" sz="1700" baseline="30000" dirty="0">
                <a:cs typeface="Arial" panose="020B0604020202020204" pitchFamily="34" charset="0"/>
              </a:rPr>
              <a:t>très largement dans cet effort de démocratisation du sport, c’est incontestable.</a:t>
            </a:r>
          </a:p>
          <a:p>
            <a:pPr algn="just"/>
            <a:endParaRPr lang="fr-FR" sz="1700" baseline="30000" dirty="0" smtClean="0">
              <a:cs typeface="Arial" panose="020B0604020202020204" pitchFamily="34" charset="0"/>
            </a:endParaRPr>
          </a:p>
          <a:p>
            <a:pPr algn="just"/>
            <a:r>
              <a:rPr lang="fr-FR" sz="1700" baseline="30000" dirty="0" smtClean="0">
                <a:cs typeface="Arial" panose="020B0604020202020204" pitchFamily="34" charset="0"/>
              </a:rPr>
              <a:t>Mais </a:t>
            </a:r>
            <a:r>
              <a:rPr lang="fr-FR" sz="1700" baseline="30000" dirty="0">
                <a:cs typeface="Arial" panose="020B0604020202020204" pitchFamily="34" charset="0"/>
              </a:rPr>
              <a:t>est-ce un vœu pieu ?</a:t>
            </a:r>
          </a:p>
          <a:p>
            <a:pPr algn="just"/>
            <a:endParaRPr lang="fr-FR" sz="1700" baseline="30000" dirty="0" smtClean="0">
              <a:cs typeface="Arial" panose="020B0604020202020204" pitchFamily="34" charset="0"/>
            </a:endParaRPr>
          </a:p>
          <a:p>
            <a:pPr algn="just"/>
            <a:r>
              <a:rPr lang="fr-FR" sz="1700" baseline="30000" dirty="0" smtClean="0">
                <a:cs typeface="Arial" panose="020B0604020202020204" pitchFamily="34" charset="0"/>
              </a:rPr>
              <a:t>Plus </a:t>
            </a:r>
            <a:r>
              <a:rPr lang="fr-FR" sz="1700" baseline="30000" dirty="0">
                <a:cs typeface="Arial" panose="020B0604020202020204" pitchFamily="34" charset="0"/>
              </a:rPr>
              <a:t>de trente années d’études en sociologie du sport ont montré de réelles avancées et de larges diffusions des pratiques sportives dans des territoires </a:t>
            </a:r>
            <a:r>
              <a:rPr lang="fr-FR" sz="1700" baseline="30000" dirty="0" smtClean="0">
                <a:cs typeface="Arial" panose="020B0604020202020204" pitchFamily="34" charset="0"/>
              </a:rPr>
              <a:t>éloignés </a:t>
            </a:r>
            <a:r>
              <a:rPr lang="fr-FR" sz="1700" baseline="30000" dirty="0">
                <a:cs typeface="Arial" panose="020B0604020202020204" pitchFamily="34" charset="0"/>
              </a:rPr>
              <a:t>de la pratique. Mais il existe beaucoup (trop) de public non concerné par le sport, selon leur lieu d’habitation (ruralité ou quartiers politique de la Ville), une tarification inadaptée, un lieu inapproprié, des modalités de pratiques difficiles, et malheureusement encore, des barrières </a:t>
            </a:r>
            <a:r>
              <a:rPr lang="fr-FR" sz="1700" baseline="30000" dirty="0" smtClean="0">
                <a:cs typeface="Arial" panose="020B0604020202020204" pitchFamily="34" charset="0"/>
              </a:rPr>
              <a:t>sociales, </a:t>
            </a:r>
            <a:r>
              <a:rPr lang="fr-FR" sz="1700" baseline="30000" dirty="0">
                <a:cs typeface="Arial" panose="020B0604020202020204" pitchFamily="34" charset="0"/>
              </a:rPr>
              <a:t>que ne cessent de combattre au quotidien les enseignants et éducateurs de écoles, clubs ou collectivités.</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Alors ? </a:t>
            </a:r>
            <a:endParaRPr lang="fr-FR" sz="1700" baseline="30000" dirty="0" smtClean="0">
              <a:cs typeface="Arial" panose="020B0604020202020204" pitchFamily="34" charset="0"/>
            </a:endParaRPr>
          </a:p>
          <a:p>
            <a:pPr algn="just"/>
            <a:endParaRPr lang="fr-FR" sz="1700" baseline="30000" dirty="0">
              <a:cs typeface="Arial" panose="020B0604020202020204" pitchFamily="34" charset="0"/>
            </a:endParaRPr>
          </a:p>
          <a:p>
            <a:pPr algn="just"/>
            <a:r>
              <a:rPr lang="fr-FR" sz="1700" baseline="30000" dirty="0" smtClean="0">
                <a:cs typeface="Arial" panose="020B0604020202020204" pitchFamily="34" charset="0"/>
              </a:rPr>
              <a:t>Ces </a:t>
            </a:r>
            <a:r>
              <a:rPr lang="fr-FR" sz="1700" baseline="30000" dirty="0">
                <a:cs typeface="Arial" panose="020B0604020202020204" pitchFamily="34" charset="0"/>
              </a:rPr>
              <a:t>efforts </a:t>
            </a:r>
            <a:r>
              <a:rPr lang="fr-FR" sz="1700" baseline="30000" dirty="0" smtClean="0">
                <a:cs typeface="Arial" panose="020B0604020202020204" pitchFamily="34" charset="0"/>
              </a:rPr>
              <a:t>méritent-ils </a:t>
            </a:r>
            <a:r>
              <a:rPr lang="fr-FR" sz="1700" baseline="30000" dirty="0">
                <a:cs typeface="Arial" panose="020B0604020202020204" pitchFamily="34" charset="0"/>
              </a:rPr>
              <a:t>cet engagement et ce ciblage </a:t>
            </a:r>
            <a:r>
              <a:rPr lang="fr-FR" sz="1700" baseline="30000" dirty="0" smtClean="0">
                <a:cs typeface="Arial" panose="020B0604020202020204" pitchFamily="34" charset="0"/>
              </a:rPr>
              <a:t>financier </a:t>
            </a:r>
            <a:r>
              <a:rPr lang="fr-FR" sz="1700" baseline="30000" dirty="0">
                <a:cs typeface="Arial" panose="020B0604020202020204" pitchFamily="34" charset="0"/>
              </a:rPr>
              <a:t>? </a:t>
            </a:r>
            <a:r>
              <a:rPr lang="fr-FR" sz="1700" baseline="30000" dirty="0" smtClean="0">
                <a:cs typeface="Arial" panose="020B0604020202020204" pitchFamily="34" charset="0"/>
              </a:rPr>
              <a:t>Oui </a:t>
            </a:r>
            <a:r>
              <a:rPr lang="fr-FR" sz="1700" baseline="30000" dirty="0">
                <a:cs typeface="Arial" panose="020B0604020202020204" pitchFamily="34" charset="0"/>
              </a:rPr>
              <a:t>bien entendu : les exemples sont nombreux </a:t>
            </a:r>
            <a:r>
              <a:rPr lang="fr-FR" sz="1700" baseline="30000" dirty="0" smtClean="0">
                <a:cs typeface="Arial" panose="020B0604020202020204" pitchFamily="34" charset="0"/>
              </a:rPr>
              <a:t>pour illustrer </a:t>
            </a:r>
            <a:r>
              <a:rPr lang="fr-FR" sz="1700" baseline="30000" dirty="0">
                <a:cs typeface="Arial" panose="020B0604020202020204" pitchFamily="34" charset="0"/>
              </a:rPr>
              <a:t>que le sport est un merveilleux outil social. </a:t>
            </a:r>
            <a:endParaRPr lang="fr-FR" sz="1700" baseline="30000" dirty="0" smtClean="0">
              <a:cs typeface="Arial" panose="020B0604020202020204" pitchFamily="34" charset="0"/>
            </a:endParaRPr>
          </a:p>
          <a:p>
            <a:pPr algn="just"/>
            <a:r>
              <a:rPr lang="fr-FR" sz="1700" baseline="30000" dirty="0" smtClean="0">
                <a:cs typeface="Arial" panose="020B0604020202020204" pitchFamily="34" charset="0"/>
              </a:rPr>
              <a:t>Trois arguments me </a:t>
            </a:r>
            <a:r>
              <a:rPr lang="fr-FR" sz="1700" baseline="30000" dirty="0">
                <a:cs typeface="Arial" panose="020B0604020202020204" pitchFamily="34" charset="0"/>
              </a:rPr>
              <a:t>viennent à l’esprit : </a:t>
            </a:r>
            <a:r>
              <a:rPr lang="fr-FR" sz="1700" baseline="30000" dirty="0" smtClean="0">
                <a:cs typeface="Arial" panose="020B0604020202020204" pitchFamily="34" charset="0"/>
              </a:rPr>
              <a:t>premièrement, la </a:t>
            </a:r>
            <a:r>
              <a:rPr lang="fr-FR" sz="1700" baseline="30000" dirty="0">
                <a:cs typeface="Arial" panose="020B0604020202020204" pitchFamily="34" charset="0"/>
              </a:rPr>
              <a:t>symbolique du </a:t>
            </a:r>
            <a:r>
              <a:rPr lang="fr-FR" sz="1700" baseline="30000" dirty="0" smtClean="0">
                <a:cs typeface="Arial" panose="020B0604020202020204" pitchFamily="34" charset="0"/>
              </a:rPr>
              <a:t>tennis a </a:t>
            </a:r>
            <a:r>
              <a:rPr lang="fr-FR" sz="1700" baseline="30000" dirty="0">
                <a:cs typeface="Arial" panose="020B0604020202020204" pitchFamily="34" charset="0"/>
              </a:rPr>
              <a:t>considérablement évolué pour s’ouvrir à un public plus large  (il suffit pour s’en convaincre de lire le projet fédéral, consultable sur le site de la FFT) ; </a:t>
            </a:r>
            <a:r>
              <a:rPr lang="fr-FR" sz="1700" baseline="30000" dirty="0" smtClean="0">
                <a:cs typeface="Arial" panose="020B0604020202020204" pitchFamily="34" charset="0"/>
              </a:rPr>
              <a:t>deuxièmement, les </a:t>
            </a:r>
            <a:r>
              <a:rPr lang="fr-FR" sz="1700" baseline="30000" dirty="0">
                <a:cs typeface="Arial" panose="020B0604020202020204" pitchFamily="34" charset="0"/>
              </a:rPr>
              <a:t>quartiers sensibles bénéficient </a:t>
            </a:r>
            <a:r>
              <a:rPr lang="fr-FR" sz="1700" baseline="30000" dirty="0" smtClean="0">
                <a:cs typeface="Arial" panose="020B0604020202020204" pitchFamily="34" charset="0"/>
              </a:rPr>
              <a:t>réellement de </a:t>
            </a:r>
            <a:r>
              <a:rPr lang="fr-FR" sz="1700" baseline="30000" dirty="0">
                <a:cs typeface="Arial" panose="020B0604020202020204" pitchFamily="34" charset="0"/>
              </a:rPr>
              <a:t>financements croisés permettant de multiplier les animations ou les équipements sportifs adaptés </a:t>
            </a:r>
            <a:r>
              <a:rPr lang="fr-FR" sz="1700" baseline="30000" dirty="0" smtClean="0">
                <a:cs typeface="Arial" panose="020B0604020202020204" pitchFamily="34" charset="0"/>
              </a:rPr>
              <a:t>; et enfin troisièmement, l’Agence </a:t>
            </a:r>
            <a:r>
              <a:rPr lang="fr-FR" sz="1700" baseline="30000" dirty="0">
                <a:cs typeface="Arial" panose="020B0604020202020204" pitchFamily="34" charset="0"/>
              </a:rPr>
              <a:t>de l’Education par le Sport (l’APELS : </a:t>
            </a:r>
            <a:r>
              <a:rPr lang="fr-FR" sz="1700" baseline="30000" dirty="0">
                <a:cs typeface="Arial" panose="020B0604020202020204" pitchFamily="34" charset="0"/>
                <a:hlinkClick r:id="rId4"/>
              </a:rPr>
              <a:t>http://educationparlesport.com</a:t>
            </a:r>
            <a:r>
              <a:rPr lang="fr-FR" sz="1700" baseline="30000" dirty="0" smtClean="0">
                <a:cs typeface="Arial" panose="020B0604020202020204" pitchFamily="34" charset="0"/>
                <a:hlinkClick r:id="rId4"/>
              </a:rPr>
              <a:t>/</a:t>
            </a:r>
            <a:r>
              <a:rPr lang="fr-FR" sz="1700" baseline="30000" dirty="0" smtClean="0">
                <a:cs typeface="Arial" panose="020B0604020202020204" pitchFamily="34" charset="0"/>
              </a:rPr>
              <a:t>)</a:t>
            </a:r>
            <a:r>
              <a:rPr lang="fr-FR" sz="1700" dirty="0" smtClean="0">
                <a:cs typeface="Arial" panose="020B0604020202020204" pitchFamily="34" charset="0"/>
              </a:rPr>
              <a:t> </a:t>
            </a:r>
            <a:r>
              <a:rPr lang="fr-FR" sz="1700" baseline="30000" dirty="0" smtClean="0">
                <a:cs typeface="Arial" panose="020B0604020202020204" pitchFamily="34" charset="0"/>
              </a:rPr>
              <a:t>dirigée </a:t>
            </a:r>
            <a:r>
              <a:rPr lang="fr-FR" sz="1700" baseline="30000" dirty="0">
                <a:cs typeface="Arial" panose="020B0604020202020204" pitchFamily="34" charset="0"/>
              </a:rPr>
              <a:t>par Jean-Philippe </a:t>
            </a:r>
            <a:r>
              <a:rPr lang="fr-FR" sz="1700" baseline="30000" dirty="0" err="1">
                <a:cs typeface="Arial" panose="020B0604020202020204" pitchFamily="34" charset="0"/>
              </a:rPr>
              <a:t>Acensi</a:t>
            </a:r>
            <a:r>
              <a:rPr lang="fr-FR" sz="1700" baseline="30000" dirty="0">
                <a:cs typeface="Arial" panose="020B0604020202020204" pitchFamily="34" charset="0"/>
              </a:rPr>
              <a:t> continue sans </a:t>
            </a:r>
            <a:r>
              <a:rPr lang="fr-FR" sz="1700" baseline="30000" dirty="0" smtClean="0">
                <a:cs typeface="Arial" panose="020B0604020202020204" pitchFamily="34" charset="0"/>
              </a:rPr>
              <a:t>relâche </a:t>
            </a:r>
            <a:r>
              <a:rPr lang="fr-FR" sz="1700" baseline="30000" dirty="0">
                <a:cs typeface="Arial" panose="020B0604020202020204" pitchFamily="34" charset="0"/>
              </a:rPr>
              <a:t>son travail de terrain </a:t>
            </a:r>
            <a:r>
              <a:rPr lang="fr-FR" sz="1700" baseline="30000" dirty="0" smtClean="0">
                <a:cs typeface="Arial" panose="020B0604020202020204" pitchFamily="34" charset="0"/>
              </a:rPr>
              <a:t>et recense de multiples expériences </a:t>
            </a:r>
            <a:r>
              <a:rPr lang="fr-FR" sz="1700" baseline="30000" dirty="0">
                <a:cs typeface="Arial" panose="020B0604020202020204" pitchFamily="34" charset="0"/>
              </a:rPr>
              <a:t>sportives transférables dans différents territoires.</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En relisant « Sport et Management, de l’éthique à la pratique » sous la coordination d’Alain </a:t>
            </a:r>
            <a:r>
              <a:rPr lang="fr-FR" sz="1700" baseline="30000" dirty="0" err="1">
                <a:cs typeface="Arial" panose="020B0604020202020204" pitchFamily="34" charset="0"/>
              </a:rPr>
              <a:t>Loret</a:t>
            </a:r>
            <a:r>
              <a:rPr lang="fr-FR" sz="1700" baseline="30000" dirty="0">
                <a:cs typeface="Arial" panose="020B0604020202020204" pitchFamily="34" charset="0"/>
              </a:rPr>
              <a:t> de 1993, il est aisé de constater que les auteurs de cet ouvrage de référence sont déjà sensibilisés, il y a 25 ans déjà, pour trouver des outils de management public à destination des gestionnaires territoriaux et fédéraux afin de participer pleinement à diffusion du sport et d’en permettre le plus large accès. Pourtant dès les années 90, il fallait déjà accepter que la diversification et l’innovation des pratiques sportives écartent de façon quasi systématique certains publics, nécessitant un véritable service public du sport pour éviter la fracture sociale.</a:t>
            </a:r>
          </a:p>
        </p:txBody>
      </p:sp>
      <p:sp>
        <p:nvSpPr>
          <p:cNvPr id="34" name="ZoneTexte 33"/>
          <p:cNvSpPr txBox="1"/>
          <p:nvPr/>
        </p:nvSpPr>
        <p:spPr>
          <a:xfrm>
            <a:off x="2721919" y="1958150"/>
            <a:ext cx="4608512" cy="707886"/>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DEMOCRATISATION PAR LE SPORT : TOUJOURS D’ACTUALITE ?</a:t>
            </a:r>
            <a:endParaRPr lang="fr-FR" sz="2000" b="1" cap="all" dirty="0">
              <a:solidFill>
                <a:srgbClr val="009FE3"/>
              </a:solidFill>
              <a:latin typeface="+mj-lt"/>
              <a:cs typeface="Arial" panose="020B0604020202020204" pitchFamily="34" charset="0"/>
            </a:endParaRPr>
          </a:p>
        </p:txBody>
      </p:sp>
      <p:sp>
        <p:nvSpPr>
          <p:cNvPr id="36" name="ZoneTexte 35"/>
          <p:cNvSpPr txBox="1"/>
          <p:nvPr/>
        </p:nvSpPr>
        <p:spPr>
          <a:xfrm>
            <a:off x="260975" y="5684868"/>
            <a:ext cx="2304256" cy="1569660"/>
          </a:xfrm>
          <a:prstGeom prst="rect">
            <a:avLst/>
          </a:prstGeom>
          <a:noFill/>
        </p:spPr>
        <p:txBody>
          <a:bodyPr wrap="square" rtlCol="0">
            <a:spAutoFit/>
          </a:bodyPr>
          <a:lstStyle/>
          <a:p>
            <a:pPr algn="just"/>
            <a:r>
              <a:rPr lang="fr-FR" i="1" baseline="30000" dirty="0">
                <a:cs typeface="Arial" panose="020B0604020202020204" pitchFamily="34" charset="0"/>
              </a:rPr>
              <a:t>Pourtant dès les années 90, il fallait déjà accepter que la diversification et l’innovation des pratiques sportives écartent de façon quasi systématique certains publics, nécessitant un véritable service public du sport pour éviter la fracture </a:t>
            </a:r>
            <a:r>
              <a:rPr lang="fr-FR" i="1" baseline="30000" dirty="0" smtClean="0">
                <a:cs typeface="Arial" panose="020B0604020202020204" pitchFamily="34" charset="0"/>
              </a:rPr>
              <a:t>sociale.</a:t>
            </a:r>
            <a:endParaRPr lang="fr-FR" i="1" baseline="30000" dirty="0">
              <a:cs typeface="Arial" panose="020B0604020202020204" pitchFamily="34" charset="0"/>
            </a:endParaRPr>
          </a:p>
        </p:txBody>
      </p:sp>
      <p:sp>
        <p:nvSpPr>
          <p:cNvPr id="37" name="ZoneTexte 36"/>
          <p:cNvSpPr txBox="1"/>
          <p:nvPr/>
        </p:nvSpPr>
        <p:spPr>
          <a:xfrm>
            <a:off x="250081" y="3985871"/>
            <a:ext cx="2304256" cy="574516"/>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Bruno </a:t>
            </a:r>
            <a:r>
              <a:rPr lang="fr-FR" sz="2000" b="1" cap="all" baseline="30000" dirty="0" err="1">
                <a:solidFill>
                  <a:srgbClr val="009FE3"/>
                </a:solidFill>
                <a:cs typeface="Arial" panose="020B0604020202020204" pitchFamily="34" charset="0"/>
              </a:rPr>
              <a:t>Lapeyronie</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Directeur associé </a:t>
            </a:r>
            <a:r>
              <a:rPr lang="fr-FR" baseline="30000" dirty="0" smtClean="0">
                <a:cs typeface="Arial" panose="020B0604020202020204" pitchFamily="34" charset="0"/>
              </a:rPr>
              <a:t>de </a:t>
            </a:r>
            <a:r>
              <a:rPr lang="fr-FR" baseline="30000" dirty="0" err="1">
                <a:cs typeface="Arial" panose="020B0604020202020204" pitchFamily="34" charset="0"/>
              </a:rPr>
              <a:t>SportColl</a:t>
            </a:r>
            <a:endParaRPr lang="fr-FR" sz="2000"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4" name="Image 3"/>
          <p:cNvPicPr>
            <a:picLocks noChangeAspect="1"/>
          </p:cNvPicPr>
          <p:nvPr/>
        </p:nvPicPr>
        <p:blipFill rotWithShape="1">
          <a:blip r:embed="rId5" cstate="print">
            <a:extLst>
              <a:ext uri="{28A0092B-C50C-407E-A947-70E740481C1C}">
                <a14:useLocalDpi xmlns:a14="http://schemas.microsoft.com/office/drawing/2010/main" val="0"/>
              </a:ext>
            </a:extLst>
          </a:blip>
          <a:srcRect l="7165" t="18351" r="19827" b="25758"/>
          <a:stretch/>
        </p:blipFill>
        <p:spPr>
          <a:xfrm>
            <a:off x="754137" y="2028235"/>
            <a:ext cx="1296144" cy="1764000"/>
          </a:xfrm>
          <a:prstGeom prst="rect">
            <a:avLst/>
          </a:prstGeom>
        </p:spPr>
      </p:pic>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009" y="8515052"/>
            <a:ext cx="2262399" cy="1505818"/>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23</a:t>
            </a:r>
            <a:endParaRPr lang="fr-FR" sz="1800" spc="100" dirty="0">
              <a:cs typeface="Arial" panose="020B0604020202020204" pitchFamily="34" charset="0"/>
            </a:endParaRPr>
          </a:p>
        </p:txBody>
      </p:sp>
    </p:spTree>
    <p:extLst>
      <p:ext uri="{BB962C8B-B14F-4D97-AF65-F5344CB8AC3E}">
        <p14:creationId xmlns:p14="http://schemas.microsoft.com/office/powerpoint/2010/main" val="480368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84367" y="7580292"/>
            <a:ext cx="500120" cy="425184"/>
          </a:xfrm>
          <a:prstGeom prst="rect">
            <a:avLst/>
          </a:prstGeom>
        </p:spPr>
      </p:pic>
      <p:sp>
        <p:nvSpPr>
          <p:cNvPr id="31" name="ZoneTexte 30"/>
          <p:cNvSpPr txBox="1"/>
          <p:nvPr/>
        </p:nvSpPr>
        <p:spPr>
          <a:xfrm>
            <a:off x="2668066" y="2250356"/>
            <a:ext cx="4608512" cy="12711172"/>
          </a:xfrm>
          <a:prstGeom prst="rect">
            <a:avLst/>
          </a:prstGeom>
          <a:noFill/>
        </p:spPr>
        <p:txBody>
          <a:bodyPr wrap="square" numCol="2" spcCol="216000" rtlCol="0">
            <a:spAutoFit/>
          </a:bodyPr>
          <a:lstStyle/>
          <a:p>
            <a:pPr algn="just"/>
            <a:r>
              <a:rPr lang="fr-FR" sz="1100" b="1" dirty="0"/>
              <a:t>Quelques mots de présentation : </a:t>
            </a:r>
            <a:endParaRPr lang="fr-FR" sz="1100" dirty="0"/>
          </a:p>
          <a:p>
            <a:pPr algn="just"/>
            <a:r>
              <a:rPr lang="fr-FR" sz="1100" dirty="0"/>
              <a:t>Je suis consultant et concepteur de nouveaux types d’espaces sportifs alliant fonctionnalité sportive, utilité sociale et qualité environnementale. Ainsi, je fais converger mon passé d’athlète, ma formation d’architecte et de docteur en géographie et aménagement ainsi que mes valeurs sociétales. Préalablement, j’ai été chargé de mission au bureau des équipements sportifs du ministère des sports, puis responsable d’un site de CREPS. Je suis également l’auteur de plusieurs livres et articles sur les espaces sportifs et l’aménagement sportif des territoires.</a:t>
            </a:r>
          </a:p>
          <a:p>
            <a:pPr algn="just"/>
            <a:r>
              <a:rPr lang="fr-FR" sz="1100" dirty="0"/>
              <a:t> </a:t>
            </a:r>
          </a:p>
          <a:p>
            <a:pPr algn="just"/>
            <a:r>
              <a:rPr lang="fr-FR" sz="1100" b="1" dirty="0"/>
              <a:t>Qu’est-ce que </a:t>
            </a:r>
            <a:r>
              <a:rPr lang="fr-FR" sz="1100" b="1" dirty="0" err="1"/>
              <a:t>Pitch’One</a:t>
            </a:r>
            <a:r>
              <a:rPr lang="fr-FR" sz="1100" b="1" dirty="0"/>
              <a:t> et en quoi peut-il aider au développement des pratiques pour tous ?</a:t>
            </a:r>
            <a:endParaRPr lang="fr-FR" sz="1100" dirty="0"/>
          </a:p>
          <a:p>
            <a:pPr algn="just"/>
            <a:r>
              <a:rPr lang="fr-FR" sz="1100" dirty="0"/>
              <a:t> </a:t>
            </a:r>
          </a:p>
          <a:p>
            <a:pPr algn="just"/>
            <a:r>
              <a:rPr lang="fr-FR" sz="1100" dirty="0" err="1"/>
              <a:t>Pitch’One</a:t>
            </a:r>
            <a:r>
              <a:rPr lang="fr-FR" sz="1100" dirty="0"/>
              <a:t> est un type innovant d’équipements de proximité multisports, et même </a:t>
            </a:r>
            <a:r>
              <a:rPr lang="fr-FR" sz="1100" dirty="0" err="1"/>
              <a:t>multiterrains</a:t>
            </a:r>
            <a:r>
              <a:rPr lang="fr-FR" sz="1100" dirty="0"/>
              <a:t>, qui fait l’objet de plusieurs brevets d’invention français et européens. Il est composé de 9 espaces séparés par 12 parois fixes. Celles-ci, ajourées en partie haute et de différentes hauteurs, constituent les filets de mini tennis et tennis ballon, de badminton, de volley-ball... Certaines sont percées d’un but pour le football et/ou le handball ou équipées d’un panneau de basket-ball. Chacun de ces 9 espaces porte les tracés d’au moins 2 aires de sports de buts (à jouer entre 2 parois opposées) et/ou de sports de filets (à jouer par-dessus une paroi), généralement perpendiculaires. </a:t>
            </a:r>
          </a:p>
          <a:p>
            <a:pPr algn="just"/>
            <a:r>
              <a:rPr lang="fr-FR" sz="1100" dirty="0"/>
              <a:t> </a:t>
            </a:r>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r>
              <a:rPr lang="fr-FR" sz="1100" dirty="0"/>
              <a:t>Les parois-filets fixes résolvent l’incompatibilité fonctionnelle de l’installation et du stockage des poteaux et filets avec un accès libre. </a:t>
            </a:r>
            <a:r>
              <a:rPr lang="fr-FR" sz="1100" dirty="0" err="1"/>
              <a:t>Pitch’One</a:t>
            </a:r>
            <a:r>
              <a:rPr lang="fr-FR" sz="1100" dirty="0"/>
              <a:t> permet donc la pratique effective des sports de filets. Or, ceux-ci limitent les rapports de force physique entre adversaires. Ainsi, le volley-ball est spontanément pratiqué en loisir par des groupes mixtes et de différents âges.</a:t>
            </a:r>
          </a:p>
          <a:p>
            <a:pPr algn="just"/>
            <a:r>
              <a:rPr lang="fr-FR" sz="1100" dirty="0"/>
              <a:t> </a:t>
            </a:r>
          </a:p>
          <a:p>
            <a:pPr algn="just"/>
            <a:r>
              <a:rPr lang="fr-FR" sz="1100" dirty="0" err="1"/>
              <a:t>Pitch’One</a:t>
            </a:r>
            <a:r>
              <a:rPr lang="fr-FR" sz="1100" dirty="0"/>
              <a:t> présente donc une offre diversifiée de sports réellement praticables, sans manutention ni stockage, propose plusieurs terrains utilisables simultanément et favorise les pratiques mixtes et intergénérationnelles, donc le vivre-ensemble. </a:t>
            </a:r>
          </a:p>
          <a:p>
            <a:pPr algn="just"/>
            <a:r>
              <a:rPr lang="fr-FR" sz="1100" dirty="0"/>
              <a:t> </a:t>
            </a:r>
          </a:p>
          <a:p>
            <a:pPr algn="just"/>
            <a:r>
              <a:rPr lang="fr-FR" sz="1100" b="1" dirty="0"/>
              <a:t>Comment cet outil peut-il être approprié par les collectivités (et quels sont les usages potentiels) ?</a:t>
            </a:r>
            <a:endParaRPr lang="fr-FR" sz="1100" dirty="0"/>
          </a:p>
          <a:p>
            <a:pPr algn="just"/>
            <a:r>
              <a:rPr lang="fr-FR" sz="1100" dirty="0"/>
              <a:t> </a:t>
            </a:r>
          </a:p>
          <a:p>
            <a:pPr algn="just"/>
            <a:r>
              <a:rPr lang="fr-FR" sz="1100" dirty="0" err="1"/>
              <a:t>Pitch’One</a:t>
            </a:r>
            <a:r>
              <a:rPr lang="fr-FR" sz="1100" dirty="0"/>
              <a:t> peut être utilisé par les collectivités selon 3 modalités principales : ouverture à la population en accès libre, pour un usage spontané en groupe d’amis ou en famille. Les 4 à 8 terrains différents utilisables simultanément, selon les modèles et les dimensions, limitent les risques de conflits d’usages ; mise à disposition des établissements scolaires, en particulier des écoles élémentaires. Certains modèles permettent l’accueil de 2 classes ; organisation d’initiations, animations, tournois, simultanément sur plusieurs terrains du même sport avec, éventuellement, des hauteurs de filets et ou de cercles distinctes, pour des joueurs d’âges différents.</a:t>
            </a:r>
          </a:p>
        </p:txBody>
      </p:sp>
      <p:sp>
        <p:nvSpPr>
          <p:cNvPr id="34" name="ZoneTexte 33"/>
          <p:cNvSpPr txBox="1"/>
          <p:nvPr/>
        </p:nvSpPr>
        <p:spPr>
          <a:xfrm>
            <a:off x="2700511" y="1674292"/>
            <a:ext cx="4752528"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François VIGNEAU</a:t>
            </a:r>
            <a:endParaRPr lang="fr-FR" sz="2400" b="1" cap="all" dirty="0">
              <a:solidFill>
                <a:srgbClr val="009FE3"/>
              </a:solidFill>
              <a:cs typeface="Arial" panose="020B0604020202020204" pitchFamily="34" charset="0"/>
            </a:endParaRPr>
          </a:p>
        </p:txBody>
      </p:sp>
      <p:sp>
        <p:nvSpPr>
          <p:cNvPr id="36" name="ZoneTexte 35"/>
          <p:cNvSpPr txBox="1"/>
          <p:nvPr/>
        </p:nvSpPr>
        <p:spPr>
          <a:xfrm>
            <a:off x="180231" y="5655690"/>
            <a:ext cx="2304256" cy="1754326"/>
          </a:xfrm>
          <a:prstGeom prst="rect">
            <a:avLst/>
          </a:prstGeom>
          <a:noFill/>
        </p:spPr>
        <p:txBody>
          <a:bodyPr wrap="square" rtlCol="0">
            <a:spAutoFit/>
          </a:bodyPr>
          <a:lstStyle/>
          <a:p>
            <a:pPr algn="just"/>
            <a:r>
              <a:rPr lang="fr-FR" i="1" baseline="30000" dirty="0" err="1">
                <a:cs typeface="Arial" panose="020B0604020202020204" pitchFamily="34" charset="0"/>
              </a:rPr>
              <a:t>Pitch’One</a:t>
            </a:r>
            <a:r>
              <a:rPr lang="fr-FR" i="1" baseline="30000" dirty="0">
                <a:cs typeface="Arial" panose="020B0604020202020204" pitchFamily="34" charset="0"/>
              </a:rPr>
              <a:t> peut être utilisé par les collectivités selon 3 modalités principales : ouverture à la population en accès libre, </a:t>
            </a:r>
            <a:r>
              <a:rPr lang="fr-FR" i="1" baseline="30000" dirty="0" smtClean="0">
                <a:cs typeface="Arial" panose="020B0604020202020204" pitchFamily="34" charset="0"/>
              </a:rPr>
              <a:t>[…] </a:t>
            </a:r>
            <a:r>
              <a:rPr lang="fr-FR" i="1" baseline="30000" dirty="0">
                <a:cs typeface="Arial" panose="020B0604020202020204" pitchFamily="34" charset="0"/>
              </a:rPr>
              <a:t>mise à disposition des établissements scolaires, </a:t>
            </a:r>
            <a:r>
              <a:rPr lang="fr-FR" i="1" baseline="30000" dirty="0" smtClean="0">
                <a:cs typeface="Arial" panose="020B0604020202020204" pitchFamily="34" charset="0"/>
              </a:rPr>
              <a:t>[…] </a:t>
            </a:r>
            <a:r>
              <a:rPr lang="fr-FR" i="1" baseline="30000" dirty="0">
                <a:cs typeface="Arial" panose="020B0604020202020204" pitchFamily="34" charset="0"/>
              </a:rPr>
              <a:t>organisation </a:t>
            </a:r>
            <a:r>
              <a:rPr lang="fr-FR" i="1" baseline="30000" dirty="0" smtClean="0">
                <a:cs typeface="Arial" panose="020B0604020202020204" pitchFamily="34" charset="0"/>
              </a:rPr>
              <a:t>d’initiations, animations, </a:t>
            </a:r>
            <a:r>
              <a:rPr lang="fr-FR" i="1" baseline="30000" dirty="0">
                <a:cs typeface="Arial" panose="020B0604020202020204" pitchFamily="34" charset="0"/>
              </a:rPr>
              <a:t>tournois simultanément sur plusieurs </a:t>
            </a:r>
            <a:r>
              <a:rPr lang="fr-FR" i="1" baseline="30000" dirty="0" smtClean="0">
                <a:cs typeface="Arial" panose="020B0604020202020204" pitchFamily="34" charset="0"/>
              </a:rPr>
              <a:t>terrains.</a:t>
            </a:r>
            <a:endParaRPr lang="fr-FR" i="1" baseline="30000" dirty="0">
              <a:cs typeface="Arial" panose="020B0604020202020204" pitchFamily="34" charset="0"/>
            </a:endParaRPr>
          </a:p>
        </p:txBody>
      </p:sp>
      <p:sp>
        <p:nvSpPr>
          <p:cNvPr id="37" name="ZoneTexte 36"/>
          <p:cNvSpPr txBox="1"/>
          <p:nvPr/>
        </p:nvSpPr>
        <p:spPr>
          <a:xfrm>
            <a:off x="250081" y="3985871"/>
            <a:ext cx="2378422" cy="666849"/>
          </a:xfrm>
          <a:prstGeom prst="rect">
            <a:avLst/>
          </a:prstGeom>
          <a:noFill/>
        </p:spPr>
        <p:txBody>
          <a:bodyPr wrap="square" rtlCol="0">
            <a:spAutoFit/>
          </a:bodyPr>
          <a:lstStyle/>
          <a:p>
            <a:pPr algn="ctr"/>
            <a:r>
              <a:rPr lang="fr-FR" sz="2000" b="1" cap="all" baseline="30000" dirty="0" smtClean="0">
                <a:solidFill>
                  <a:srgbClr val="009FE3"/>
                </a:solidFill>
                <a:cs typeface="Arial" panose="020B0604020202020204" pitchFamily="34" charset="0"/>
              </a:rPr>
              <a:t>François Vigneau</a:t>
            </a:r>
            <a:endParaRPr lang="fr-FR" sz="2000" b="1" cap="all" baseline="30000" dirty="0">
              <a:solidFill>
                <a:srgbClr val="009FE3"/>
              </a:solidFill>
              <a:cs typeface="Arial" panose="020B0604020202020204" pitchFamily="34" charset="0"/>
            </a:endParaRPr>
          </a:p>
          <a:p>
            <a:pPr algn="ctr"/>
            <a:r>
              <a:rPr lang="fr-FR" baseline="30000" dirty="0" smtClean="0">
                <a:cs typeface="Arial" panose="020B0604020202020204" pitchFamily="34" charset="0"/>
              </a:rPr>
              <a:t>Architecte</a:t>
            </a:r>
          </a:p>
          <a:p>
            <a:pPr algn="ctr"/>
            <a:r>
              <a:rPr lang="fr-FR" baseline="30000" dirty="0" smtClean="0">
                <a:cs typeface="Arial" panose="020B0604020202020204" pitchFamily="34" charset="0"/>
              </a:rPr>
              <a:t>expert en équipements sportifs</a:t>
            </a:r>
            <a:endParaRPr lang="fr-FR" baseline="30000" dirty="0">
              <a:cs typeface="Arial" panose="020B0604020202020204" pitchFamily="34" charset="0"/>
            </a:endParaRPr>
          </a:p>
        </p:txBody>
      </p:sp>
      <p:sp>
        <p:nvSpPr>
          <p:cNvPr id="12" name="ZoneTexte 11"/>
          <p:cNvSpPr txBox="1"/>
          <p:nvPr/>
        </p:nvSpPr>
        <p:spPr>
          <a:xfrm>
            <a:off x="502299" y="10211624"/>
            <a:ext cx="2700511" cy="253916"/>
          </a:xfrm>
          <a:prstGeom prst="rect">
            <a:avLst/>
          </a:prstGeom>
          <a:noFill/>
        </p:spPr>
        <p:txBody>
          <a:bodyPr wrap="square" rtlCol="0">
            <a:spAutoFit/>
          </a:bodyPr>
          <a:lstStyle/>
          <a:p>
            <a:r>
              <a:rPr lang="fr-FR" sz="1000" dirty="0" smtClean="0"/>
              <a:t>Perspective </a:t>
            </a:r>
            <a:r>
              <a:rPr lang="fr-FR" sz="1000" dirty="0" err="1" smtClean="0"/>
              <a:t>Pitch’One</a:t>
            </a:r>
            <a:endParaRPr lang="fr-FR" sz="1000"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300" y="2115802"/>
            <a:ext cx="1357983" cy="1747292"/>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73" y="8253120"/>
            <a:ext cx="2380347" cy="1958504"/>
          </a:xfrm>
          <a:prstGeom prst="rect">
            <a:avLst/>
          </a:prstGeom>
        </p:spPr>
      </p:pic>
      <p:sp>
        <p:nvSpPr>
          <p:cNvPr id="1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24</a:t>
            </a:r>
            <a:endParaRPr lang="fr-FR" sz="1800" spc="100" dirty="0">
              <a:cs typeface="Arial" panose="020B0604020202020204" pitchFamily="34" charset="0"/>
            </a:endParaRPr>
          </a:p>
        </p:txBody>
      </p:sp>
    </p:spTree>
    <p:extLst>
      <p:ext uri="{BB962C8B-B14F-4D97-AF65-F5344CB8AC3E}">
        <p14:creationId xmlns:p14="http://schemas.microsoft.com/office/powerpoint/2010/main" val="24581635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4771173"/>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14327" y="6342310"/>
            <a:ext cx="500120" cy="425184"/>
          </a:xfrm>
          <a:prstGeom prst="rect">
            <a:avLst/>
          </a:prstGeom>
        </p:spPr>
      </p:pic>
      <p:sp>
        <p:nvSpPr>
          <p:cNvPr id="31" name="ZoneTexte 30"/>
          <p:cNvSpPr txBox="1"/>
          <p:nvPr/>
        </p:nvSpPr>
        <p:spPr>
          <a:xfrm>
            <a:off x="2700511" y="2322364"/>
            <a:ext cx="4608512" cy="13290818"/>
          </a:xfrm>
          <a:prstGeom prst="rect">
            <a:avLst/>
          </a:prstGeom>
          <a:noFill/>
        </p:spPr>
        <p:txBody>
          <a:bodyPr wrap="square" numCol="2" spcCol="216000" rtlCol="0">
            <a:spAutoFit/>
          </a:bodyPr>
          <a:lstStyle/>
          <a:p>
            <a:pPr algn="just"/>
            <a:r>
              <a:rPr lang="fr-FR" sz="1550" b="1" baseline="30000" dirty="0" smtClean="0">
                <a:cs typeface="Arial" panose="020B0604020202020204" pitchFamily="34" charset="0"/>
              </a:rPr>
              <a:t>Présentez-vous </a:t>
            </a:r>
            <a:r>
              <a:rPr lang="fr-FR" sz="1550" b="1" baseline="30000" dirty="0">
                <a:cs typeface="Arial" panose="020B0604020202020204" pitchFamily="34" charset="0"/>
              </a:rPr>
              <a:t>en quelques mots :</a:t>
            </a:r>
          </a:p>
          <a:p>
            <a:pPr algn="just"/>
            <a:endParaRPr lang="fr-FR" sz="1550" baseline="30000" dirty="0">
              <a:cs typeface="Arial" panose="020B0604020202020204" pitchFamily="34" charset="0"/>
            </a:endParaRPr>
          </a:p>
          <a:p>
            <a:pPr algn="just"/>
            <a:r>
              <a:rPr lang="fr-FR" sz="1550" baseline="30000" dirty="0">
                <a:cs typeface="Arial" panose="020B0604020202020204" pitchFamily="34" charset="0"/>
              </a:rPr>
              <a:t>Je suis sociologue. J’ai notamment travaillé sur le skateboard, le roller et le BMX mais je m’intéresse dorénavant à toutes les activités physiques qui sont pratiquées dans l’espace public.</a:t>
            </a:r>
          </a:p>
          <a:p>
            <a:pPr algn="just"/>
            <a:endParaRPr lang="fr-FR" sz="1550" baseline="30000" dirty="0">
              <a:cs typeface="Arial" panose="020B0604020202020204" pitchFamily="34" charset="0"/>
            </a:endParaRPr>
          </a:p>
          <a:p>
            <a:pPr algn="just"/>
            <a:r>
              <a:rPr lang="fr-FR" sz="1550" b="1" baseline="30000" dirty="0">
                <a:cs typeface="Arial" panose="020B0604020202020204" pitchFamily="34" charset="0"/>
              </a:rPr>
              <a:t>Cela fait 30 ans que nous questionnons de façon récurrente "la démocratisation du sport" : ne constatez-vous pas,  malgré tout, des avancées significatives ?</a:t>
            </a:r>
          </a:p>
          <a:p>
            <a:pPr algn="just"/>
            <a:endParaRPr lang="fr-FR" sz="1550" baseline="30000" dirty="0">
              <a:cs typeface="Arial" panose="020B0604020202020204" pitchFamily="34" charset="0"/>
            </a:endParaRPr>
          </a:p>
          <a:p>
            <a:pPr algn="just"/>
            <a:r>
              <a:rPr lang="fr-FR" sz="1550" baseline="30000" dirty="0">
                <a:cs typeface="Arial" panose="020B0604020202020204" pitchFamily="34" charset="0"/>
              </a:rPr>
              <a:t>Encore faut-il se mettre d’accord sur ce que l’on entend par démocratisation du sport… En fait, les avancées sont significatives si l’on comprend ce terme comme la multiplication du nombre de pratiquants. La féminisation du sport et l’élargissement de la tranche d’âge des pratiquants sont par exemple incontestables. Seulement, il est important de signaler que cette démocratisation ne se fait pas sur le modèle du sport moderne. Les motivations des pratiquants et les formes de pratiques ont grandement évolué ces dernières années. </a:t>
            </a:r>
          </a:p>
          <a:p>
            <a:pPr algn="just"/>
            <a:endParaRPr lang="fr-FR" sz="1550" baseline="30000" dirty="0">
              <a:cs typeface="Arial" panose="020B0604020202020204" pitchFamily="34" charset="0"/>
            </a:endParaRPr>
          </a:p>
          <a:p>
            <a:pPr algn="just"/>
            <a:r>
              <a:rPr lang="fr-FR" sz="1550" b="1" baseline="30000" dirty="0">
                <a:cs typeface="Arial" panose="020B0604020202020204" pitchFamily="34" charset="0"/>
              </a:rPr>
              <a:t>Quel est le rôle des équipements sportifs modernes dans la facilitation de l'accès à la pratique ?</a:t>
            </a:r>
          </a:p>
          <a:p>
            <a:pPr algn="just"/>
            <a:endParaRPr lang="fr-FR" sz="1550" baseline="30000" dirty="0">
              <a:cs typeface="Arial" panose="020B0604020202020204" pitchFamily="34" charset="0"/>
            </a:endParaRPr>
          </a:p>
          <a:p>
            <a:pPr algn="just"/>
            <a:r>
              <a:rPr lang="fr-FR" sz="1550" baseline="30000" dirty="0">
                <a:cs typeface="Arial" panose="020B0604020202020204" pitchFamily="34" charset="0"/>
              </a:rPr>
              <a:t>Le rôle des équipements sportifs qui ont pour fonction affichée de faciliter l’accès à la pratique est d’accueillir un maximum de pratiquants. Ils doivent donc être pensés pour accueillir leur diversité en terme, de genre, d’âge, de niveaux, de motivations, de forme de pratique, etc… Le fait qu’une grande partie d’entre eux soient fermés, grillagés, réservés à un club ou à un établissement scolaire doit être interrogé. Il est à mon sens de plus en plus complexe de laisser autant de pratiquants auto-organisés à la porte. </a:t>
            </a:r>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a:cs typeface="Arial" panose="020B0604020202020204" pitchFamily="34" charset="0"/>
            </a:endParaRPr>
          </a:p>
          <a:p>
            <a:pPr algn="just"/>
            <a:r>
              <a:rPr lang="fr-FR" sz="1550" baseline="30000" dirty="0" smtClean="0">
                <a:cs typeface="Arial" panose="020B0604020202020204" pitchFamily="34" charset="0"/>
              </a:rPr>
              <a:t>Ils </a:t>
            </a:r>
            <a:r>
              <a:rPr lang="fr-FR" sz="1550" baseline="30000" dirty="0">
                <a:cs typeface="Arial" panose="020B0604020202020204" pitchFamily="34" charset="0"/>
              </a:rPr>
              <a:t>sont eux aussi à la recherche d’équipement de qualité et ils ne se satisfont pas toujours des </a:t>
            </a:r>
            <a:r>
              <a:rPr lang="fr-FR" sz="1550" baseline="30000" dirty="0" smtClean="0">
                <a:cs typeface="Arial" panose="020B0604020202020204" pitchFamily="34" charset="0"/>
              </a:rPr>
              <a:t>équipements </a:t>
            </a:r>
            <a:r>
              <a:rPr lang="fr-FR" sz="1550" baseline="30000" dirty="0">
                <a:cs typeface="Arial" panose="020B0604020202020204" pitchFamily="34" charset="0"/>
              </a:rPr>
              <a:t>appelés « de proximité ». Ouvrir certains équipements sportifs, sur certains créneaux, à un très large public pose effectivement de vraies difficultés. L’usure est souvent plus rapide. L’organisation des entrainements par les clubs est chamboulée. La sécurité est à repenser… Seulement le contexte social couplé à la conjoncture financière ne laisse pas beaucoup d’autres alternatives. Cette petite révolution, qui consiste à ouvrir les équipements sportifs sur le monde extérieur, a déjà fait ses preuves à l’étranger et certains exemples français sont encourageants. Il faut rajouter que la demande est telle que ce débat sur les équipements sportifs doit être prolongés par une réflexion sur les espaces publics. Les parcs, les voies vertes, le littoral, les places et les rues sont aujourd’hui des espaces de pratiques physiques à part entière. D’ailleurs, ils ne sont pas toujours choisis par défaut. La facilitation de l’accès à la pratique passe aussi par la nécessité de mieux comprendre ces sportifs « hors équipement » et peut être même de collaborer avec le monde de l’urbanisme pour rendre ces espaces encore plus accueillants</a:t>
            </a:r>
            <a:r>
              <a:rPr lang="fr-FR" sz="1550" baseline="30000" dirty="0" smtClean="0">
                <a:cs typeface="Arial" panose="020B0604020202020204" pitchFamily="34" charset="0"/>
              </a:rPr>
              <a:t>.</a:t>
            </a:r>
            <a:endParaRPr lang="fr-FR" sz="1550" baseline="30000" dirty="0">
              <a:cs typeface="Arial" panose="020B0604020202020204" pitchFamily="34" charset="0"/>
            </a:endParaRPr>
          </a:p>
        </p:txBody>
      </p:sp>
      <p:sp>
        <p:nvSpPr>
          <p:cNvPr id="34" name="ZoneTexte 33"/>
          <p:cNvSpPr txBox="1"/>
          <p:nvPr/>
        </p:nvSpPr>
        <p:spPr>
          <a:xfrm>
            <a:off x="2700511" y="1674292"/>
            <a:ext cx="4536504" cy="461665"/>
          </a:xfrm>
          <a:prstGeom prst="rect">
            <a:avLst/>
          </a:prstGeom>
          <a:noFill/>
        </p:spPr>
        <p:txBody>
          <a:bodyPr wrap="square" rtlCol="0">
            <a:spAutoFit/>
          </a:bodyPr>
          <a:lstStyle/>
          <a:p>
            <a:r>
              <a:rPr lang="fr-FR" sz="2400" b="1" cap="all" dirty="0" err="1" smtClean="0">
                <a:solidFill>
                  <a:srgbClr val="009FE3"/>
                </a:solidFill>
                <a:cs typeface="Arial" panose="020B0604020202020204" pitchFamily="34" charset="0"/>
              </a:rPr>
              <a:t>INTERVIeW</a:t>
            </a:r>
            <a:r>
              <a:rPr lang="fr-FR" sz="2400" b="1" cap="all" dirty="0" smtClean="0">
                <a:solidFill>
                  <a:srgbClr val="009FE3"/>
                </a:solidFill>
                <a:cs typeface="Arial" panose="020B0604020202020204" pitchFamily="34" charset="0"/>
              </a:rPr>
              <a:t> de Thomas  </a:t>
            </a:r>
            <a:r>
              <a:rPr lang="fr-FR" sz="2400" b="1" cap="all" dirty="0" err="1" smtClean="0">
                <a:solidFill>
                  <a:srgbClr val="009FE3"/>
                </a:solidFill>
                <a:cs typeface="Arial" panose="020B0604020202020204" pitchFamily="34" charset="0"/>
              </a:rPr>
              <a:t>Riffaud</a:t>
            </a:r>
            <a:endParaRPr lang="fr-FR" sz="2400" b="1" cap="all" dirty="0">
              <a:solidFill>
                <a:srgbClr val="009FE3"/>
              </a:solidFill>
              <a:cs typeface="Arial" panose="020B0604020202020204" pitchFamily="34" charset="0"/>
            </a:endParaRPr>
          </a:p>
        </p:txBody>
      </p:sp>
      <p:sp>
        <p:nvSpPr>
          <p:cNvPr id="36" name="ZoneTexte 35"/>
          <p:cNvSpPr txBox="1"/>
          <p:nvPr/>
        </p:nvSpPr>
        <p:spPr>
          <a:xfrm>
            <a:off x="180231" y="5275465"/>
            <a:ext cx="2304256" cy="1200329"/>
          </a:xfrm>
          <a:prstGeom prst="rect">
            <a:avLst/>
          </a:prstGeom>
          <a:noFill/>
        </p:spPr>
        <p:txBody>
          <a:bodyPr wrap="square" rtlCol="0">
            <a:spAutoFit/>
          </a:bodyPr>
          <a:lstStyle/>
          <a:p>
            <a:pPr algn="just"/>
            <a:r>
              <a:rPr lang="fr-FR" i="1" baseline="30000" dirty="0">
                <a:cs typeface="Arial" panose="020B0604020202020204" pitchFamily="34" charset="0"/>
              </a:rPr>
              <a:t>Cette petite révolution, qui consiste à ouvrir les équipements sportifs sur le monde extérieur, a déjà fait ses preuves à l’étranger et certains exemples français sont encourageants. </a:t>
            </a:r>
          </a:p>
        </p:txBody>
      </p:sp>
      <p:sp>
        <p:nvSpPr>
          <p:cNvPr id="37" name="ZoneTexte 36"/>
          <p:cNvSpPr txBox="1"/>
          <p:nvPr/>
        </p:nvSpPr>
        <p:spPr>
          <a:xfrm>
            <a:off x="250081" y="3985871"/>
            <a:ext cx="2304256" cy="482183"/>
          </a:xfrm>
          <a:prstGeom prst="rect">
            <a:avLst/>
          </a:prstGeom>
          <a:noFill/>
        </p:spPr>
        <p:txBody>
          <a:bodyPr wrap="square" rtlCol="0">
            <a:spAutoFit/>
          </a:bodyPr>
          <a:lstStyle/>
          <a:p>
            <a:pPr algn="ctr"/>
            <a:r>
              <a:rPr lang="fr-FR" sz="2000" b="1" cap="all" baseline="30000" dirty="0" smtClean="0">
                <a:solidFill>
                  <a:srgbClr val="009FE3"/>
                </a:solidFill>
                <a:cs typeface="Arial" panose="020B0604020202020204" pitchFamily="34" charset="0"/>
              </a:rPr>
              <a:t>Thomas </a:t>
            </a:r>
            <a:r>
              <a:rPr lang="fr-FR" sz="2000" b="1" cap="all" baseline="30000" dirty="0" err="1" smtClean="0">
                <a:solidFill>
                  <a:srgbClr val="009FE3"/>
                </a:solidFill>
                <a:cs typeface="Arial" panose="020B0604020202020204" pitchFamily="34" charset="0"/>
              </a:rPr>
              <a:t>Riffaud</a:t>
            </a:r>
            <a:endParaRPr lang="fr-FR" sz="2000" b="1" cap="all" baseline="30000" dirty="0">
              <a:solidFill>
                <a:srgbClr val="009FE3"/>
              </a:solidFill>
              <a:cs typeface="Arial" panose="020B0604020202020204" pitchFamily="34" charset="0"/>
            </a:endParaRPr>
          </a:p>
          <a:p>
            <a:pPr algn="ctr"/>
            <a:r>
              <a:rPr lang="fr-FR" baseline="30000" dirty="0" smtClean="0">
                <a:cs typeface="Arial" panose="020B0604020202020204" pitchFamily="34" charset="0"/>
              </a:rPr>
              <a:t>Docteur en sociologie du sport</a:t>
            </a:r>
            <a:endParaRPr lang="fr-FR" baseline="30000" dirty="0">
              <a:cs typeface="Arial" panose="020B0604020202020204" pitchFamily="34" charset="0"/>
            </a:endParaRPr>
          </a:p>
        </p:txBody>
      </p:sp>
      <p:sp>
        <p:nvSpPr>
          <p:cNvPr id="6" name="ZoneTexte 5"/>
          <p:cNvSpPr txBox="1"/>
          <p:nvPr/>
        </p:nvSpPr>
        <p:spPr>
          <a:xfrm>
            <a:off x="180231" y="9587172"/>
            <a:ext cx="2700511" cy="253916"/>
          </a:xfrm>
          <a:prstGeom prst="rect">
            <a:avLst/>
          </a:prstGeom>
          <a:noFill/>
        </p:spPr>
        <p:txBody>
          <a:bodyPr wrap="square" rtlCol="0">
            <a:spAutoFit/>
          </a:bodyPr>
          <a:lstStyle/>
          <a:p>
            <a:r>
              <a:rPr lang="fr-FR" sz="1000" dirty="0" smtClean="0"/>
              <a:t>Stade d’athlétisme </a:t>
            </a:r>
            <a:r>
              <a:rPr lang="fr-FR" sz="1000" dirty="0" err="1" smtClean="0"/>
              <a:t>Philippidès</a:t>
            </a:r>
            <a:r>
              <a:rPr lang="fr-FR" sz="1000" dirty="0" smtClean="0"/>
              <a:t> - Montpellier</a:t>
            </a:r>
            <a:endParaRPr lang="fr-FR" sz="1000"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743" y="1738488"/>
            <a:ext cx="1478317" cy="1971089"/>
          </a:xfrm>
          <a:prstGeom prst="rect">
            <a:avLst/>
          </a:prstGeom>
        </p:spPr>
      </p:pic>
      <p:pic>
        <p:nvPicPr>
          <p:cNvPr id="3" name="Image 2"/>
          <p:cNvPicPr>
            <a:picLocks noChangeAspect="1"/>
          </p:cNvPicPr>
          <p:nvPr/>
        </p:nvPicPr>
        <p:blipFill>
          <a:blip r:embed="rId4"/>
          <a:stretch>
            <a:fillRect/>
          </a:stretch>
        </p:blipFill>
        <p:spPr>
          <a:xfrm>
            <a:off x="288913" y="7857779"/>
            <a:ext cx="2226592" cy="1669944"/>
          </a:xfrm>
          <a:prstGeom prst="rect">
            <a:avLst/>
          </a:prstGeom>
        </p:spPr>
      </p:pic>
      <p:sp>
        <p:nvSpPr>
          <p:cNvPr id="14"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25</a:t>
            </a:r>
            <a:endParaRPr lang="fr-FR" sz="1800" spc="100" dirty="0">
              <a:cs typeface="Arial" panose="020B0604020202020204" pitchFamily="34" charset="0"/>
            </a:endParaRPr>
          </a:p>
        </p:txBody>
      </p:sp>
    </p:spTree>
    <p:extLst>
      <p:ext uri="{BB962C8B-B14F-4D97-AF65-F5344CB8AC3E}">
        <p14:creationId xmlns:p14="http://schemas.microsoft.com/office/powerpoint/2010/main" val="30554190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227020"/>
            <a:ext cx="6912768" cy="2732758"/>
          </a:xfrm>
        </p:spPr>
        <p:txBody>
          <a:bodyPr>
            <a:normAutofit/>
          </a:bodyPr>
          <a:lstStyle/>
          <a:p>
            <a:pPr marL="0" indent="0">
              <a:buNone/>
            </a:pPr>
            <a:r>
              <a:rPr lang="fr-FR" sz="3900" b="1" dirty="0" smtClean="0">
                <a:solidFill>
                  <a:schemeClr val="bg1"/>
                </a:solidFill>
              </a:rPr>
              <a:t>SPORT &amp; RURALITE : UN ENJEU POUR TOUS LES TERRITOIRES</a:t>
            </a:r>
            <a:endParaRPr lang="fr-FR" sz="3900" b="1"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a:t>
            </a:r>
            <a:r>
              <a:rPr lang="fr-FR" sz="2800" spc="100" dirty="0">
                <a:solidFill>
                  <a:schemeClr val="bg1"/>
                </a:solidFill>
                <a:cs typeface="Arial" panose="020B0604020202020204" pitchFamily="34" charset="0"/>
              </a:rPr>
              <a:t>7</a:t>
            </a: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26</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131057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39" y="5066069"/>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50281" y="6866220"/>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721919" y="2754412"/>
            <a:ext cx="4608512" cy="7243008"/>
          </a:xfrm>
          <a:prstGeom prst="rect">
            <a:avLst/>
          </a:prstGeom>
          <a:noFill/>
        </p:spPr>
        <p:txBody>
          <a:bodyPr wrap="square" numCol="2" spcCol="216000" rtlCol="0">
            <a:spAutoFit/>
          </a:bodyPr>
          <a:lstStyle/>
          <a:p>
            <a:pPr algn="just"/>
            <a:r>
              <a:rPr lang="fr-FR" sz="1700" baseline="30000" dirty="0">
                <a:cs typeface="Arial" panose="020B0604020202020204" pitchFamily="34" charset="0"/>
              </a:rPr>
              <a:t>Dans l’ouvrage « Sport et territoire, les enjeux pour les collectivités territoriales », Jean-François Bourg et Jean-Jacques </a:t>
            </a:r>
            <a:r>
              <a:rPr lang="fr-FR" sz="1700" baseline="30000" dirty="0" err="1">
                <a:cs typeface="Arial" panose="020B0604020202020204" pitchFamily="34" charset="0"/>
              </a:rPr>
              <a:t>Gouguet</a:t>
            </a:r>
            <a:r>
              <a:rPr lang="fr-FR" sz="1700" baseline="30000" dirty="0">
                <a:cs typeface="Arial" panose="020B0604020202020204" pitchFamily="34" charset="0"/>
              </a:rPr>
              <a:t> (PUS, 2017) évoquent la notion de sport dans les territoires les plus reculés de notre géographie à travers des projets de « </a:t>
            </a:r>
            <a:r>
              <a:rPr lang="fr-FR" sz="1700" baseline="30000" dirty="0" err="1">
                <a:cs typeface="Arial" panose="020B0604020202020204" pitchFamily="34" charset="0"/>
              </a:rPr>
              <a:t>microterritoires</a:t>
            </a:r>
            <a:r>
              <a:rPr lang="fr-FR" sz="1700" baseline="30000" dirty="0">
                <a:cs typeface="Arial" panose="020B0604020202020204" pitchFamily="34" charset="0"/>
              </a:rPr>
              <a:t> ». A l’inverse, dans « Le service public du sport français. Changements, contraintes et innovations en territoires », ouvrage que j’ai eu le plaisir de coordonner avec Dominique Charrier (De Bionnay, 2018), Yannick Faveur ou Nadège </a:t>
            </a:r>
            <a:r>
              <a:rPr lang="fr-FR" sz="1700" baseline="30000" dirty="0" err="1">
                <a:cs typeface="Arial" panose="020B0604020202020204" pitchFamily="34" charset="0"/>
              </a:rPr>
              <a:t>Descubes</a:t>
            </a:r>
            <a:r>
              <a:rPr lang="fr-FR" sz="1700" baseline="30000" dirty="0">
                <a:cs typeface="Arial" panose="020B0604020202020204" pitchFamily="34" charset="0"/>
              </a:rPr>
              <a:t> questionnent la sportivité des territoires ruraux à travers un élargissement de la zone de chalandise.</a:t>
            </a:r>
          </a:p>
          <a:p>
            <a:pPr algn="just"/>
            <a:r>
              <a:rPr lang="fr-FR" sz="1700" baseline="30000" dirty="0">
                <a:cs typeface="Arial" panose="020B0604020202020204" pitchFamily="34" charset="0"/>
              </a:rPr>
              <a:t>Sans vouloir mettre en opposition ces auteurs, il est facile de constater que la problématique de la pratique sportive en milieu rural est réelle, à commencer par déterminer dans quel sens on positionne le microscope</a:t>
            </a:r>
            <a:r>
              <a:rPr lang="fr-FR" sz="1700" baseline="30000" dirty="0" smtClean="0">
                <a:cs typeface="Arial" panose="020B0604020202020204" pitchFamily="34" charset="0"/>
              </a:rPr>
              <a:t>.</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Elle se pose à la fois par </a:t>
            </a:r>
            <a:r>
              <a:rPr lang="fr-FR" sz="1700" baseline="30000" dirty="0" smtClean="0">
                <a:cs typeface="Arial" panose="020B0604020202020204" pitchFamily="34" charset="0"/>
              </a:rPr>
              <a:t>le </a:t>
            </a:r>
            <a:r>
              <a:rPr lang="fr-FR" sz="1700" baseline="30000" dirty="0">
                <a:cs typeface="Arial" panose="020B0604020202020204" pitchFamily="34" charset="0"/>
              </a:rPr>
              <a:t>manque d’équipements sportifs, et donc indirectement par l’obligation de multiplier les déplacements pour réaliser une pratique sportive dite « classique ».</a:t>
            </a:r>
          </a:p>
          <a:p>
            <a:pPr algn="just"/>
            <a:endParaRPr lang="fr-FR" sz="1700" baseline="30000" dirty="0" smtClean="0">
              <a:cs typeface="Arial" panose="020B0604020202020204" pitchFamily="34" charset="0"/>
            </a:endParaRPr>
          </a:p>
          <a:p>
            <a:pPr algn="just"/>
            <a:r>
              <a:rPr lang="fr-FR" sz="1700" baseline="30000" dirty="0" smtClean="0">
                <a:cs typeface="Arial" panose="020B0604020202020204" pitchFamily="34" charset="0"/>
              </a:rPr>
              <a:t>Elle </a:t>
            </a:r>
            <a:r>
              <a:rPr lang="fr-FR" sz="1700" baseline="30000" dirty="0">
                <a:cs typeface="Arial" panose="020B0604020202020204" pitchFamily="34" charset="0"/>
              </a:rPr>
              <a:t>interroge également la façon de pratiquer ; on constate très facilement une surreprésentation des activités de nature. Les conseils Départementaux ont été les premiers à réagir, anticipant la contrainte législative et la loi n°2004-1343 du 9 décembre 2004 (codifiée à l'article L. 311-3 du Code du Sport), confiant la responsabilité de l’élaboration et de la mise en œuvre des plans départementaux des espaces, sites et itinéraires (PDESI) et la constitution des commissions départementales des espaces, sites et itinéraires relatifs aux sports de nature (CDESI). Mais dompter sportivement l’eau, l’air ou la terre, n’est pas l’exclusivité du sport rural. On lit sur les réseaux sociaux un enrichissement de la thématique du « sport santé » sur ces territoires (ce qui reste à confirmer</a:t>
            </a:r>
            <a:r>
              <a:rPr lang="fr-FR" sz="1700" baseline="30000" dirty="0" smtClean="0">
                <a:cs typeface="Arial" panose="020B0604020202020204" pitchFamily="34" charset="0"/>
              </a:rPr>
              <a:t>).</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Elle </a:t>
            </a:r>
            <a:r>
              <a:rPr lang="fr-FR" sz="1700" baseline="30000" dirty="0" smtClean="0">
                <a:cs typeface="Arial" panose="020B0604020202020204" pitchFamily="34" charset="0"/>
              </a:rPr>
              <a:t>interpelle enfin le </a:t>
            </a:r>
            <a:r>
              <a:rPr lang="fr-FR" sz="1700" baseline="30000" dirty="0">
                <a:cs typeface="Arial" panose="020B0604020202020204" pitchFamily="34" charset="0"/>
              </a:rPr>
              <a:t>mode de gouvernance : quel est l’échelon politique le plus opérationnel ? ville, canton, intercommunalité, département ? En fonction des outils sportifs développés (TAP, création/gestion d’équipements sportifs, organisation d’une manifestation ou même la mise en place d’animations régulières pour des publics spécifiques), la réponse est diversifiée, interpelle des financements croisés, multiplie les acteurs, et à défaut de coordination, nécessite a minima du </a:t>
            </a:r>
            <a:r>
              <a:rPr lang="fr-FR" sz="1700" baseline="30000" dirty="0" smtClean="0">
                <a:cs typeface="Arial" panose="020B0604020202020204" pitchFamily="34" charset="0"/>
              </a:rPr>
              <a:t>partage et des </a:t>
            </a:r>
            <a:r>
              <a:rPr lang="fr-FR" sz="1700" baseline="30000" dirty="0">
                <a:cs typeface="Arial" panose="020B0604020202020204" pitchFamily="34" charset="0"/>
              </a:rPr>
              <a:t>échanges </a:t>
            </a:r>
            <a:r>
              <a:rPr lang="fr-FR" sz="1700" baseline="30000" dirty="0" smtClean="0">
                <a:cs typeface="Arial" panose="020B0604020202020204" pitchFamily="34" charset="0"/>
              </a:rPr>
              <a:t>d’informations.</a:t>
            </a:r>
          </a:p>
          <a:p>
            <a:pPr algn="just"/>
            <a:endParaRPr lang="fr-FR" sz="1700" baseline="30000" dirty="0">
              <a:cs typeface="Arial" panose="020B0604020202020204" pitchFamily="34" charset="0"/>
            </a:endParaRPr>
          </a:p>
          <a:p>
            <a:pPr algn="just"/>
            <a:r>
              <a:rPr lang="fr-FR" sz="1700" baseline="30000" dirty="0" smtClean="0">
                <a:cs typeface="Arial" panose="020B0604020202020204" pitchFamily="34" charset="0"/>
              </a:rPr>
              <a:t>Ce </a:t>
            </a:r>
            <a:r>
              <a:rPr lang="fr-FR" sz="1700" baseline="30000" dirty="0">
                <a:cs typeface="Arial" panose="020B0604020202020204" pitchFamily="34" charset="0"/>
              </a:rPr>
              <a:t>Cahier des Experts, dédié à cette thématique, contribue à cette mise en lumière de bonnes pratiques, à travers deux témoignages complémentaires.</a:t>
            </a:r>
          </a:p>
        </p:txBody>
      </p:sp>
      <p:sp>
        <p:nvSpPr>
          <p:cNvPr id="34" name="ZoneTexte 33"/>
          <p:cNvSpPr txBox="1"/>
          <p:nvPr/>
        </p:nvSpPr>
        <p:spPr>
          <a:xfrm>
            <a:off x="2744342" y="1826413"/>
            <a:ext cx="4608512" cy="707886"/>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Comment faire de la ruralité un atout sportif ?</a:t>
            </a:r>
            <a:endParaRPr lang="fr-FR" sz="2000" b="1" cap="all" dirty="0">
              <a:solidFill>
                <a:srgbClr val="009FE3"/>
              </a:solidFill>
              <a:latin typeface="+mj-lt"/>
              <a:cs typeface="Arial" panose="020B0604020202020204" pitchFamily="34" charset="0"/>
            </a:endParaRPr>
          </a:p>
        </p:txBody>
      </p:sp>
      <p:sp>
        <p:nvSpPr>
          <p:cNvPr id="36" name="ZoneTexte 35"/>
          <p:cNvSpPr txBox="1"/>
          <p:nvPr/>
        </p:nvSpPr>
        <p:spPr>
          <a:xfrm>
            <a:off x="260975" y="5684868"/>
            <a:ext cx="2304256" cy="1200329"/>
          </a:xfrm>
          <a:prstGeom prst="rect">
            <a:avLst/>
          </a:prstGeom>
          <a:noFill/>
        </p:spPr>
        <p:txBody>
          <a:bodyPr wrap="square" rtlCol="0">
            <a:spAutoFit/>
          </a:bodyPr>
          <a:lstStyle/>
          <a:p>
            <a:pPr algn="just"/>
            <a:r>
              <a:rPr lang="fr-FR" i="1" baseline="30000" dirty="0" smtClean="0">
                <a:cs typeface="Arial" panose="020B0604020202020204" pitchFamily="34" charset="0"/>
              </a:rPr>
              <a:t>[…] </a:t>
            </a:r>
            <a:r>
              <a:rPr lang="fr-FR" i="1" baseline="30000" dirty="0">
                <a:cs typeface="Arial" panose="020B0604020202020204" pitchFamily="34" charset="0"/>
              </a:rPr>
              <a:t>la réponse est diversifiée, interpelle des financements croisés, multiplie les acteurs, et à défaut de coordination, nécessite a minima du </a:t>
            </a:r>
            <a:r>
              <a:rPr lang="fr-FR" i="1" baseline="30000" dirty="0" smtClean="0">
                <a:cs typeface="Arial" panose="020B0604020202020204" pitchFamily="34" charset="0"/>
              </a:rPr>
              <a:t>partage et des </a:t>
            </a:r>
            <a:r>
              <a:rPr lang="fr-FR" i="1" baseline="30000" dirty="0">
                <a:cs typeface="Arial" panose="020B0604020202020204" pitchFamily="34" charset="0"/>
              </a:rPr>
              <a:t>échanges d’informations.</a:t>
            </a:r>
          </a:p>
        </p:txBody>
      </p:sp>
      <p:sp>
        <p:nvSpPr>
          <p:cNvPr id="37" name="ZoneTexte 36"/>
          <p:cNvSpPr txBox="1"/>
          <p:nvPr/>
        </p:nvSpPr>
        <p:spPr>
          <a:xfrm>
            <a:off x="250081" y="3985871"/>
            <a:ext cx="2304256" cy="574516"/>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Bruno </a:t>
            </a:r>
            <a:r>
              <a:rPr lang="fr-FR" sz="2000" b="1" cap="all" baseline="30000" dirty="0" err="1">
                <a:solidFill>
                  <a:srgbClr val="009FE3"/>
                </a:solidFill>
                <a:cs typeface="Arial" panose="020B0604020202020204" pitchFamily="34" charset="0"/>
              </a:rPr>
              <a:t>Lapeyronie</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Directeur associé </a:t>
            </a:r>
            <a:r>
              <a:rPr lang="fr-FR" baseline="30000" dirty="0" smtClean="0">
                <a:cs typeface="Arial" panose="020B0604020202020204" pitchFamily="34" charset="0"/>
              </a:rPr>
              <a:t>de </a:t>
            </a:r>
            <a:r>
              <a:rPr lang="fr-FR" baseline="30000" dirty="0" err="1">
                <a:cs typeface="Arial" panose="020B0604020202020204" pitchFamily="34" charset="0"/>
              </a:rPr>
              <a:t>SportColl</a:t>
            </a:r>
            <a:endParaRPr lang="fr-FR" sz="2000"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7165" t="18351" r="19827" b="25758"/>
          <a:stretch/>
        </p:blipFill>
        <p:spPr>
          <a:xfrm>
            <a:off x="754137" y="2028235"/>
            <a:ext cx="1296144" cy="1764000"/>
          </a:xfrm>
          <a:prstGeom prst="rect">
            <a:avLst/>
          </a:prstGeom>
        </p:spPr>
      </p:pic>
      <p:pic>
        <p:nvPicPr>
          <p:cNvPr id="7" name="Image 6"/>
          <p:cNvPicPr>
            <a:picLocks noChangeAspect="1"/>
          </p:cNvPicPr>
          <p:nvPr/>
        </p:nvPicPr>
        <p:blipFill>
          <a:blip r:embed="rId5"/>
          <a:stretch>
            <a:fillRect/>
          </a:stretch>
        </p:blipFill>
        <p:spPr>
          <a:xfrm>
            <a:off x="247640" y="8454028"/>
            <a:ext cx="2330925" cy="1656184"/>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27</a:t>
            </a:r>
            <a:endParaRPr lang="fr-FR" sz="1800" spc="100" dirty="0">
              <a:cs typeface="Arial" panose="020B0604020202020204" pitchFamily="34" charset="0"/>
            </a:endParaRPr>
          </a:p>
        </p:txBody>
      </p:sp>
    </p:spTree>
    <p:extLst>
      <p:ext uri="{BB962C8B-B14F-4D97-AF65-F5344CB8AC3E}">
        <p14:creationId xmlns:p14="http://schemas.microsoft.com/office/powerpoint/2010/main" val="3499465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227020"/>
            <a:ext cx="6912768" cy="2732758"/>
          </a:xfrm>
        </p:spPr>
        <p:txBody>
          <a:bodyPr>
            <a:normAutofit/>
          </a:bodyPr>
          <a:lstStyle/>
          <a:p>
            <a:pPr marL="0" indent="0">
              <a:buNone/>
            </a:pPr>
            <a:r>
              <a:rPr lang="fr-FR" sz="3900" b="1" dirty="0" smtClean="0">
                <a:solidFill>
                  <a:schemeClr val="bg1"/>
                </a:solidFill>
              </a:rPr>
              <a:t>LES EQUIPEMENTS SPORTIFS D’AUJOURD’HUI ET DE DEMAIN : ENJEUX ET TERRITOIRES</a:t>
            </a:r>
            <a:endParaRPr lang="fr-FR" sz="3900" b="1" dirty="0">
              <a:solidFill>
                <a:schemeClr val="bg1"/>
              </a:solidFill>
            </a:endParaRPr>
          </a:p>
        </p:txBody>
      </p:sp>
      <p:sp>
        <p:nvSpPr>
          <p:cNvPr id="4" name="Sous-titre 2"/>
          <p:cNvSpPr txBox="1">
            <a:spLocks/>
          </p:cNvSpPr>
          <p:nvPr/>
        </p:nvSpPr>
        <p:spPr>
          <a:xfrm>
            <a:off x="252239" y="7434932"/>
            <a:ext cx="6768752"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#1</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solidFill>
                  <a:schemeClr val="bg1"/>
                </a:solidFill>
                <a:cs typeface="Arial" panose="020B0604020202020204" pitchFamily="34" charset="0"/>
              </a:rPr>
              <a:t>1</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26649147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58919" y="6856019"/>
            <a:ext cx="500120" cy="425184"/>
          </a:xfrm>
          <a:prstGeom prst="rect">
            <a:avLst/>
          </a:prstGeom>
        </p:spPr>
      </p:pic>
      <p:sp>
        <p:nvSpPr>
          <p:cNvPr id="31" name="ZoneTexte 30"/>
          <p:cNvSpPr txBox="1"/>
          <p:nvPr/>
        </p:nvSpPr>
        <p:spPr>
          <a:xfrm>
            <a:off x="2772519" y="2269959"/>
            <a:ext cx="4608512" cy="12711172"/>
          </a:xfrm>
          <a:prstGeom prst="rect">
            <a:avLst/>
          </a:prstGeom>
          <a:noFill/>
        </p:spPr>
        <p:txBody>
          <a:bodyPr wrap="square" numCol="2" spcCol="216000" rtlCol="0">
            <a:spAutoFit/>
          </a:bodyPr>
          <a:lstStyle/>
          <a:p>
            <a:pPr algn="just"/>
            <a:r>
              <a:rPr lang="fr-FR" sz="1100" b="1" dirty="0"/>
              <a:t>Pouvez-vous vous présenter en quelques mots ?</a:t>
            </a:r>
          </a:p>
          <a:p>
            <a:pPr algn="just"/>
            <a:endParaRPr lang="fr-FR" sz="1100" dirty="0"/>
          </a:p>
          <a:p>
            <a:pPr algn="just"/>
            <a:r>
              <a:rPr lang="fr-FR" sz="1100" dirty="0"/>
              <a:t>Je suis attaché territorial à la communauté de communes Val </a:t>
            </a:r>
            <a:r>
              <a:rPr lang="fr-FR" sz="1100" dirty="0" err="1"/>
              <a:t>Eyrieux</a:t>
            </a:r>
            <a:r>
              <a:rPr lang="fr-FR" sz="1100" dirty="0"/>
              <a:t>, en Ardèche, et j’assure la direction du centre de culture scientifique, technique et industriel l’Arche des métiers. Je suis également, Vice-Président en charge du sport et des politiques événementielles au Conseil Départemental de l’Ardèche et Maire de la commune de Saint-Fortunat-sur-</a:t>
            </a:r>
            <a:r>
              <a:rPr lang="fr-FR" sz="1100" dirty="0" err="1"/>
              <a:t>Eyrieux</a:t>
            </a:r>
            <a:r>
              <a:rPr lang="fr-FR" sz="1100" dirty="0"/>
              <a:t>.</a:t>
            </a:r>
          </a:p>
          <a:p>
            <a:pPr algn="just"/>
            <a:endParaRPr lang="fr-FR" sz="1100" dirty="0"/>
          </a:p>
          <a:p>
            <a:pPr algn="just"/>
            <a:r>
              <a:rPr lang="fr-FR" sz="1100" b="1" dirty="0"/>
              <a:t>Selon vous, quelle est la place du sport en milieu rural ?</a:t>
            </a:r>
          </a:p>
          <a:p>
            <a:pPr algn="just"/>
            <a:endParaRPr lang="fr-FR" sz="1100" dirty="0"/>
          </a:p>
          <a:p>
            <a:pPr algn="just"/>
            <a:r>
              <a:rPr lang="fr-FR" sz="1100" dirty="0"/>
              <a:t>Aujourd’hui, je ne pense pas qu’une petite commune puisse se comparer à une commune en densité urbaine, au niveau des pratiques sportives : c’est compliqué économiquement, logistiquement, au niveau des bénévoles et des infrastructures etc.</a:t>
            </a:r>
          </a:p>
          <a:p>
            <a:pPr algn="just"/>
            <a:r>
              <a:rPr lang="fr-FR" sz="1100" dirty="0"/>
              <a:t>C’est pour cela, selon moi, qu’il faut s’appuyer sur les regroupements territoriaux tels que les intercommunalités, voir les cantons, pour mutualiser les moyens et avoir ainsi la possibilité de doter les territoires de meilleurs équipements. On ne peut pas avoir de </a:t>
            </a:r>
            <a:r>
              <a:rPr lang="fr-FR" sz="1100" dirty="0" smtClean="0"/>
              <a:t>gymnases, </a:t>
            </a:r>
            <a:r>
              <a:rPr lang="fr-FR" sz="1100" dirty="0"/>
              <a:t>des stades partout, c’est impossible. Je crois qu’il faut encourager la mutualisation des équipements, les moyens humains, techniques et financiers. On le voit de plus en plus les petits clubs fusionnent car ils ne peuvent pas s’en sortir tout seul. C’est donc aux collectivités rurales d’avoir une politique volontariste, pour soutenir la dynamique territoriale, en accompagnant la mise en œuvre et faciliter les regroupements</a:t>
            </a:r>
            <a:r>
              <a:rPr lang="fr-FR" sz="1100" dirty="0" smtClean="0"/>
              <a:t>.</a:t>
            </a:r>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r>
              <a:rPr lang="fr-FR" sz="1100" dirty="0" smtClean="0"/>
              <a:t>Il </a:t>
            </a:r>
            <a:r>
              <a:rPr lang="fr-FR" sz="1100" dirty="0"/>
              <a:t>ne faut pas dire, ce n’est pas chez nous, donc on ne finance pas. Au contraire, c’est là qu’intervient le rayonnement territorial. Il faut plutôt raisonner à l’échelle d’un bassin plutôt qu’à une propre commune, si on veut valoriser les pratiques, les développer et mettre en place des écoles d’apprentissage du sport. L’intelligence collective a toujours prévalu et dans le sport c’est la même chose.</a:t>
            </a:r>
          </a:p>
          <a:p>
            <a:pPr algn="just"/>
            <a:endParaRPr lang="fr-FR" sz="1100" dirty="0"/>
          </a:p>
          <a:p>
            <a:pPr algn="just"/>
            <a:r>
              <a:rPr lang="fr-FR" sz="1100" b="1" dirty="0"/>
              <a:t>Avez-vous remarqué, une évolution de la place du sport en milieu rural, durant les dernières années ?</a:t>
            </a:r>
          </a:p>
          <a:p>
            <a:pPr algn="just"/>
            <a:endParaRPr lang="fr-FR" sz="1100" dirty="0"/>
          </a:p>
          <a:p>
            <a:pPr algn="just"/>
            <a:r>
              <a:rPr lang="fr-FR" sz="1100" dirty="0"/>
              <a:t>Pas fondamentalement une évolution, mais par contre, j’ai plus ressenti une nécessité d’adaptation, rendue obligatoire, face à la situation d’aujourd’hui. Car avec des restrictions financières, tant des collectivités en manque de moyens, que des associations en difficultés pour trouver des bénévoles, pour équilibrer leurs budgets. Tout ceci doit nous inciter à travailler autrement. Il faut donc que collectivement nous inventions les pratiques de demain. C’est pourquoi d’ailleurs au département de l’Ardèche nous avons travaillé à la refonte de nos dispositifs d’aides auprès des acteurs.</a:t>
            </a:r>
          </a:p>
          <a:p>
            <a:pPr algn="just"/>
            <a:r>
              <a:rPr lang="fr-FR" sz="1100" dirty="0"/>
              <a:t>Nous avons d’ailleurs choisi, de soutenir le Projet Mobil Sport, un concept d’un camion itinérant, qui amènent la découverte des sports en proximité là il y a parfois des difficultés à proposer une offre. C’est aussi une façon de susciter des vocations et de répondre en partie à des endroits non pourvus d’équipement et qui ne le souhaitent pas d’ailleurs pour les raisons que nous avons évoquées précédemment.</a:t>
            </a:r>
          </a:p>
        </p:txBody>
      </p:sp>
      <p:sp>
        <p:nvSpPr>
          <p:cNvPr id="34" name="ZoneTexte 33"/>
          <p:cNvSpPr txBox="1"/>
          <p:nvPr/>
        </p:nvSpPr>
        <p:spPr>
          <a:xfrm>
            <a:off x="2700511" y="1378709"/>
            <a:ext cx="4752528" cy="830997"/>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a:t>
            </a:r>
            <a:r>
              <a:rPr lang="fr-FR" sz="2400" b="1" cap="all" dirty="0">
                <a:solidFill>
                  <a:srgbClr val="009FE3"/>
                </a:solidFill>
                <a:cs typeface="Arial" panose="020B0604020202020204" pitchFamily="34" charset="0"/>
              </a:rPr>
              <a:t>Christian </a:t>
            </a:r>
            <a:r>
              <a:rPr lang="fr-FR" sz="2400" b="1" cap="all" dirty="0" err="1">
                <a:solidFill>
                  <a:srgbClr val="009FE3"/>
                </a:solidFill>
                <a:cs typeface="Arial" panose="020B0604020202020204" pitchFamily="34" charset="0"/>
              </a:rPr>
              <a:t>Feroussier</a:t>
            </a:r>
            <a:r>
              <a:rPr lang="fr-FR" sz="2400" b="1" cap="all" dirty="0">
                <a:solidFill>
                  <a:srgbClr val="009FE3"/>
                </a:solidFill>
                <a:cs typeface="Arial" panose="020B0604020202020204" pitchFamily="34" charset="0"/>
              </a:rPr>
              <a:t> </a:t>
            </a:r>
          </a:p>
        </p:txBody>
      </p:sp>
      <p:sp>
        <p:nvSpPr>
          <p:cNvPr id="36" name="ZoneTexte 35"/>
          <p:cNvSpPr txBox="1"/>
          <p:nvPr/>
        </p:nvSpPr>
        <p:spPr>
          <a:xfrm>
            <a:off x="180231" y="5655690"/>
            <a:ext cx="2304256" cy="1200329"/>
          </a:xfrm>
          <a:prstGeom prst="rect">
            <a:avLst/>
          </a:prstGeom>
          <a:noFill/>
        </p:spPr>
        <p:txBody>
          <a:bodyPr wrap="square" rtlCol="0">
            <a:spAutoFit/>
          </a:bodyPr>
          <a:lstStyle/>
          <a:p>
            <a:pPr algn="just"/>
            <a:r>
              <a:rPr lang="fr-FR" i="1" baseline="30000" dirty="0" smtClean="0">
                <a:cs typeface="Arial" panose="020B0604020202020204" pitchFamily="34" charset="0"/>
              </a:rPr>
              <a:t>On </a:t>
            </a:r>
            <a:r>
              <a:rPr lang="fr-FR" i="1" baseline="30000" dirty="0">
                <a:cs typeface="Arial" panose="020B0604020202020204" pitchFamily="34" charset="0"/>
              </a:rPr>
              <a:t>ne peut pas avoir de </a:t>
            </a:r>
            <a:r>
              <a:rPr lang="fr-FR" i="1" baseline="30000" dirty="0" smtClean="0">
                <a:cs typeface="Arial" panose="020B0604020202020204" pitchFamily="34" charset="0"/>
              </a:rPr>
              <a:t>gymnases, </a:t>
            </a:r>
            <a:r>
              <a:rPr lang="fr-FR" i="1" baseline="30000" dirty="0">
                <a:cs typeface="Arial" panose="020B0604020202020204" pitchFamily="34" charset="0"/>
              </a:rPr>
              <a:t>des stades partout, c’est impossible. Je crois qu’il faut encourager la mutualisation des équipements, les moyens humains, techniques et financiers</a:t>
            </a:r>
          </a:p>
        </p:txBody>
      </p:sp>
      <p:sp>
        <p:nvSpPr>
          <p:cNvPr id="37" name="ZoneTexte 36"/>
          <p:cNvSpPr txBox="1"/>
          <p:nvPr/>
        </p:nvSpPr>
        <p:spPr>
          <a:xfrm>
            <a:off x="180231" y="4018085"/>
            <a:ext cx="2448272" cy="1036181"/>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Christian </a:t>
            </a:r>
            <a:r>
              <a:rPr lang="fr-FR" sz="2000" b="1" cap="all" baseline="30000" dirty="0" err="1" smtClean="0">
                <a:solidFill>
                  <a:srgbClr val="009FE3"/>
                </a:solidFill>
                <a:cs typeface="Arial" panose="020B0604020202020204" pitchFamily="34" charset="0"/>
              </a:rPr>
              <a:t>Feroussier</a:t>
            </a:r>
            <a:endParaRPr lang="fr-FR" sz="2000" b="1" cap="all" baseline="30000" dirty="0" smtClean="0">
              <a:solidFill>
                <a:srgbClr val="009FE3"/>
              </a:solidFill>
              <a:cs typeface="Arial" panose="020B0604020202020204" pitchFamily="34" charset="0"/>
            </a:endParaRPr>
          </a:p>
          <a:p>
            <a:pPr algn="ctr"/>
            <a:r>
              <a:rPr lang="fr-FR" baseline="30000" dirty="0" smtClean="0">
                <a:cs typeface="Arial" panose="020B0604020202020204" pitchFamily="34" charset="0"/>
              </a:rPr>
              <a:t>Maire de Saint-Fortunat-sur-</a:t>
            </a:r>
            <a:r>
              <a:rPr lang="fr-FR" baseline="30000" dirty="0" err="1" smtClean="0">
                <a:cs typeface="Arial" panose="020B0604020202020204" pitchFamily="34" charset="0"/>
              </a:rPr>
              <a:t>Eyrieux</a:t>
            </a:r>
            <a:endParaRPr lang="fr-FR" baseline="30000" dirty="0" smtClean="0">
              <a:cs typeface="Arial" panose="020B0604020202020204" pitchFamily="34" charset="0"/>
            </a:endParaRPr>
          </a:p>
          <a:p>
            <a:pPr algn="ctr"/>
            <a:r>
              <a:rPr lang="fr-FR" baseline="30000" dirty="0" smtClean="0">
                <a:cs typeface="Arial" panose="020B0604020202020204" pitchFamily="34" charset="0"/>
              </a:rPr>
              <a:t>Vice-Président </a:t>
            </a:r>
          </a:p>
          <a:p>
            <a:pPr algn="ctr"/>
            <a:r>
              <a:rPr lang="fr-FR" baseline="30000" dirty="0" smtClean="0">
                <a:cs typeface="Arial" panose="020B0604020202020204" pitchFamily="34" charset="0"/>
              </a:rPr>
              <a:t>Conseil Départemental de Ardèche, en charge du sport</a:t>
            </a:r>
            <a:endParaRPr lang="fr-FR" baseline="30000" dirty="0">
              <a:cs typeface="Arial" panose="020B0604020202020204" pitchFamily="34" charset="0"/>
            </a:endParaRPr>
          </a:p>
        </p:txBody>
      </p:sp>
      <p:sp>
        <p:nvSpPr>
          <p:cNvPr id="12" name="ZoneTexte 11"/>
          <p:cNvSpPr txBox="1"/>
          <p:nvPr/>
        </p:nvSpPr>
        <p:spPr>
          <a:xfrm>
            <a:off x="642194" y="9533729"/>
            <a:ext cx="2700511" cy="253916"/>
          </a:xfrm>
          <a:prstGeom prst="rect">
            <a:avLst/>
          </a:prstGeom>
          <a:noFill/>
        </p:spPr>
        <p:txBody>
          <a:bodyPr wrap="square" rtlCol="0">
            <a:spAutoFit/>
          </a:bodyPr>
          <a:lstStyle/>
          <a:p>
            <a:r>
              <a:rPr lang="fr-FR" sz="1000" dirty="0" smtClean="0"/>
              <a:t>Département de l’Ardèche</a:t>
            </a:r>
            <a:endParaRPr lang="fr-FR" sz="1000"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740" y="1697854"/>
            <a:ext cx="1399103" cy="2098655"/>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38" y="8481532"/>
            <a:ext cx="2675273" cy="1045029"/>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28</a:t>
            </a:r>
            <a:endParaRPr lang="fr-FR" sz="1800" spc="100" dirty="0">
              <a:cs typeface="Arial" panose="020B0604020202020204" pitchFamily="34" charset="0"/>
            </a:endParaRPr>
          </a:p>
        </p:txBody>
      </p:sp>
    </p:spTree>
    <p:extLst>
      <p:ext uri="{BB962C8B-B14F-4D97-AF65-F5344CB8AC3E}">
        <p14:creationId xmlns:p14="http://schemas.microsoft.com/office/powerpoint/2010/main" val="31264585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5251225"/>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14327" y="6473286"/>
            <a:ext cx="500120" cy="425184"/>
          </a:xfrm>
          <a:prstGeom prst="rect">
            <a:avLst/>
          </a:prstGeom>
        </p:spPr>
      </p:pic>
      <p:sp>
        <p:nvSpPr>
          <p:cNvPr id="31" name="ZoneTexte 30"/>
          <p:cNvSpPr txBox="1"/>
          <p:nvPr/>
        </p:nvSpPr>
        <p:spPr>
          <a:xfrm>
            <a:off x="2844527" y="1937985"/>
            <a:ext cx="4608512" cy="14393684"/>
          </a:xfrm>
          <a:prstGeom prst="rect">
            <a:avLst/>
          </a:prstGeom>
          <a:noFill/>
        </p:spPr>
        <p:txBody>
          <a:bodyPr wrap="square" numCol="2" spcCol="216000" rtlCol="0">
            <a:spAutoFit/>
          </a:bodyPr>
          <a:lstStyle/>
          <a:p>
            <a:pPr algn="just"/>
            <a:r>
              <a:rPr lang="fr-FR" sz="1700" b="1" baseline="30000" dirty="0" smtClean="0">
                <a:cs typeface="Arial" panose="020B0604020202020204" pitchFamily="34" charset="0"/>
              </a:rPr>
              <a:t>Pouvez-vous vous présenter </a:t>
            </a:r>
            <a:r>
              <a:rPr lang="fr-FR" sz="1700" b="1" baseline="30000" dirty="0">
                <a:cs typeface="Arial" panose="020B0604020202020204" pitchFamily="34" charset="0"/>
              </a:rPr>
              <a:t>en quelques mots ?</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Je suis agent de développement au comité </a:t>
            </a:r>
            <a:r>
              <a:rPr lang="fr-FR" sz="1700" baseline="30000" dirty="0" smtClean="0">
                <a:cs typeface="Arial" panose="020B0604020202020204" pitchFamily="34" charset="0"/>
              </a:rPr>
              <a:t>départemental sport </a:t>
            </a:r>
            <a:r>
              <a:rPr lang="fr-FR" sz="1700" baseline="30000" dirty="0">
                <a:cs typeface="Arial" panose="020B0604020202020204" pitchFamily="34" charset="0"/>
              </a:rPr>
              <a:t>environnement dans la Drôme, en Ardèche, depuis 12 ans. Issu de la filière STAPS à Montpellier. </a:t>
            </a:r>
          </a:p>
          <a:p>
            <a:pPr algn="just"/>
            <a:endParaRPr lang="fr-FR" sz="1700" baseline="30000" dirty="0">
              <a:cs typeface="Arial" panose="020B0604020202020204" pitchFamily="34" charset="0"/>
            </a:endParaRPr>
          </a:p>
          <a:p>
            <a:pPr algn="just"/>
            <a:r>
              <a:rPr lang="fr-FR" sz="1700" b="1" baseline="30000" dirty="0">
                <a:cs typeface="Arial" panose="020B0604020202020204" pitchFamily="34" charset="0"/>
              </a:rPr>
              <a:t>Comment est né le projet  </a:t>
            </a:r>
            <a:r>
              <a:rPr lang="fr-FR" sz="1700" b="1" baseline="30000" dirty="0" smtClean="0">
                <a:cs typeface="Arial" panose="020B0604020202020204" pitchFamily="34" charset="0"/>
              </a:rPr>
              <a:t>Mobil</a:t>
            </a:r>
            <a:r>
              <a:rPr lang="fr-FR" sz="1700" b="1" baseline="30000" dirty="0">
                <a:cs typeface="Arial" panose="020B0604020202020204" pitchFamily="34" charset="0"/>
              </a:rPr>
              <a:t>’ Sport ? </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C’est venu d’une demande du service de sport du département de l’Ardèche, qui a souhaité savoir pourquoi sur deux cantons, il n’y avait pas de licenciés sportifs et d’associations référencées auprès du comité sportif olympique. On a donc fait un diagnostic sportif territorial en interrogeant la population et les institutions. Il en est ressorti que ces personnes voulaient bien faire du sport mais par contre ils ne souhaitaient pas faire 30-45 minutes de route chaque semaine pour aller faire du sport. Cependant ils étaient tous très motivés pour faire du sport, mais pas loin de chez eux. Avec ces résultats, on s’est dit : « plutôt que ce soit les gens qui aillent faire du sport, on va leur apporter le sport ».</a:t>
            </a:r>
          </a:p>
          <a:p>
            <a:pPr algn="just"/>
            <a:r>
              <a:rPr lang="fr-FR" sz="1700" baseline="30000" dirty="0">
                <a:cs typeface="Arial" panose="020B0604020202020204" pitchFamily="34" charset="0"/>
              </a:rPr>
              <a:t>Le concept du projet est donc un éducateur sportif, qui se déplace avec un camion dans lequel est stocké le matériel pour animer tout type d’activité sportive pour tout public, dans des locaux mis à disposition par les communes. </a:t>
            </a:r>
          </a:p>
          <a:p>
            <a:pPr algn="just"/>
            <a:endParaRPr lang="fr-FR" sz="1700"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a:cs typeface="Arial" panose="020B0604020202020204" pitchFamily="34" charset="0"/>
            </a:endParaRPr>
          </a:p>
          <a:p>
            <a:pPr algn="just"/>
            <a:endParaRPr lang="fr-FR" sz="1700" b="1" baseline="30000" dirty="0" smtClean="0">
              <a:cs typeface="Arial" panose="020B0604020202020204" pitchFamily="34" charset="0"/>
            </a:endParaRPr>
          </a:p>
          <a:p>
            <a:pPr algn="just"/>
            <a:endParaRPr lang="fr-FR" sz="1700" b="1" baseline="30000" dirty="0" smtClean="0">
              <a:cs typeface="Arial" panose="020B0604020202020204" pitchFamily="34" charset="0"/>
            </a:endParaRPr>
          </a:p>
          <a:p>
            <a:pPr algn="just"/>
            <a:r>
              <a:rPr lang="fr-FR" sz="1700" b="1" baseline="30000" dirty="0" smtClean="0">
                <a:cs typeface="Arial" panose="020B0604020202020204" pitchFamily="34" charset="0"/>
              </a:rPr>
              <a:t>La </a:t>
            </a:r>
            <a:r>
              <a:rPr lang="fr-FR" sz="1700" b="1" baseline="30000" dirty="0">
                <a:cs typeface="Arial" panose="020B0604020202020204" pitchFamily="34" charset="0"/>
              </a:rPr>
              <a:t>problématique rencontrée lors de ce diagnostic de territoire, est-elle présente dans d’autres territoires ruraux ?</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Bien sûr, on a vu qu’il y avait d’autres territoires ruraux un peu partout en France, qui rencontraient cette </a:t>
            </a:r>
            <a:r>
              <a:rPr lang="fr-FR" sz="1700" baseline="30000" dirty="0" smtClean="0">
                <a:cs typeface="Arial" panose="020B0604020202020204" pitchFamily="34" charset="0"/>
              </a:rPr>
              <a:t>problématique.</a:t>
            </a:r>
          </a:p>
          <a:p>
            <a:pPr algn="just"/>
            <a:endParaRPr lang="fr-FR" sz="1700" baseline="30000" dirty="0">
              <a:cs typeface="Arial" panose="020B0604020202020204" pitchFamily="34" charset="0"/>
            </a:endParaRPr>
          </a:p>
          <a:p>
            <a:pPr algn="just"/>
            <a:r>
              <a:rPr lang="fr-FR" sz="1700" baseline="30000" dirty="0" smtClean="0">
                <a:cs typeface="Arial" panose="020B0604020202020204" pitchFamily="34" charset="0"/>
              </a:rPr>
              <a:t>C’est </a:t>
            </a:r>
            <a:r>
              <a:rPr lang="fr-FR" sz="1700" baseline="30000" dirty="0">
                <a:cs typeface="Arial" panose="020B0604020202020204" pitchFamily="34" charset="0"/>
              </a:rPr>
              <a:t>pour cela que je suis mis à disposition auprès de la fédération (NDLR : Fédération nationale du sport en milieu rural) pour pouvoir </a:t>
            </a:r>
            <a:r>
              <a:rPr lang="fr-FR" sz="1700" baseline="30000" dirty="0" smtClean="0">
                <a:cs typeface="Arial" panose="020B0604020202020204" pitchFamily="34" charset="0"/>
              </a:rPr>
              <a:t>développer </a:t>
            </a:r>
            <a:r>
              <a:rPr lang="fr-FR" sz="1700" baseline="30000" dirty="0">
                <a:cs typeface="Arial" panose="020B0604020202020204" pitchFamily="34" charset="0"/>
              </a:rPr>
              <a:t>et dupliquer ce concept dans d’autres territoires.</a:t>
            </a:r>
          </a:p>
          <a:p>
            <a:pPr algn="just"/>
            <a:endParaRPr lang="fr-FR" sz="1700" b="1" baseline="30000" dirty="0">
              <a:cs typeface="Arial" panose="020B0604020202020204" pitchFamily="34" charset="0"/>
            </a:endParaRPr>
          </a:p>
          <a:p>
            <a:pPr algn="just"/>
            <a:r>
              <a:rPr lang="fr-FR" sz="1700" b="1" baseline="30000" dirty="0">
                <a:cs typeface="Arial" panose="020B0604020202020204" pitchFamily="34" charset="0"/>
              </a:rPr>
              <a:t>Comment est financé le projet ? </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On nous a souvent dit que ce projet est un service public. On s’apparente un peu à une piscine et on ne demande pas à une piscine d’être rentable. C’est le même principe pour nous. Nous avons donc le conseil départemental qui nous a financé l’investissement du projet. Il y a également le CNDS qui finance le projet à travers des subventions ; puis des partenariats privés qui souhaitent associer leur image à notre dispositif rural, à travers des valeurs communes.</a:t>
            </a:r>
          </a:p>
          <a:p>
            <a:pPr algn="just"/>
            <a:endParaRPr lang="fr-FR" sz="1700" b="1" baseline="30000" dirty="0">
              <a:cs typeface="Arial" panose="020B0604020202020204" pitchFamily="34" charset="0"/>
            </a:endParaRPr>
          </a:p>
          <a:p>
            <a:pPr algn="just"/>
            <a:r>
              <a:rPr lang="fr-FR" sz="1700" b="1" baseline="30000" dirty="0">
                <a:cs typeface="Arial" panose="020B0604020202020204" pitchFamily="34" charset="0"/>
              </a:rPr>
              <a:t>Comment voyez-vous l’avenir du sport en milieu rural ? </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Concernant le projet, je le vois avec beaucoup d’optimisme, car on a beaucoup de demandes et un taux de retour positif très élevé. Puis, optimiste concernant l’avenir des milieux ruraux, avec l’arrivée du numérique qui permet de travailler chez soi en télétravail, beaucoup de personnes reviennent vivre dans le milieu rural. Mais ils souhaitent tout de même conserver le confort des services.</a:t>
            </a:r>
          </a:p>
        </p:txBody>
      </p:sp>
      <p:sp>
        <p:nvSpPr>
          <p:cNvPr id="34" name="ZoneTexte 33"/>
          <p:cNvSpPr txBox="1"/>
          <p:nvPr/>
        </p:nvSpPr>
        <p:spPr>
          <a:xfrm>
            <a:off x="2736515" y="1434310"/>
            <a:ext cx="4536504" cy="461665"/>
          </a:xfrm>
          <a:prstGeom prst="rect">
            <a:avLst/>
          </a:prstGeom>
          <a:noFill/>
        </p:spPr>
        <p:txBody>
          <a:bodyPr wrap="square" rtlCol="0">
            <a:spAutoFit/>
          </a:bodyPr>
          <a:lstStyle/>
          <a:p>
            <a:r>
              <a:rPr lang="fr-FR" sz="2400" b="1" cap="all" dirty="0" err="1" smtClean="0">
                <a:solidFill>
                  <a:srgbClr val="009FE3"/>
                </a:solidFill>
                <a:cs typeface="Arial" panose="020B0604020202020204" pitchFamily="34" charset="0"/>
              </a:rPr>
              <a:t>INTERVIeW</a:t>
            </a:r>
            <a:r>
              <a:rPr lang="fr-FR" sz="2400" b="1" cap="all" dirty="0" smtClean="0">
                <a:solidFill>
                  <a:srgbClr val="009FE3"/>
                </a:solidFill>
                <a:cs typeface="Arial" panose="020B0604020202020204" pitchFamily="34" charset="0"/>
              </a:rPr>
              <a:t> de </a:t>
            </a:r>
            <a:r>
              <a:rPr lang="fr-FR" sz="2400" b="1" cap="all" dirty="0">
                <a:solidFill>
                  <a:srgbClr val="009FE3"/>
                </a:solidFill>
                <a:cs typeface="Arial" panose="020B0604020202020204" pitchFamily="34" charset="0"/>
              </a:rPr>
              <a:t>Johann </a:t>
            </a:r>
            <a:r>
              <a:rPr lang="fr-FR" sz="2400" b="1" cap="all" dirty="0" err="1">
                <a:solidFill>
                  <a:srgbClr val="009FE3"/>
                </a:solidFill>
                <a:cs typeface="Arial" panose="020B0604020202020204" pitchFamily="34" charset="0"/>
              </a:rPr>
              <a:t>Behr</a:t>
            </a:r>
            <a:r>
              <a:rPr lang="fr-FR" sz="2400" b="1" cap="all" dirty="0">
                <a:solidFill>
                  <a:srgbClr val="009FE3"/>
                </a:solidFill>
                <a:cs typeface="Arial" panose="020B0604020202020204" pitchFamily="34" charset="0"/>
              </a:rPr>
              <a:t> </a:t>
            </a:r>
          </a:p>
        </p:txBody>
      </p:sp>
      <p:sp>
        <p:nvSpPr>
          <p:cNvPr id="36" name="ZoneTexte 35"/>
          <p:cNvSpPr txBox="1"/>
          <p:nvPr/>
        </p:nvSpPr>
        <p:spPr>
          <a:xfrm>
            <a:off x="250081" y="5765645"/>
            <a:ext cx="2304256" cy="830997"/>
          </a:xfrm>
          <a:prstGeom prst="rect">
            <a:avLst/>
          </a:prstGeom>
          <a:noFill/>
        </p:spPr>
        <p:txBody>
          <a:bodyPr wrap="square" rtlCol="0">
            <a:spAutoFit/>
          </a:bodyPr>
          <a:lstStyle/>
          <a:p>
            <a:pPr algn="just"/>
            <a:r>
              <a:rPr lang="fr-FR" i="1" baseline="30000" dirty="0" smtClean="0">
                <a:cs typeface="Arial" panose="020B0604020202020204" pitchFamily="34" charset="0"/>
              </a:rPr>
              <a:t>Avec </a:t>
            </a:r>
            <a:r>
              <a:rPr lang="fr-FR" i="1" baseline="30000" dirty="0">
                <a:cs typeface="Arial" panose="020B0604020202020204" pitchFamily="34" charset="0"/>
              </a:rPr>
              <a:t>ces résultats, on </a:t>
            </a:r>
            <a:r>
              <a:rPr lang="fr-FR" i="1" baseline="30000" dirty="0" smtClean="0">
                <a:cs typeface="Arial" panose="020B0604020202020204" pitchFamily="34" charset="0"/>
              </a:rPr>
              <a:t>s’est </a:t>
            </a:r>
            <a:r>
              <a:rPr lang="fr-FR" i="1" baseline="30000" dirty="0">
                <a:cs typeface="Arial" panose="020B0604020202020204" pitchFamily="34" charset="0"/>
              </a:rPr>
              <a:t>dit </a:t>
            </a:r>
            <a:r>
              <a:rPr lang="fr-FR" i="1" baseline="30000" dirty="0" smtClean="0">
                <a:cs typeface="Arial" panose="020B0604020202020204" pitchFamily="34" charset="0"/>
              </a:rPr>
              <a:t>: </a:t>
            </a:r>
            <a:r>
              <a:rPr lang="fr-FR" i="1" baseline="30000" dirty="0">
                <a:cs typeface="Arial" panose="020B0604020202020204" pitchFamily="34" charset="0"/>
              </a:rPr>
              <a:t>plutôt que ce soit les gens qui aillent faire du sport, on va leur apporter le </a:t>
            </a:r>
            <a:r>
              <a:rPr lang="fr-FR" i="1" baseline="30000" dirty="0" smtClean="0">
                <a:cs typeface="Arial" panose="020B0604020202020204" pitchFamily="34" charset="0"/>
              </a:rPr>
              <a:t>sport.</a:t>
            </a:r>
            <a:endParaRPr lang="fr-FR" i="1" baseline="30000" dirty="0">
              <a:cs typeface="Arial" panose="020B0604020202020204" pitchFamily="34" charset="0"/>
            </a:endParaRPr>
          </a:p>
        </p:txBody>
      </p:sp>
      <p:sp>
        <p:nvSpPr>
          <p:cNvPr id="37" name="ZoneTexte 36"/>
          <p:cNvSpPr txBox="1"/>
          <p:nvPr/>
        </p:nvSpPr>
        <p:spPr>
          <a:xfrm>
            <a:off x="250081" y="3985871"/>
            <a:ext cx="2304256" cy="1036181"/>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Johann </a:t>
            </a:r>
            <a:r>
              <a:rPr lang="fr-FR" sz="2000" b="1" cap="all" baseline="30000" dirty="0" err="1">
                <a:solidFill>
                  <a:srgbClr val="009FE3"/>
                </a:solidFill>
                <a:cs typeface="Arial" panose="020B0604020202020204" pitchFamily="34" charset="0"/>
              </a:rPr>
              <a:t>Behr</a:t>
            </a:r>
            <a:r>
              <a:rPr lang="fr-FR" sz="2000" b="1" cap="all" baseline="30000" dirty="0">
                <a:solidFill>
                  <a:srgbClr val="009FE3"/>
                </a:solidFill>
                <a:cs typeface="Arial" panose="020B0604020202020204" pitchFamily="34" charset="0"/>
              </a:rPr>
              <a:t> </a:t>
            </a:r>
            <a:endParaRPr lang="fr-FR" sz="2000" b="1" cap="all" baseline="30000" dirty="0" smtClean="0">
              <a:solidFill>
                <a:srgbClr val="009FE3"/>
              </a:solidFill>
              <a:cs typeface="Arial" panose="020B0604020202020204" pitchFamily="34" charset="0"/>
            </a:endParaRPr>
          </a:p>
          <a:p>
            <a:pPr algn="ctr"/>
            <a:r>
              <a:rPr lang="fr-FR" baseline="30000" dirty="0" smtClean="0">
                <a:cs typeface="Arial" panose="020B0604020202020204" pitchFamily="34" charset="0"/>
              </a:rPr>
              <a:t>Agent de développement</a:t>
            </a:r>
          </a:p>
          <a:p>
            <a:pPr algn="ctr"/>
            <a:r>
              <a:rPr lang="fr-FR" baseline="30000" dirty="0">
                <a:cs typeface="Arial" panose="020B0604020202020204" pitchFamily="34" charset="0"/>
              </a:rPr>
              <a:t>Comité </a:t>
            </a:r>
            <a:r>
              <a:rPr lang="fr-FR" baseline="30000" dirty="0" smtClean="0">
                <a:cs typeface="Arial" panose="020B0604020202020204" pitchFamily="34" charset="0"/>
              </a:rPr>
              <a:t>départemental</a:t>
            </a:r>
          </a:p>
          <a:p>
            <a:pPr algn="ctr"/>
            <a:r>
              <a:rPr lang="fr-FR" baseline="30000" dirty="0" smtClean="0">
                <a:cs typeface="Arial" panose="020B0604020202020204" pitchFamily="34" charset="0"/>
              </a:rPr>
              <a:t>Fédération </a:t>
            </a:r>
            <a:r>
              <a:rPr lang="fr-FR" baseline="30000" dirty="0">
                <a:cs typeface="Arial" panose="020B0604020202020204" pitchFamily="34" charset="0"/>
              </a:rPr>
              <a:t>nationale du sport en milieu </a:t>
            </a:r>
            <a:r>
              <a:rPr lang="fr-FR" baseline="30000" dirty="0" smtClean="0">
                <a:cs typeface="Arial" panose="020B0604020202020204" pitchFamily="34" charset="0"/>
              </a:rPr>
              <a:t>rural</a:t>
            </a:r>
            <a:endParaRPr lang="fr-FR" baseline="30000" dirty="0">
              <a:cs typeface="Arial" panose="020B0604020202020204" pitchFamily="34" charset="0"/>
            </a:endParaRPr>
          </a:p>
        </p:txBody>
      </p:sp>
      <p:sp>
        <p:nvSpPr>
          <p:cNvPr id="6" name="ZoneTexte 5"/>
          <p:cNvSpPr txBox="1"/>
          <p:nvPr/>
        </p:nvSpPr>
        <p:spPr>
          <a:xfrm>
            <a:off x="972319" y="9209426"/>
            <a:ext cx="2700511" cy="253916"/>
          </a:xfrm>
          <a:prstGeom prst="rect">
            <a:avLst/>
          </a:prstGeom>
          <a:noFill/>
        </p:spPr>
        <p:txBody>
          <a:bodyPr wrap="square" rtlCol="0">
            <a:spAutoFit/>
          </a:bodyPr>
          <a:lstStyle/>
          <a:p>
            <a:r>
              <a:rPr lang="fr-FR" sz="1000" dirty="0" err="1" smtClean="0"/>
              <a:t>Mobil’Sport</a:t>
            </a:r>
            <a:endParaRPr lang="fr-FR" sz="1000"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171" y="1939845"/>
            <a:ext cx="1388076" cy="1902288"/>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36" y="7794243"/>
            <a:ext cx="2496567" cy="1404319"/>
          </a:xfrm>
          <a:prstGeom prst="rect">
            <a:avLst/>
          </a:prstGeom>
        </p:spPr>
      </p:pic>
      <p:sp>
        <p:nvSpPr>
          <p:cNvPr id="14"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29</a:t>
            </a:r>
            <a:endParaRPr lang="fr-FR" sz="1800" spc="100" dirty="0">
              <a:cs typeface="Arial" panose="020B0604020202020204" pitchFamily="34" charset="0"/>
            </a:endParaRPr>
          </a:p>
        </p:txBody>
      </p:sp>
    </p:spTree>
    <p:extLst>
      <p:ext uri="{BB962C8B-B14F-4D97-AF65-F5344CB8AC3E}">
        <p14:creationId xmlns:p14="http://schemas.microsoft.com/office/powerpoint/2010/main" val="34071934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227020"/>
            <a:ext cx="6912768" cy="2732758"/>
          </a:xfrm>
        </p:spPr>
        <p:txBody>
          <a:bodyPr>
            <a:normAutofit/>
          </a:bodyPr>
          <a:lstStyle/>
          <a:p>
            <a:pPr marL="0" indent="0">
              <a:buNone/>
            </a:pPr>
            <a:r>
              <a:rPr lang="fr-FR" sz="3900" b="1" dirty="0" smtClean="0">
                <a:solidFill>
                  <a:schemeClr val="bg1"/>
                </a:solidFill>
              </a:rPr>
              <a:t>LES EQUIPEMENTS SPORTIFS AU CŒUR DE L’EVOLUTION DES PRATIQUES SPORTIVES</a:t>
            </a:r>
            <a:endParaRPr lang="fr-FR" sz="3900" b="1"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a:t>
            </a:r>
            <a:r>
              <a:rPr lang="fr-FR" sz="2800" spc="100" dirty="0">
                <a:solidFill>
                  <a:schemeClr val="bg1"/>
                </a:solidFill>
                <a:cs typeface="Arial" panose="020B0604020202020204" pitchFamily="34" charset="0"/>
              </a:rPr>
              <a:t>8</a:t>
            </a: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30</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10002250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39" y="5066069"/>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887948" y="7152669"/>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721919" y="2673056"/>
            <a:ext cx="4608512" cy="7884210"/>
          </a:xfrm>
          <a:prstGeom prst="rect">
            <a:avLst/>
          </a:prstGeom>
          <a:noFill/>
        </p:spPr>
        <p:txBody>
          <a:bodyPr wrap="square" numCol="2" spcCol="216000" rtlCol="0">
            <a:spAutoFit/>
          </a:bodyPr>
          <a:lstStyle/>
          <a:p>
            <a:pPr algn="just"/>
            <a:r>
              <a:rPr lang="fr-FR" sz="1600" baseline="30000" dirty="0" smtClean="0">
                <a:cs typeface="Arial" panose="020B0604020202020204" pitchFamily="34" charset="0"/>
              </a:rPr>
              <a:t>Les </a:t>
            </a:r>
            <a:r>
              <a:rPr lang="fr-FR" sz="1600" baseline="30000" dirty="0">
                <a:cs typeface="Arial" panose="020B0604020202020204" pitchFamily="34" charset="0"/>
              </a:rPr>
              <a:t>pratiques sportives évoluent-elles plus vite que les structures sportives ? Cette question s’appuie sur deux constats :</a:t>
            </a:r>
          </a:p>
          <a:p>
            <a:pPr algn="just"/>
            <a:endParaRPr lang="fr-FR" sz="1600" baseline="30000" dirty="0" smtClean="0">
              <a:cs typeface="Arial" panose="020B0604020202020204" pitchFamily="34" charset="0"/>
            </a:endParaRPr>
          </a:p>
          <a:p>
            <a:pPr algn="just"/>
            <a:r>
              <a:rPr lang="fr-FR" sz="1600" baseline="30000" dirty="0" smtClean="0">
                <a:cs typeface="Arial" panose="020B0604020202020204" pitchFamily="34" charset="0"/>
              </a:rPr>
              <a:t>D’une </a:t>
            </a:r>
            <a:r>
              <a:rPr lang="fr-FR" sz="1600" baseline="30000" dirty="0">
                <a:cs typeface="Arial" panose="020B0604020202020204" pitchFamily="34" charset="0"/>
              </a:rPr>
              <a:t>part, le sport et ses composantes évoluent très rapidement, avec des façons de pratiquer originales, des créations significatives ou, à l’inverse, des activités sportives en relative décroissance. Sur le marché du fitness par exemple, le cross-fit s’implante au cœur de nos villes alors que, à part un vague souvenir télévisuel, plus personne ne se rappelle de la façon de pratiquer l’aérobic.</a:t>
            </a:r>
          </a:p>
          <a:p>
            <a:pPr algn="just"/>
            <a:endParaRPr lang="fr-FR" sz="1600" baseline="30000" dirty="0" smtClean="0">
              <a:cs typeface="Arial" panose="020B0604020202020204" pitchFamily="34" charset="0"/>
            </a:endParaRPr>
          </a:p>
          <a:p>
            <a:pPr algn="just"/>
            <a:r>
              <a:rPr lang="fr-FR" sz="1600" baseline="30000" dirty="0" smtClean="0">
                <a:cs typeface="Arial" panose="020B0604020202020204" pitchFamily="34" charset="0"/>
              </a:rPr>
              <a:t>D’autre </a:t>
            </a:r>
            <a:r>
              <a:rPr lang="fr-FR" sz="1600" baseline="30000" dirty="0">
                <a:cs typeface="Arial" panose="020B0604020202020204" pitchFamily="34" charset="0"/>
              </a:rPr>
              <a:t>part, et on le comprend aisément, les équipements sportifs n’ont pas la même capacité d’évolution. Structurant au sein d’un quartier ou d’un village et générateurs d’une vie socio-sportive, les infrastructures sportives sont des indicateurs majeurs dans les territoires : investissement couteux, infrastructure figée, vieillissante et régulièrement alimentée de débats publics liés à l’accessibilité globale du site, notamment dans les territoires </a:t>
            </a:r>
            <a:r>
              <a:rPr lang="fr-FR" sz="1600" baseline="30000" dirty="0" smtClean="0">
                <a:cs typeface="Arial" panose="020B0604020202020204" pitchFamily="34" charset="0"/>
              </a:rPr>
              <a:t>ruraux</a:t>
            </a:r>
            <a:r>
              <a:rPr lang="fr-FR" sz="1600" i="1" baseline="30000" dirty="0" smtClean="0">
                <a:cs typeface="Arial" panose="020B0604020202020204" pitchFamily="34" charset="0"/>
              </a:rPr>
              <a:t>(1)</a:t>
            </a:r>
            <a:r>
              <a:rPr lang="fr-FR" sz="1600" baseline="30000" dirty="0" smtClean="0">
                <a:cs typeface="Arial" panose="020B0604020202020204" pitchFamily="34" charset="0"/>
              </a:rPr>
              <a:t>  </a:t>
            </a:r>
            <a:r>
              <a:rPr lang="fr-FR" sz="1600" baseline="30000" dirty="0">
                <a:cs typeface="Arial" panose="020B0604020202020204" pitchFamily="34" charset="0"/>
              </a:rPr>
              <a:t>(pour quels types de publics, à quels tarifs, selon quelles modalités de transport, pour quel niveau de jeu etc. </a:t>
            </a:r>
            <a:r>
              <a:rPr lang="fr-FR" sz="1600" baseline="30000" dirty="0" smtClean="0">
                <a:cs typeface="Arial" panose="020B0604020202020204" pitchFamily="34" charset="0"/>
              </a:rPr>
              <a:t>?).</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Ces équipements reflètent clairement les politiques sportives territoriales, car leurs choix n’est pas sans conséquence et engagent la collectivité pour un lourd financement et une gestion à long terme. Ce n’est pas un hasard si les équipements sportifs alimentent les travaux des urbanistes, sociologues et géographes du sport (à commencer à par Jean-Pierre Augustin </a:t>
            </a:r>
            <a:r>
              <a:rPr lang="fr-FR" sz="1600" baseline="30000" dirty="0" smtClean="0">
                <a:cs typeface="Arial" panose="020B0604020202020204" pitchFamily="34" charset="0"/>
              </a:rPr>
              <a:t>(</a:t>
            </a:r>
            <a:r>
              <a:rPr lang="fr-FR" sz="1600" i="1" baseline="30000" dirty="0" smtClean="0">
                <a:cs typeface="Arial" panose="020B0604020202020204" pitchFamily="34" charset="0"/>
              </a:rPr>
              <a:t>2</a:t>
            </a:r>
            <a:r>
              <a:rPr lang="fr-FR" sz="1600" baseline="30000" dirty="0" smtClean="0">
                <a:cs typeface="Arial" panose="020B0604020202020204" pitchFamily="34" charset="0"/>
              </a:rPr>
              <a:t>).</a:t>
            </a:r>
          </a:p>
          <a:p>
            <a:pPr algn="just"/>
            <a:r>
              <a:rPr lang="fr-FR" sz="1600" baseline="30000" dirty="0" smtClean="0">
                <a:cs typeface="Arial" panose="020B0604020202020204" pitchFamily="34" charset="0"/>
              </a:rPr>
              <a:t>Face </a:t>
            </a:r>
            <a:r>
              <a:rPr lang="fr-FR" sz="1600" baseline="30000" dirty="0">
                <a:cs typeface="Arial" panose="020B0604020202020204" pitchFamily="34" charset="0"/>
              </a:rPr>
              <a:t>aux évolutions des pratiques sportives, de plus en plus rapides semble t’il selon des indicateurs marketing, les équipements sportifs marquaient une certaine inertie dans leur création et une faiblesse dans les innovations </a:t>
            </a:r>
            <a:r>
              <a:rPr lang="fr-FR" sz="1600" baseline="30000" dirty="0" err="1">
                <a:cs typeface="Arial" panose="020B0604020202020204" pitchFamily="34" charset="0"/>
              </a:rPr>
              <a:t>batimentaires</a:t>
            </a:r>
            <a:r>
              <a:rPr lang="fr-FR" sz="1600" baseline="30000" dirty="0">
                <a:cs typeface="Arial" panose="020B0604020202020204" pitchFamily="34" charset="0"/>
              </a:rPr>
              <a:t> (le gymnase est sensiblement resté sous le même format pendant près de 40 ans). </a:t>
            </a:r>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r>
              <a:rPr lang="fr-FR" sz="1600" baseline="30000" dirty="0" smtClean="0">
                <a:cs typeface="Arial" panose="020B0604020202020204" pitchFamily="34" charset="0"/>
              </a:rPr>
              <a:t>Malgré </a:t>
            </a:r>
            <a:r>
              <a:rPr lang="fr-FR" sz="1600" baseline="30000" dirty="0">
                <a:cs typeface="Arial" panose="020B0604020202020204" pitchFamily="34" charset="0"/>
              </a:rPr>
              <a:t>quelques schémas directeurs d’aménagement, la photographie du patrimoine sportif </a:t>
            </a:r>
            <a:r>
              <a:rPr lang="fr-FR" sz="1600" i="1" baseline="30000" dirty="0" smtClean="0">
                <a:cs typeface="Arial" panose="020B0604020202020204" pitchFamily="34" charset="0"/>
              </a:rPr>
              <a:t>(3)</a:t>
            </a:r>
            <a:r>
              <a:rPr lang="fr-FR" sz="1600" baseline="30000" dirty="0" smtClean="0">
                <a:cs typeface="Arial" panose="020B0604020202020204" pitchFamily="34" charset="0"/>
              </a:rPr>
              <a:t> </a:t>
            </a:r>
            <a:r>
              <a:rPr lang="fr-FR" sz="1600" baseline="30000" dirty="0">
                <a:cs typeface="Arial" panose="020B0604020202020204" pitchFamily="34" charset="0"/>
              </a:rPr>
              <a:t>illustre encore aujourd’hui de nombreuses disparités dans le territoire et un vieillissement des équipements occasionnant de lourds coûts de rénovation. Un décalage entre offre et demande sportive est-il en train de s’opérer ?</a:t>
            </a:r>
          </a:p>
          <a:p>
            <a:pPr algn="just"/>
            <a:endParaRPr lang="fr-FR" sz="1600" baseline="30000" dirty="0" smtClean="0">
              <a:cs typeface="Arial" panose="020B0604020202020204" pitchFamily="34" charset="0"/>
            </a:endParaRPr>
          </a:p>
          <a:p>
            <a:pPr algn="just"/>
            <a:r>
              <a:rPr lang="fr-FR" sz="1600" baseline="30000" dirty="0" smtClean="0">
                <a:cs typeface="Arial" panose="020B0604020202020204" pitchFamily="34" charset="0"/>
              </a:rPr>
              <a:t>Quoi </a:t>
            </a:r>
            <a:r>
              <a:rPr lang="fr-FR" sz="1600" baseline="30000" dirty="0">
                <a:cs typeface="Arial" panose="020B0604020202020204" pitchFamily="34" charset="0"/>
              </a:rPr>
              <a:t>qu’il en soit, les élus territoriaux sont confrontés à présent à la prise en compte de la mutation du sport et </a:t>
            </a:r>
            <a:r>
              <a:rPr lang="fr-FR" sz="1600" baseline="30000" dirty="0" smtClean="0">
                <a:cs typeface="Arial" panose="020B0604020202020204" pitchFamily="34" charset="0"/>
              </a:rPr>
              <a:t>à l’obligation </a:t>
            </a:r>
            <a:r>
              <a:rPr lang="fr-FR" sz="1600" baseline="30000" dirty="0">
                <a:cs typeface="Arial" panose="020B0604020202020204" pitchFamily="34" charset="0"/>
              </a:rPr>
              <a:t>d’intégrer, dès la création d’un site sportif, la capacité d’évoluer et de prendre en compte les nouveautés sportives de </a:t>
            </a:r>
            <a:r>
              <a:rPr lang="fr-FR" sz="1600" baseline="30000" dirty="0" smtClean="0">
                <a:cs typeface="Arial" panose="020B0604020202020204" pitchFamily="34" charset="0"/>
              </a:rPr>
              <a:t>demain.</a:t>
            </a:r>
          </a:p>
          <a:p>
            <a:pPr algn="just"/>
            <a:endParaRPr lang="fr-FR" sz="1600" baseline="30000" dirty="0">
              <a:cs typeface="Arial" panose="020B0604020202020204" pitchFamily="34" charset="0"/>
            </a:endParaRPr>
          </a:p>
          <a:p>
            <a:pPr algn="just"/>
            <a:r>
              <a:rPr lang="fr-FR" sz="1600" baseline="30000" dirty="0" smtClean="0">
                <a:cs typeface="Arial" panose="020B0604020202020204" pitchFamily="34" charset="0"/>
              </a:rPr>
              <a:t>Ce « Cahier </a:t>
            </a:r>
            <a:r>
              <a:rPr lang="fr-FR" sz="1600" baseline="30000" dirty="0">
                <a:cs typeface="Arial" panose="020B0604020202020204" pitchFamily="34" charset="0"/>
              </a:rPr>
              <a:t>des </a:t>
            </a:r>
            <a:r>
              <a:rPr lang="fr-FR" sz="1600" baseline="30000" dirty="0" smtClean="0">
                <a:cs typeface="Arial" panose="020B0604020202020204" pitchFamily="34" charset="0"/>
              </a:rPr>
              <a:t>experts » </a:t>
            </a:r>
            <a:r>
              <a:rPr lang="fr-FR" sz="1600" baseline="30000" dirty="0">
                <a:cs typeface="Arial" panose="020B0604020202020204" pitchFamily="34" charset="0"/>
              </a:rPr>
              <a:t>illustre ce travail de modernisation et de prospective sportive</a:t>
            </a:r>
            <a:r>
              <a:rPr lang="fr-FR" sz="1600" baseline="30000" dirty="0" smtClean="0">
                <a:cs typeface="Arial" panose="020B0604020202020204" pitchFamily="34" charset="0"/>
              </a:rPr>
              <a:t>.</a:t>
            </a:r>
          </a:p>
          <a:p>
            <a:pPr algn="just"/>
            <a:endParaRPr lang="fr-FR" sz="1550" baseline="30000" dirty="0">
              <a:cs typeface="Arial" panose="020B0604020202020204" pitchFamily="34" charset="0"/>
            </a:endParaRPr>
          </a:p>
          <a:p>
            <a:pPr algn="just"/>
            <a:endParaRPr lang="fr-FR" sz="1550" baseline="30000" dirty="0">
              <a:cs typeface="Arial" panose="020B0604020202020204" pitchFamily="34" charset="0"/>
            </a:endParaRPr>
          </a:p>
          <a:p>
            <a:pPr algn="just"/>
            <a:endParaRPr lang="fr-FR" sz="1550" baseline="30000" dirty="0">
              <a:cs typeface="Arial" panose="020B0604020202020204" pitchFamily="34" charset="0"/>
            </a:endParaRPr>
          </a:p>
          <a:p>
            <a:pPr algn="just"/>
            <a:r>
              <a:rPr lang="fr-FR" sz="1200" i="1" baseline="30000" dirty="0" smtClean="0">
                <a:cs typeface="Arial" panose="020B0604020202020204" pitchFamily="34" charset="0"/>
              </a:rPr>
              <a:t>1- http</a:t>
            </a:r>
            <a:r>
              <a:rPr lang="fr-FR" sz="1200" i="1" baseline="30000" dirty="0">
                <a:cs typeface="Arial" panose="020B0604020202020204" pitchFamily="34" charset="0"/>
              </a:rPr>
              <a:t>://</a:t>
            </a:r>
            <a:r>
              <a:rPr lang="fr-FR" sz="1200" i="1" baseline="30000" dirty="0" smtClean="0">
                <a:cs typeface="Arial" panose="020B0604020202020204" pitchFamily="34" charset="0"/>
              </a:rPr>
              <a:t>www.sports.gouv.fr/autres/equipements_territoires_ruraux/files/docs/all.pdf</a:t>
            </a:r>
            <a:endParaRPr lang="fr-FR" sz="1200" i="1" baseline="30000" dirty="0">
              <a:cs typeface="Arial" panose="020B0604020202020204" pitchFamily="34" charset="0"/>
            </a:endParaRPr>
          </a:p>
          <a:p>
            <a:pPr algn="just"/>
            <a:r>
              <a:rPr lang="fr-FR" sz="1200" i="1" baseline="30000" dirty="0" smtClean="0">
                <a:cs typeface="Arial" panose="020B0604020202020204" pitchFamily="34" charset="0"/>
              </a:rPr>
              <a:t>2-  </a:t>
            </a:r>
            <a:r>
              <a:rPr lang="fr-FR" sz="1200" i="1" baseline="30000" dirty="0">
                <a:cs typeface="Arial" panose="020B0604020202020204" pitchFamily="34" charset="0"/>
              </a:rPr>
              <a:t>En guise d’exemple : Augustin, </a:t>
            </a:r>
            <a:r>
              <a:rPr lang="fr-FR" sz="1200" i="1" baseline="30000" dirty="0" err="1">
                <a:cs typeface="Arial" panose="020B0604020202020204" pitchFamily="34" charset="0"/>
              </a:rPr>
              <a:t>Bourdeau</a:t>
            </a:r>
            <a:r>
              <a:rPr lang="fr-FR" sz="1200" i="1" baseline="30000" dirty="0">
                <a:cs typeface="Arial" panose="020B0604020202020204" pitchFamily="34" charset="0"/>
              </a:rPr>
              <a:t> et </a:t>
            </a:r>
            <a:r>
              <a:rPr lang="fr-FR" sz="1200" i="1" baseline="30000" dirty="0" err="1">
                <a:cs typeface="Arial" panose="020B0604020202020204" pitchFamily="34" charset="0"/>
              </a:rPr>
              <a:t>Ravanel</a:t>
            </a:r>
            <a:r>
              <a:rPr lang="fr-FR" sz="1200" i="1" baseline="30000" dirty="0">
                <a:cs typeface="Arial" panose="020B0604020202020204" pitchFamily="34" charset="0"/>
              </a:rPr>
              <a:t>. Géographie des sports en France, 2008, Vuibert.</a:t>
            </a:r>
          </a:p>
          <a:p>
            <a:pPr algn="just"/>
            <a:r>
              <a:rPr lang="fr-FR" sz="1200" i="1" baseline="30000" dirty="0">
                <a:cs typeface="Arial" panose="020B0604020202020204" pitchFamily="34" charset="0"/>
              </a:rPr>
              <a:t> </a:t>
            </a:r>
            <a:r>
              <a:rPr lang="fr-FR" sz="1200" i="1" baseline="30000" dirty="0" smtClean="0">
                <a:cs typeface="Arial" panose="020B0604020202020204" pitchFamily="34" charset="0"/>
              </a:rPr>
              <a:t>3- </a:t>
            </a:r>
            <a:r>
              <a:rPr lang="fr-FR" sz="1200" i="1" baseline="30000" dirty="0">
                <a:cs typeface="Arial" panose="020B0604020202020204" pitchFamily="34" charset="0"/>
              </a:rPr>
              <a:t>régulièrement réalisée par les services statistiques du ministère des sports ou de l’INSEE</a:t>
            </a:r>
          </a:p>
        </p:txBody>
      </p:sp>
      <p:sp>
        <p:nvSpPr>
          <p:cNvPr id="34" name="ZoneTexte 33"/>
          <p:cNvSpPr txBox="1"/>
          <p:nvPr/>
        </p:nvSpPr>
        <p:spPr>
          <a:xfrm>
            <a:off x="2721919" y="1641813"/>
            <a:ext cx="4608512" cy="707886"/>
          </a:xfrm>
          <a:prstGeom prst="rect">
            <a:avLst/>
          </a:prstGeom>
          <a:noFill/>
        </p:spPr>
        <p:txBody>
          <a:bodyPr wrap="square" rtlCol="0">
            <a:spAutoFit/>
          </a:bodyPr>
          <a:lstStyle/>
          <a:p>
            <a:r>
              <a:rPr lang="fr-FR" sz="2000" b="1" cap="all" dirty="0">
                <a:solidFill>
                  <a:srgbClr val="009FE3"/>
                </a:solidFill>
                <a:latin typeface="+mj-lt"/>
                <a:cs typeface="Arial" panose="020B0604020202020204" pitchFamily="34" charset="0"/>
              </a:rPr>
              <a:t>Quelle dynamique pour les infrastructures sportives ?</a:t>
            </a:r>
          </a:p>
        </p:txBody>
      </p:sp>
      <p:sp>
        <p:nvSpPr>
          <p:cNvPr id="36" name="ZoneTexte 35"/>
          <p:cNvSpPr txBox="1"/>
          <p:nvPr/>
        </p:nvSpPr>
        <p:spPr>
          <a:xfrm>
            <a:off x="260975" y="5684868"/>
            <a:ext cx="2304256" cy="1569660"/>
          </a:xfrm>
          <a:prstGeom prst="rect">
            <a:avLst/>
          </a:prstGeom>
          <a:noFill/>
        </p:spPr>
        <p:txBody>
          <a:bodyPr wrap="square" rtlCol="0">
            <a:spAutoFit/>
          </a:bodyPr>
          <a:lstStyle/>
          <a:p>
            <a:pPr algn="just"/>
            <a:r>
              <a:rPr lang="fr-FR" i="1" baseline="30000" dirty="0">
                <a:cs typeface="Arial" panose="020B0604020202020204" pitchFamily="34" charset="0"/>
              </a:rPr>
              <a:t>Quoi qu’il en soit, les élus territoriaux sont confrontés à présent à la prise en compte de la mutation du sport et </a:t>
            </a:r>
            <a:r>
              <a:rPr lang="fr-FR" i="1" baseline="30000" dirty="0" smtClean="0">
                <a:cs typeface="Arial" panose="020B0604020202020204" pitchFamily="34" charset="0"/>
              </a:rPr>
              <a:t>à l’obligation </a:t>
            </a:r>
            <a:r>
              <a:rPr lang="fr-FR" i="1" baseline="30000" dirty="0">
                <a:cs typeface="Arial" panose="020B0604020202020204" pitchFamily="34" charset="0"/>
              </a:rPr>
              <a:t>d’intégrer, dès la création d’un site sportif, la capacité d’évoluer et de prendre en compte les nouveautés sportives de demain.</a:t>
            </a:r>
          </a:p>
        </p:txBody>
      </p:sp>
      <p:sp>
        <p:nvSpPr>
          <p:cNvPr id="37" name="ZoneTexte 36"/>
          <p:cNvSpPr txBox="1"/>
          <p:nvPr/>
        </p:nvSpPr>
        <p:spPr>
          <a:xfrm>
            <a:off x="250081" y="3985871"/>
            <a:ext cx="2304256" cy="574516"/>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Bruno </a:t>
            </a:r>
            <a:r>
              <a:rPr lang="fr-FR" sz="2000" b="1" cap="all" baseline="30000" dirty="0" err="1">
                <a:solidFill>
                  <a:srgbClr val="009FE3"/>
                </a:solidFill>
                <a:cs typeface="Arial" panose="020B0604020202020204" pitchFamily="34" charset="0"/>
              </a:rPr>
              <a:t>Lapeyronie</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Directeur associé </a:t>
            </a:r>
            <a:r>
              <a:rPr lang="fr-FR" baseline="30000" dirty="0" smtClean="0">
                <a:cs typeface="Arial" panose="020B0604020202020204" pitchFamily="34" charset="0"/>
              </a:rPr>
              <a:t>de </a:t>
            </a:r>
            <a:r>
              <a:rPr lang="fr-FR" baseline="30000" dirty="0" err="1">
                <a:cs typeface="Arial" panose="020B0604020202020204" pitchFamily="34" charset="0"/>
              </a:rPr>
              <a:t>SportColl</a:t>
            </a:r>
            <a:endParaRPr lang="fr-FR" sz="2000"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7165" t="18351" r="19827" b="25758"/>
          <a:stretch/>
        </p:blipFill>
        <p:spPr>
          <a:xfrm>
            <a:off x="754137" y="2028235"/>
            <a:ext cx="1296144" cy="1764000"/>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31</a:t>
            </a:r>
            <a:endParaRPr lang="fr-FR" sz="1800" spc="100" dirty="0">
              <a:cs typeface="Arial" panose="020B0604020202020204" pitchFamily="34" charset="0"/>
            </a:endParaRPr>
          </a:p>
        </p:txBody>
      </p:sp>
    </p:spTree>
    <p:extLst>
      <p:ext uri="{BB962C8B-B14F-4D97-AF65-F5344CB8AC3E}">
        <p14:creationId xmlns:p14="http://schemas.microsoft.com/office/powerpoint/2010/main" val="106929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55865" y="6835964"/>
            <a:ext cx="500120" cy="425184"/>
          </a:xfrm>
          <a:prstGeom prst="rect">
            <a:avLst/>
          </a:prstGeom>
        </p:spPr>
      </p:pic>
      <p:sp>
        <p:nvSpPr>
          <p:cNvPr id="31" name="ZoneTexte 30"/>
          <p:cNvSpPr txBox="1"/>
          <p:nvPr/>
        </p:nvSpPr>
        <p:spPr>
          <a:xfrm>
            <a:off x="2752774" y="1924043"/>
            <a:ext cx="4608512" cy="12711172"/>
          </a:xfrm>
          <a:prstGeom prst="rect">
            <a:avLst/>
          </a:prstGeom>
          <a:noFill/>
        </p:spPr>
        <p:txBody>
          <a:bodyPr wrap="square" numCol="2" spcCol="216000" rtlCol="0">
            <a:spAutoFit/>
          </a:bodyPr>
          <a:lstStyle/>
          <a:p>
            <a:pPr algn="just"/>
            <a:r>
              <a:rPr lang="fr-FR" sz="1100" b="1" dirty="0"/>
              <a:t>Je vous propose </a:t>
            </a:r>
            <a:r>
              <a:rPr lang="fr-FR" sz="1100" b="1" dirty="0" smtClean="0"/>
              <a:t>de </a:t>
            </a:r>
            <a:r>
              <a:rPr lang="fr-FR" sz="1100" b="1" dirty="0"/>
              <a:t>vous présenter en quelques mots :</a:t>
            </a:r>
          </a:p>
          <a:p>
            <a:pPr algn="just"/>
            <a:endParaRPr lang="fr-FR" sz="1100" dirty="0" smtClean="0"/>
          </a:p>
          <a:p>
            <a:pPr algn="just"/>
            <a:r>
              <a:rPr lang="fr-FR" sz="1100" dirty="0" smtClean="0"/>
              <a:t>Mon </a:t>
            </a:r>
            <a:r>
              <a:rPr lang="fr-FR" sz="1100" dirty="0"/>
              <a:t>métier est le développement marketing et économique du sport. Je suis entrepreneur et professeur associé à l'UFR </a:t>
            </a:r>
            <a:r>
              <a:rPr lang="fr-FR" sz="1100" dirty="0" err="1"/>
              <a:t>Staps</a:t>
            </a:r>
            <a:r>
              <a:rPr lang="fr-FR" sz="1100" dirty="0"/>
              <a:t> de Montpellier. Je suis particulièrement attentif aux évolutions des pratiques sportives associatives.</a:t>
            </a:r>
          </a:p>
          <a:p>
            <a:pPr algn="just"/>
            <a:endParaRPr lang="fr-FR" sz="1100" dirty="0"/>
          </a:p>
          <a:p>
            <a:pPr algn="just"/>
            <a:r>
              <a:rPr lang="fr-FR" sz="1100" b="1" dirty="0"/>
              <a:t>Le sport, les pratiques et les équipements ont considérablement évolué ces dernières années : pouvez-vous mettre en évidence les principales caractéristiques </a:t>
            </a:r>
            <a:r>
              <a:rPr lang="fr-FR" sz="1100" b="1" dirty="0" smtClean="0"/>
              <a:t>?</a:t>
            </a:r>
          </a:p>
          <a:p>
            <a:pPr algn="just"/>
            <a:endParaRPr lang="fr-FR" sz="1100" b="1" dirty="0"/>
          </a:p>
          <a:p>
            <a:pPr algn="just"/>
            <a:r>
              <a:rPr lang="fr-FR" sz="1100" dirty="0"/>
              <a:t>Nous sommes dans un bouleversement du sport, tant au niveau de ses pratiques, des produits, des infrastructures, des habitudes de consommation que des modèles de financement.</a:t>
            </a:r>
          </a:p>
          <a:p>
            <a:pPr algn="just"/>
            <a:r>
              <a:rPr lang="fr-FR" sz="1100" dirty="0"/>
              <a:t>Les pratiques ont évolué vers une tendance qui interagit avec d'autres filières comme la santé, le tourisme ou le numérique. Les individus sont en permanente évolution. </a:t>
            </a:r>
          </a:p>
          <a:p>
            <a:pPr algn="just"/>
            <a:r>
              <a:rPr lang="fr-FR" sz="1100" dirty="0"/>
              <a:t>Nous trouvons d'abord des innovations techniques liées au matériel, aux infrastructures, à l'usage d'applications pour faire du sport ou vivre le sport (fan expérience). </a:t>
            </a:r>
          </a:p>
          <a:p>
            <a:pPr algn="just"/>
            <a:r>
              <a:rPr lang="fr-FR" sz="1100" dirty="0"/>
              <a:t>La deuxième innovation est sociale avec une approche santé / loisirs au détriment de la pratique compétitive ou des formes de compétitions avec l'émergence de défis individuels (courses ultras, </a:t>
            </a:r>
            <a:r>
              <a:rPr lang="fr-FR" sz="1100" dirty="0" err="1"/>
              <a:t>crossfit</a:t>
            </a:r>
            <a:r>
              <a:rPr lang="fr-FR" sz="1100" dirty="0"/>
              <a:t>, </a:t>
            </a:r>
            <a:r>
              <a:rPr lang="fr-FR" sz="1100" dirty="0" err="1"/>
              <a:t>swimrun</a:t>
            </a:r>
            <a:r>
              <a:rPr lang="fr-FR" sz="1100" dirty="0"/>
              <a:t> ...). La pratique </a:t>
            </a:r>
            <a:r>
              <a:rPr lang="fr-FR" sz="1100" dirty="0" smtClean="0"/>
              <a:t>fédérale </a:t>
            </a:r>
            <a:r>
              <a:rPr lang="fr-FR" sz="1100" dirty="0"/>
              <a:t>traditionnelle s'en trouve impactée.  Il y a une nouvelle perception de l'individu à travers sa ou ses pratiques sportives. </a:t>
            </a:r>
          </a:p>
          <a:p>
            <a:pPr algn="just"/>
            <a:r>
              <a:rPr lang="fr-FR" sz="1100" dirty="0"/>
              <a:t>Ceci est corrélé aux innovations d'usage comme l'apparition du </a:t>
            </a:r>
            <a:r>
              <a:rPr lang="fr-FR" sz="1100" dirty="0" err="1"/>
              <a:t>Crossfit</a:t>
            </a:r>
            <a:r>
              <a:rPr lang="fr-FR" sz="1100" dirty="0"/>
              <a:t> qui mêle plusieurs disciplines olympiques ou de l'</a:t>
            </a:r>
            <a:r>
              <a:rPr lang="fr-FR" sz="1100" dirty="0" err="1"/>
              <a:t>aquasport</a:t>
            </a:r>
            <a:r>
              <a:rPr lang="fr-FR" sz="1100" dirty="0"/>
              <a:t> qui apporte une </a:t>
            </a:r>
            <a:r>
              <a:rPr lang="fr-FR" sz="1100" dirty="0" smtClean="0"/>
              <a:t>façon nouvelle </a:t>
            </a:r>
            <a:r>
              <a:rPr lang="fr-FR" sz="1100" dirty="0"/>
              <a:t>de pratiquer du sport dans l'eau</a:t>
            </a:r>
            <a:r>
              <a:rPr lang="fr-FR" sz="1100" dirty="0" smtClean="0"/>
              <a:t>.</a:t>
            </a:r>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r>
              <a:rPr lang="fr-FR" sz="1100" dirty="0" smtClean="0"/>
              <a:t>Enfin</a:t>
            </a:r>
            <a:r>
              <a:rPr lang="fr-FR" sz="1100" dirty="0"/>
              <a:t>, tout ceci est accompagné d'une évolution des modèles de financement. On retrouve une baisse des subventions importantes qui touche principalement les clubs amateurs. Les Fédérations doivent offrir de nouveaux services pour augmenter leur nombre de licenciés. Enfin, la tendance aux investisseurs dans les clubs professionnels s'accroit. </a:t>
            </a:r>
          </a:p>
          <a:p>
            <a:pPr algn="just"/>
            <a:r>
              <a:rPr lang="fr-FR" sz="1100" dirty="0"/>
              <a:t>L'enjeu est d'être capable de mesurer ces évolutions et de répondre aux attentes des pratiquants.</a:t>
            </a:r>
          </a:p>
          <a:p>
            <a:pPr algn="just"/>
            <a:endParaRPr lang="fr-FR" sz="1100" dirty="0"/>
          </a:p>
          <a:p>
            <a:pPr algn="just"/>
            <a:r>
              <a:rPr lang="fr-FR" sz="1100" b="1" dirty="0"/>
              <a:t>D'après vous, comment les collectivités territoriales peuvent </a:t>
            </a:r>
            <a:r>
              <a:rPr lang="fr-FR" sz="1100" b="1" dirty="0" smtClean="0"/>
              <a:t>s'adapter, </a:t>
            </a:r>
            <a:r>
              <a:rPr lang="fr-FR" sz="1100" b="1" dirty="0"/>
              <a:t>voire anticiper, l'évolution que vous venez de décrire </a:t>
            </a:r>
            <a:r>
              <a:rPr lang="fr-FR" sz="1100" b="1" dirty="0" smtClean="0"/>
              <a:t>?</a:t>
            </a:r>
          </a:p>
          <a:p>
            <a:pPr algn="just"/>
            <a:endParaRPr lang="fr-FR" sz="1100" b="1" dirty="0"/>
          </a:p>
          <a:p>
            <a:pPr algn="just"/>
            <a:r>
              <a:rPr lang="fr-FR" sz="1100" dirty="0"/>
              <a:t>Pour s'adapter les collectivités doivent se tourner sur la réalité de terrain. Pour anticiper, il faudra sortir des données déclaratives et travailler sur des données réelles. Elles étaient difficiles à obtenir jusqu'à présent mais avec les solutions numériques, il est aujourd'hui plus facile de mesurer l'impact réel du sport. C'est par exemple un travail que nous menons avec ma société Comiti pour mesurer l'impact réel des pratiques associatives. Nous sommes aujourd'hui capables de définir les socio-types de pratiques sur un territoire. </a:t>
            </a:r>
            <a:endParaRPr lang="fr-FR" sz="1100" dirty="0" smtClean="0"/>
          </a:p>
          <a:p>
            <a:pPr algn="just"/>
            <a:endParaRPr lang="fr-FR" sz="1100" dirty="0"/>
          </a:p>
          <a:p>
            <a:pPr algn="just"/>
            <a:r>
              <a:rPr lang="fr-FR" sz="1100" dirty="0"/>
              <a:t>Les collectivités ont un intérêt fort à se tourner vers les start-up ou à faciliter leur émergence en clusters pour répondre aux attentes du marché. En résumé, il faut que les collectivités soient également capables d'innover sur les quatre aspects précédemment cités: technique, social, usage et </a:t>
            </a:r>
            <a:r>
              <a:rPr lang="fr-FR" sz="1100" dirty="0" smtClean="0"/>
              <a:t>financement.</a:t>
            </a:r>
            <a:endParaRPr lang="fr-FR" sz="1100" dirty="0"/>
          </a:p>
        </p:txBody>
      </p:sp>
      <p:sp>
        <p:nvSpPr>
          <p:cNvPr id="34" name="ZoneTexte 33"/>
          <p:cNvSpPr txBox="1"/>
          <p:nvPr/>
        </p:nvSpPr>
        <p:spPr>
          <a:xfrm>
            <a:off x="2680766" y="1462378"/>
            <a:ext cx="4752528"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d’Arnaud Roussel</a:t>
            </a:r>
            <a:endParaRPr lang="fr-FR" sz="2400" b="1" cap="all" dirty="0">
              <a:solidFill>
                <a:srgbClr val="009FE3"/>
              </a:solidFill>
              <a:cs typeface="Arial" panose="020B0604020202020204" pitchFamily="34" charset="0"/>
            </a:endParaRPr>
          </a:p>
        </p:txBody>
      </p:sp>
      <p:sp>
        <p:nvSpPr>
          <p:cNvPr id="36" name="ZoneTexte 35"/>
          <p:cNvSpPr txBox="1"/>
          <p:nvPr/>
        </p:nvSpPr>
        <p:spPr>
          <a:xfrm>
            <a:off x="180231" y="5655690"/>
            <a:ext cx="2304256" cy="1200329"/>
          </a:xfrm>
          <a:prstGeom prst="rect">
            <a:avLst/>
          </a:prstGeom>
          <a:noFill/>
        </p:spPr>
        <p:txBody>
          <a:bodyPr wrap="square" rtlCol="0">
            <a:spAutoFit/>
          </a:bodyPr>
          <a:lstStyle/>
          <a:p>
            <a:pPr algn="just"/>
            <a:r>
              <a:rPr lang="fr-FR" i="1" baseline="30000" dirty="0" smtClean="0">
                <a:cs typeface="Arial" panose="020B0604020202020204" pitchFamily="34" charset="0"/>
              </a:rPr>
              <a:t>En </a:t>
            </a:r>
            <a:r>
              <a:rPr lang="fr-FR" i="1" baseline="30000" dirty="0">
                <a:cs typeface="Arial" panose="020B0604020202020204" pitchFamily="34" charset="0"/>
              </a:rPr>
              <a:t>résumé, il faut que les collectivités soient également capables d'innover sur les quatre aspects précédemment cités: technique, social, usage et financement.</a:t>
            </a:r>
          </a:p>
        </p:txBody>
      </p:sp>
      <p:sp>
        <p:nvSpPr>
          <p:cNvPr id="37" name="ZoneTexte 36"/>
          <p:cNvSpPr txBox="1"/>
          <p:nvPr/>
        </p:nvSpPr>
        <p:spPr>
          <a:xfrm>
            <a:off x="250081" y="3985871"/>
            <a:ext cx="2378422" cy="666849"/>
          </a:xfrm>
          <a:prstGeom prst="rect">
            <a:avLst/>
          </a:prstGeom>
          <a:noFill/>
        </p:spPr>
        <p:txBody>
          <a:bodyPr wrap="square" rtlCol="0">
            <a:spAutoFit/>
          </a:bodyPr>
          <a:lstStyle/>
          <a:p>
            <a:pPr algn="ctr"/>
            <a:r>
              <a:rPr lang="fr-FR" sz="2000" b="1" cap="all" baseline="30000" dirty="0" err="1" smtClean="0">
                <a:solidFill>
                  <a:srgbClr val="009FE3"/>
                </a:solidFill>
                <a:cs typeface="Arial" panose="020B0604020202020204" pitchFamily="34" charset="0"/>
              </a:rPr>
              <a:t>arnaud</a:t>
            </a:r>
            <a:r>
              <a:rPr lang="fr-FR" sz="2000" b="1" cap="all" baseline="30000" dirty="0" smtClean="0">
                <a:solidFill>
                  <a:srgbClr val="009FE3"/>
                </a:solidFill>
                <a:cs typeface="Arial" panose="020B0604020202020204" pitchFamily="34" charset="0"/>
              </a:rPr>
              <a:t> </a:t>
            </a:r>
            <a:r>
              <a:rPr lang="fr-FR" sz="2000" b="1" cap="all" baseline="30000" dirty="0" err="1" smtClean="0">
                <a:solidFill>
                  <a:srgbClr val="009FE3"/>
                </a:solidFill>
                <a:cs typeface="Arial" panose="020B0604020202020204" pitchFamily="34" charset="0"/>
              </a:rPr>
              <a:t>roussel</a:t>
            </a:r>
            <a:endParaRPr lang="fr-FR" sz="2000" b="1" cap="all" baseline="30000" dirty="0">
              <a:solidFill>
                <a:srgbClr val="009FE3"/>
              </a:solidFill>
              <a:cs typeface="Arial" panose="020B0604020202020204" pitchFamily="34" charset="0"/>
            </a:endParaRPr>
          </a:p>
          <a:p>
            <a:pPr algn="ctr"/>
            <a:r>
              <a:rPr lang="fr-FR" baseline="30000" dirty="0" smtClean="0">
                <a:cs typeface="Arial" panose="020B0604020202020204" pitchFamily="34" charset="0"/>
              </a:rPr>
              <a:t>Entrepreneur</a:t>
            </a:r>
          </a:p>
          <a:p>
            <a:pPr algn="ctr"/>
            <a:r>
              <a:rPr lang="fr-FR" baseline="30000" dirty="0" smtClean="0">
                <a:cs typeface="Arial" panose="020B0604020202020204" pitchFamily="34" charset="0"/>
              </a:rPr>
              <a:t>Professeur associé à l’Université</a:t>
            </a:r>
            <a:endParaRPr lang="fr-FR" baseline="30000" dirty="0">
              <a:cs typeface="Arial" panose="020B0604020202020204" pitchFamily="34" charset="0"/>
            </a:endParaRPr>
          </a:p>
        </p:txBody>
      </p:sp>
      <p:sp>
        <p:nvSpPr>
          <p:cNvPr id="12" name="ZoneTexte 11"/>
          <p:cNvSpPr txBox="1"/>
          <p:nvPr/>
        </p:nvSpPr>
        <p:spPr>
          <a:xfrm>
            <a:off x="1004850" y="9982561"/>
            <a:ext cx="2700511" cy="253916"/>
          </a:xfrm>
          <a:prstGeom prst="rect">
            <a:avLst/>
          </a:prstGeom>
          <a:noFill/>
        </p:spPr>
        <p:txBody>
          <a:bodyPr wrap="square" rtlCol="0">
            <a:spAutoFit/>
          </a:bodyPr>
          <a:lstStyle/>
          <a:p>
            <a:r>
              <a:rPr lang="fr-FR" sz="1000" dirty="0" smtClean="0"/>
              <a:t>Comiti</a:t>
            </a:r>
            <a:endParaRPr lang="fr-FR" sz="1000" dirty="0"/>
          </a:p>
        </p:txBody>
      </p:sp>
      <p:pic>
        <p:nvPicPr>
          <p:cNvPr id="2" name="Image 1"/>
          <p:cNvPicPr>
            <a:picLocks noChangeAspect="1"/>
          </p:cNvPicPr>
          <p:nvPr/>
        </p:nvPicPr>
        <p:blipFill>
          <a:blip r:embed="rId3"/>
          <a:stretch>
            <a:fillRect/>
          </a:stretch>
        </p:blipFill>
        <p:spPr>
          <a:xfrm>
            <a:off x="187598" y="7887061"/>
            <a:ext cx="2095500" cy="2095500"/>
          </a:xfrm>
          <a:prstGeom prst="rect">
            <a:avLst/>
          </a:prstGeom>
        </p:spPr>
      </p:pic>
      <p:pic>
        <p:nvPicPr>
          <p:cNvPr id="3" name="Image 2"/>
          <p:cNvPicPr>
            <a:picLocks noChangeAspect="1"/>
          </p:cNvPicPr>
          <p:nvPr/>
        </p:nvPicPr>
        <p:blipFill>
          <a:blip r:embed="rId4"/>
          <a:stretch>
            <a:fillRect/>
          </a:stretch>
        </p:blipFill>
        <p:spPr>
          <a:xfrm>
            <a:off x="523875" y="2206289"/>
            <a:ext cx="1616968" cy="1616968"/>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32</a:t>
            </a:r>
            <a:endParaRPr lang="fr-FR" sz="1800" spc="100" dirty="0">
              <a:cs typeface="Arial" panose="020B0604020202020204" pitchFamily="34" charset="0"/>
            </a:endParaRPr>
          </a:p>
        </p:txBody>
      </p:sp>
    </p:spTree>
    <p:extLst>
      <p:ext uri="{BB962C8B-B14F-4D97-AF65-F5344CB8AC3E}">
        <p14:creationId xmlns:p14="http://schemas.microsoft.com/office/powerpoint/2010/main" val="21794099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474282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14327" y="6599139"/>
            <a:ext cx="500120" cy="425184"/>
          </a:xfrm>
          <a:prstGeom prst="rect">
            <a:avLst/>
          </a:prstGeom>
        </p:spPr>
      </p:pic>
      <p:sp>
        <p:nvSpPr>
          <p:cNvPr id="31" name="ZoneTexte 30"/>
          <p:cNvSpPr txBox="1"/>
          <p:nvPr/>
        </p:nvSpPr>
        <p:spPr>
          <a:xfrm>
            <a:off x="2844527" y="2015661"/>
            <a:ext cx="4608512" cy="13290818"/>
          </a:xfrm>
          <a:prstGeom prst="rect">
            <a:avLst/>
          </a:prstGeom>
          <a:noFill/>
        </p:spPr>
        <p:txBody>
          <a:bodyPr wrap="square" numCol="2" spcCol="216000" rtlCol="0">
            <a:spAutoFit/>
          </a:bodyPr>
          <a:lstStyle/>
          <a:p>
            <a:pPr algn="just"/>
            <a:r>
              <a:rPr lang="fr-FR" sz="1600" b="1" baseline="30000" dirty="0">
                <a:cs typeface="Arial" panose="020B0604020202020204" pitchFamily="34" charset="0"/>
              </a:rPr>
              <a:t>Présentez-vous en quelques mots :</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Architecte Associé de l’agence Coste Architectures, je suis en charge du développement de la moitié Sud de la France. Coste Architectures conçoit des équipements sportifs depuis plus de trente ans. L’agence travaille sur toute la France et à l’étranger.</a:t>
            </a:r>
          </a:p>
          <a:p>
            <a:pPr algn="just"/>
            <a:endParaRPr lang="fr-FR" sz="1600" b="1" baseline="30000" dirty="0" smtClean="0">
              <a:cs typeface="Arial" panose="020B0604020202020204" pitchFamily="34" charset="0"/>
            </a:endParaRPr>
          </a:p>
          <a:p>
            <a:pPr algn="just"/>
            <a:endParaRPr lang="fr-FR" sz="1600" b="1" baseline="30000" dirty="0">
              <a:cs typeface="Arial" panose="020B0604020202020204" pitchFamily="34" charset="0"/>
            </a:endParaRPr>
          </a:p>
          <a:p>
            <a:pPr algn="just"/>
            <a:r>
              <a:rPr lang="fr-FR" sz="1600" b="1" baseline="30000" dirty="0">
                <a:cs typeface="Arial" panose="020B0604020202020204" pitchFamily="34" charset="0"/>
              </a:rPr>
              <a:t>Comment l'Agence Coste peut-elle aider à la modernisation des équipements sportifs ?</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L’agence Coste Architectures a su développer sur de nombreux projets de centres aquatiques des dimensions nouvelles tant au niveau des pratiques sportives, que sur les équipements techniques.</a:t>
            </a:r>
          </a:p>
          <a:p>
            <a:pPr algn="just"/>
            <a:r>
              <a:rPr lang="fr-FR" sz="1600" baseline="30000" dirty="0">
                <a:cs typeface="Arial" panose="020B0604020202020204" pitchFamily="34" charset="0"/>
              </a:rPr>
              <a:t>La modernisation des équipements sportifs peut et doit s’envisager sous deux angles, celui de la pratique sportive elle même, et celui de l’évolution technique des bâtiments.</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Pour l’évolution de la pratique sportive, notre expérience nous amène aujourd’hui vers des programmes ambitieux, liant différentes pratiques sur un seul et même site. Le complexe de l’Arsenal (R. </a:t>
            </a:r>
            <a:r>
              <a:rPr lang="fr-FR" sz="1600" baseline="30000" dirty="0" err="1">
                <a:cs typeface="Arial" panose="020B0604020202020204" pitchFamily="34" charset="0"/>
              </a:rPr>
              <a:t>Ricciotti</a:t>
            </a:r>
            <a:r>
              <a:rPr lang="fr-FR" sz="1600" baseline="30000" dirty="0">
                <a:cs typeface="Arial" panose="020B0604020202020204" pitchFamily="34" charset="0"/>
              </a:rPr>
              <a:t>, architecte associé) intègre une palette très large de pratiques sportives, natation, gymnase, salles de sports collectifs et une piste d’athlétisme en toiture. </a:t>
            </a:r>
          </a:p>
          <a:p>
            <a:pPr algn="just"/>
            <a:r>
              <a:rPr lang="fr-FR" sz="1600" baseline="30000" dirty="0">
                <a:cs typeface="Arial" panose="020B0604020202020204" pitchFamily="34" charset="0"/>
              </a:rPr>
              <a:t>Les espaces dédiés au sport sont ainsi mis en œuvre au sein d’un bâtiment compact, en zone dense, et offrent une qualité de pratique très élevée.</a:t>
            </a:r>
          </a:p>
          <a:p>
            <a:pPr algn="just"/>
            <a:r>
              <a:rPr lang="fr-FR" sz="1600" baseline="30000" dirty="0">
                <a:cs typeface="Arial" panose="020B0604020202020204" pitchFamily="34" charset="0"/>
              </a:rPr>
              <a:t>Cette réflexion sur la place de l’équipement sportif en ville est une de nos pistes de recherche. </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Le second point, est l’amélioration des performances écologiques des bâtiments. Sur le complexe sportif Raoul </a:t>
            </a:r>
            <a:r>
              <a:rPr lang="fr-FR" sz="1600" baseline="30000" dirty="0" err="1">
                <a:cs typeface="Arial" panose="020B0604020202020204" pitchFamily="34" charset="0"/>
              </a:rPr>
              <a:t>Fonquerne</a:t>
            </a:r>
            <a:r>
              <a:rPr lang="fr-FR" sz="1600" baseline="30000" dirty="0">
                <a:cs typeface="Arial" panose="020B0604020202020204" pitchFamily="34" charset="0"/>
              </a:rPr>
              <a:t> à Sète, nous ajoutons un stade nautique de 50m, intégrant salles de musculation et </a:t>
            </a:r>
            <a:r>
              <a:rPr lang="fr-FR" sz="1600" baseline="30000" dirty="0" smtClean="0">
                <a:cs typeface="Arial" panose="020B0604020202020204" pitchFamily="34" charset="0"/>
              </a:rPr>
              <a:t>de</a:t>
            </a: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r>
              <a:rPr lang="fr-FR" sz="1600" baseline="30000" dirty="0" smtClean="0">
                <a:cs typeface="Arial" panose="020B0604020202020204" pitchFamily="34" charset="0"/>
              </a:rPr>
              <a:t>préparation</a:t>
            </a:r>
            <a:r>
              <a:rPr lang="fr-FR" sz="1600" baseline="30000" dirty="0">
                <a:cs typeface="Arial" panose="020B0604020202020204" pitchFamily="34" charset="0"/>
              </a:rPr>
              <a:t>, sur une piscine existante réhabilitée.</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Nous portons une vision </a:t>
            </a:r>
            <a:r>
              <a:rPr lang="fr-FR" sz="1600" baseline="30000" dirty="0" smtClean="0">
                <a:cs typeface="Arial" panose="020B0604020202020204" pitchFamily="34" charset="0"/>
              </a:rPr>
              <a:t>« </a:t>
            </a:r>
            <a:r>
              <a:rPr lang="fr-FR" sz="1600" baseline="30000" dirty="0" err="1" smtClean="0">
                <a:cs typeface="Arial" panose="020B0604020202020204" pitchFamily="34" charset="0"/>
              </a:rPr>
              <a:t>écolonomique</a:t>
            </a:r>
            <a:r>
              <a:rPr lang="fr-FR" sz="1600" baseline="30000" dirty="0" smtClean="0">
                <a:cs typeface="Arial" panose="020B0604020202020204" pitchFamily="34" charset="0"/>
              </a:rPr>
              <a:t> </a:t>
            </a:r>
            <a:r>
              <a:rPr lang="fr-FR" sz="1600" baseline="30000" dirty="0">
                <a:cs typeface="Arial" panose="020B0604020202020204" pitchFamily="34" charset="0"/>
              </a:rPr>
              <a:t>» de l’art de bâtir. Ce néologisme renvoie à une vision respectueuse de l’environnement, tout en gardant à l’esprit la réalité économique des maitres d’ouvrage. Ainsi, nous avons conçu la première piscine publique sans traitement au chlore. </a:t>
            </a:r>
          </a:p>
          <a:p>
            <a:pPr algn="just"/>
            <a:r>
              <a:rPr lang="fr-FR" sz="1600" baseline="30000" dirty="0">
                <a:cs typeface="Arial" panose="020B0604020202020204" pitchFamily="34" charset="0"/>
              </a:rPr>
              <a:t>L’absence de chlore dans le traitement des eaux, permet d’éviter d’exposer l’organisme à une substance agressive, et aussi de limiter le traitement de l’air intérieur, de réduire la taille des machines, et donc la consommation d’énergie du bâtiment. </a:t>
            </a:r>
          </a:p>
          <a:p>
            <a:pPr algn="just"/>
            <a:r>
              <a:rPr lang="fr-FR" sz="1600" baseline="30000" dirty="0">
                <a:cs typeface="Arial" panose="020B0604020202020204" pitchFamily="34" charset="0"/>
              </a:rPr>
              <a:t>La modernité des équipements sportifs passe par une plus grande sobriété énergétique.</a:t>
            </a:r>
          </a:p>
          <a:p>
            <a:pPr algn="just"/>
            <a:endParaRPr lang="fr-FR" sz="1600" baseline="30000" dirty="0">
              <a:cs typeface="Arial" panose="020B0604020202020204" pitchFamily="34" charset="0"/>
            </a:endParaRPr>
          </a:p>
          <a:p>
            <a:pPr algn="just"/>
            <a:r>
              <a:rPr lang="fr-FR" sz="1600" b="1" baseline="30000" dirty="0">
                <a:cs typeface="Arial" panose="020B0604020202020204" pitchFamily="34" charset="0"/>
              </a:rPr>
              <a:t>Votre rôle d'architecte est-il lié à la maîtrise d'œuvre ou proposez-vous aux collectivités de l'Assistance à Maîtrise d'Ouvrage ?</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En tant qu’architectes, nous sommes profondément liés à la maitrise d’œuvre, mais notre engagement citoyen nous fait militer pour la modernisation des équipements que nous concevons.</a:t>
            </a:r>
          </a:p>
          <a:p>
            <a:pPr algn="just"/>
            <a:r>
              <a:rPr lang="fr-FR" sz="1600" baseline="30000" dirty="0">
                <a:cs typeface="Arial" panose="020B0604020202020204" pitchFamily="34" charset="0"/>
              </a:rPr>
              <a:t>Nous essayons d’avoir une attitude profondément novatrice auprès de l’ensemble des acteurs, afin de rendre nos projets à la fois sobres économiquement, et sains écologiquement.</a:t>
            </a:r>
          </a:p>
        </p:txBody>
      </p:sp>
      <p:sp>
        <p:nvSpPr>
          <p:cNvPr id="34" name="ZoneTexte 33"/>
          <p:cNvSpPr txBox="1"/>
          <p:nvPr/>
        </p:nvSpPr>
        <p:spPr>
          <a:xfrm>
            <a:off x="2880531" y="1464061"/>
            <a:ext cx="4536504" cy="461665"/>
          </a:xfrm>
          <a:prstGeom prst="rect">
            <a:avLst/>
          </a:prstGeom>
          <a:noFill/>
        </p:spPr>
        <p:txBody>
          <a:bodyPr wrap="square" rtlCol="0">
            <a:spAutoFit/>
          </a:bodyPr>
          <a:lstStyle/>
          <a:p>
            <a:r>
              <a:rPr lang="fr-FR" sz="2400" b="1" cap="all" dirty="0" err="1" smtClean="0">
                <a:solidFill>
                  <a:srgbClr val="009FE3"/>
                </a:solidFill>
                <a:cs typeface="Arial" panose="020B0604020202020204" pitchFamily="34" charset="0"/>
              </a:rPr>
              <a:t>INTERVIeW</a:t>
            </a:r>
            <a:r>
              <a:rPr lang="fr-FR" sz="2400" b="1" cap="all" dirty="0" smtClean="0">
                <a:solidFill>
                  <a:srgbClr val="009FE3"/>
                </a:solidFill>
                <a:cs typeface="Arial" panose="020B0604020202020204" pitchFamily="34" charset="0"/>
              </a:rPr>
              <a:t> de HERVE MARJOUX</a:t>
            </a:r>
            <a:endParaRPr lang="fr-FR" sz="2400" b="1" cap="all" dirty="0">
              <a:solidFill>
                <a:srgbClr val="009FE3"/>
              </a:solidFill>
              <a:cs typeface="Arial" panose="020B0604020202020204" pitchFamily="34" charset="0"/>
            </a:endParaRPr>
          </a:p>
        </p:txBody>
      </p:sp>
      <p:sp>
        <p:nvSpPr>
          <p:cNvPr id="36" name="ZoneTexte 35"/>
          <p:cNvSpPr txBox="1"/>
          <p:nvPr/>
        </p:nvSpPr>
        <p:spPr>
          <a:xfrm>
            <a:off x="180231" y="5275465"/>
            <a:ext cx="2304256" cy="1384995"/>
          </a:xfrm>
          <a:prstGeom prst="rect">
            <a:avLst/>
          </a:prstGeom>
          <a:noFill/>
        </p:spPr>
        <p:txBody>
          <a:bodyPr wrap="square" rtlCol="0">
            <a:spAutoFit/>
          </a:bodyPr>
          <a:lstStyle/>
          <a:p>
            <a:pPr algn="just"/>
            <a:r>
              <a:rPr lang="fr-FR" i="1" baseline="30000" dirty="0">
                <a:cs typeface="Arial" panose="020B0604020202020204" pitchFamily="34" charset="0"/>
              </a:rPr>
              <a:t>Nous portons une vision « </a:t>
            </a:r>
            <a:r>
              <a:rPr lang="fr-FR" i="1" baseline="30000" dirty="0" err="1">
                <a:cs typeface="Arial" panose="020B0604020202020204" pitchFamily="34" charset="0"/>
              </a:rPr>
              <a:t>écolonomique</a:t>
            </a:r>
            <a:r>
              <a:rPr lang="fr-FR" i="1" baseline="30000" dirty="0">
                <a:cs typeface="Arial" panose="020B0604020202020204" pitchFamily="34" charset="0"/>
              </a:rPr>
              <a:t> » de l’art de bâtir. Ce néologisme renvoie à une vision respectueuse de l’environnement, tout en gardant à l’esprit la réalité économique des maitres d’ouvrage</a:t>
            </a:r>
          </a:p>
        </p:txBody>
      </p:sp>
      <p:sp>
        <p:nvSpPr>
          <p:cNvPr id="37" name="ZoneTexte 36"/>
          <p:cNvSpPr txBox="1"/>
          <p:nvPr/>
        </p:nvSpPr>
        <p:spPr>
          <a:xfrm>
            <a:off x="250081" y="3985871"/>
            <a:ext cx="2304256" cy="666849"/>
          </a:xfrm>
          <a:prstGeom prst="rect">
            <a:avLst/>
          </a:prstGeom>
          <a:noFill/>
        </p:spPr>
        <p:txBody>
          <a:bodyPr wrap="square" rtlCol="0">
            <a:spAutoFit/>
          </a:bodyPr>
          <a:lstStyle/>
          <a:p>
            <a:pPr algn="ctr"/>
            <a:r>
              <a:rPr lang="fr-FR" sz="2000" b="1" cap="all" baseline="30000" dirty="0" err="1" smtClean="0">
                <a:solidFill>
                  <a:srgbClr val="009FE3"/>
                </a:solidFill>
                <a:cs typeface="Arial" panose="020B0604020202020204" pitchFamily="34" charset="0"/>
              </a:rPr>
              <a:t>herve</a:t>
            </a:r>
            <a:r>
              <a:rPr lang="fr-FR" sz="2000" b="1" cap="all" baseline="30000" dirty="0" smtClean="0">
                <a:solidFill>
                  <a:srgbClr val="009FE3"/>
                </a:solidFill>
                <a:cs typeface="Arial" panose="020B0604020202020204" pitchFamily="34" charset="0"/>
              </a:rPr>
              <a:t> </a:t>
            </a:r>
            <a:r>
              <a:rPr lang="fr-FR" sz="2000" b="1" cap="all" baseline="30000" dirty="0" err="1" smtClean="0">
                <a:solidFill>
                  <a:srgbClr val="009FE3"/>
                </a:solidFill>
                <a:cs typeface="Arial" panose="020B0604020202020204" pitchFamily="34" charset="0"/>
              </a:rPr>
              <a:t>marjoux</a:t>
            </a:r>
            <a:endParaRPr lang="fr-FR" sz="2000" b="1" cap="all" baseline="30000" dirty="0">
              <a:solidFill>
                <a:srgbClr val="009FE3"/>
              </a:solidFill>
              <a:cs typeface="Arial" panose="020B0604020202020204" pitchFamily="34" charset="0"/>
            </a:endParaRPr>
          </a:p>
          <a:p>
            <a:pPr algn="ctr"/>
            <a:r>
              <a:rPr lang="fr-FR" baseline="30000" dirty="0" smtClean="0">
                <a:cs typeface="Arial" panose="020B0604020202020204" pitchFamily="34" charset="0"/>
              </a:rPr>
              <a:t>Architecte associé</a:t>
            </a:r>
          </a:p>
          <a:p>
            <a:pPr algn="ctr"/>
            <a:r>
              <a:rPr lang="fr-FR" baseline="30000" dirty="0" smtClean="0">
                <a:cs typeface="Arial" panose="020B0604020202020204" pitchFamily="34" charset="0"/>
              </a:rPr>
              <a:t>Coste Architectures</a:t>
            </a:r>
            <a:endParaRPr lang="fr-FR" baseline="30000" dirty="0">
              <a:cs typeface="Arial" panose="020B0604020202020204" pitchFamily="34" charset="0"/>
            </a:endParaRPr>
          </a:p>
        </p:txBody>
      </p:sp>
      <p:sp>
        <p:nvSpPr>
          <p:cNvPr id="6" name="ZoneTexte 5"/>
          <p:cNvSpPr txBox="1"/>
          <p:nvPr/>
        </p:nvSpPr>
        <p:spPr>
          <a:xfrm>
            <a:off x="269872" y="9164861"/>
            <a:ext cx="2700511" cy="253916"/>
          </a:xfrm>
          <a:prstGeom prst="rect">
            <a:avLst/>
          </a:prstGeom>
          <a:noFill/>
        </p:spPr>
        <p:txBody>
          <a:bodyPr wrap="square" rtlCol="0">
            <a:spAutoFit/>
          </a:bodyPr>
          <a:lstStyle/>
          <a:p>
            <a:r>
              <a:rPr lang="fr-FR" sz="1000" dirty="0"/>
              <a:t>Centre nautique Raoul </a:t>
            </a:r>
            <a:r>
              <a:rPr lang="fr-FR" sz="1000" dirty="0" err="1"/>
              <a:t>Fonquerne</a:t>
            </a:r>
            <a:r>
              <a:rPr lang="fr-FR" sz="1000" dirty="0"/>
              <a:t> à </a:t>
            </a:r>
            <a:r>
              <a:rPr lang="fr-FR" sz="1000" dirty="0" smtClean="0"/>
              <a:t>Sète</a:t>
            </a:r>
            <a:endParaRPr lang="fr-FR" sz="1000"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91" y="1656234"/>
            <a:ext cx="1393635" cy="2087843"/>
          </a:xfrm>
          <a:prstGeom prst="rect">
            <a:avLst/>
          </a:prstGeom>
        </p:spPr>
      </p:pic>
      <p:pic>
        <p:nvPicPr>
          <p:cNvPr id="7" name="Image 6"/>
          <p:cNvPicPr>
            <a:picLocks noChangeAspect="1"/>
          </p:cNvPicPr>
          <p:nvPr/>
        </p:nvPicPr>
        <p:blipFill>
          <a:blip r:embed="rId4"/>
          <a:stretch>
            <a:fillRect/>
          </a:stretch>
        </p:blipFill>
        <p:spPr>
          <a:xfrm>
            <a:off x="269872" y="8053250"/>
            <a:ext cx="2430639" cy="1099400"/>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33</a:t>
            </a:r>
            <a:endParaRPr lang="fr-FR" sz="1800" spc="100" dirty="0">
              <a:cs typeface="Arial" panose="020B0604020202020204" pitchFamily="34" charset="0"/>
            </a:endParaRPr>
          </a:p>
        </p:txBody>
      </p:sp>
    </p:spTree>
    <p:extLst>
      <p:ext uri="{BB962C8B-B14F-4D97-AF65-F5344CB8AC3E}">
        <p14:creationId xmlns:p14="http://schemas.microsoft.com/office/powerpoint/2010/main" val="19669396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227020"/>
            <a:ext cx="6912768" cy="2732758"/>
          </a:xfrm>
        </p:spPr>
        <p:txBody>
          <a:bodyPr>
            <a:normAutofit/>
          </a:bodyPr>
          <a:lstStyle/>
          <a:p>
            <a:pPr marL="0" indent="0">
              <a:buNone/>
            </a:pPr>
            <a:r>
              <a:rPr lang="fr-FR" sz="3900" b="1" dirty="0" smtClean="0">
                <a:solidFill>
                  <a:schemeClr val="bg1"/>
                </a:solidFill>
              </a:rPr>
              <a:t>ZOOM SUR LES SKATEPARKS : DES ENJEUX LOCAUX ET OLYMPIQUES </a:t>
            </a:r>
            <a:endParaRPr lang="fr-FR" sz="3900" b="1" dirty="0">
              <a:solidFill>
                <a:schemeClr val="bg1"/>
              </a:solidFill>
            </a:endParaRPr>
          </a:p>
        </p:txBody>
      </p:sp>
      <p:sp>
        <p:nvSpPr>
          <p:cNvPr id="4" name="Sous-titre 2"/>
          <p:cNvSpPr txBox="1">
            <a:spLocks/>
          </p:cNvSpPr>
          <p:nvPr/>
        </p:nvSpPr>
        <p:spPr>
          <a:xfrm>
            <a:off x="252239" y="7434932"/>
            <a:ext cx="6768752"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#9</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34</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6675054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74" y="3742843"/>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09111" y="5800960"/>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662214" y="1921879"/>
            <a:ext cx="4824536" cy="17450931"/>
          </a:xfrm>
          <a:prstGeom prst="rect">
            <a:avLst/>
          </a:prstGeom>
          <a:noFill/>
        </p:spPr>
        <p:txBody>
          <a:bodyPr wrap="square" numCol="2" spcCol="216000" rtlCol="0">
            <a:spAutoFit/>
          </a:bodyPr>
          <a:lstStyle/>
          <a:p>
            <a:pPr algn="just"/>
            <a:r>
              <a:rPr lang="fr-FR" sz="1250" dirty="0" smtClean="0"/>
              <a:t>3023 : il </a:t>
            </a:r>
            <a:r>
              <a:rPr lang="fr-FR" sz="1250" dirty="0"/>
              <a:t>s’agit du nombre de </a:t>
            </a:r>
            <a:r>
              <a:rPr lang="fr-FR" sz="1250" dirty="0" err="1" smtClean="0"/>
              <a:t>skateparks</a:t>
            </a:r>
            <a:r>
              <a:rPr lang="fr-FR" sz="1250" dirty="0"/>
              <a:t> </a:t>
            </a:r>
            <a:r>
              <a:rPr lang="fr-FR" sz="1250" dirty="0" smtClean="0"/>
              <a:t>officiellement </a:t>
            </a:r>
            <a:r>
              <a:rPr lang="fr-FR" sz="1250" dirty="0"/>
              <a:t>comptabilisés par le « RES », Recensement des Equipements Sportifs, outil du ministère des Sports. Si le chiffre est certainement incontestable et a fait l’objet d’un dénombrement sérieux et régulièrement actualisé, il ne reflète que très partiellement la réalité de pratique de glisse urbaine</a:t>
            </a:r>
            <a:r>
              <a:rPr lang="fr-FR" sz="1250" dirty="0" smtClean="0"/>
              <a:t>.</a:t>
            </a:r>
          </a:p>
          <a:p>
            <a:pPr algn="just"/>
            <a:endParaRPr lang="fr-FR" sz="1250" dirty="0"/>
          </a:p>
          <a:p>
            <a:pPr algn="just"/>
            <a:r>
              <a:rPr lang="fr-FR" sz="1250" dirty="0"/>
              <a:t>Très fortement médiatisées par le FISE (Festival International des Sports Extrêmes) ou les X-</a:t>
            </a:r>
            <a:r>
              <a:rPr lang="fr-FR" sz="1250" dirty="0" err="1"/>
              <a:t>Games</a:t>
            </a:r>
            <a:r>
              <a:rPr lang="fr-FR" sz="1250" dirty="0"/>
              <a:t>, ces activités sont autant pratiquées au sein des équipements dédiés que sur les places et aires urbaines. Au-delà de l’excellence de la pratique, le skate, roller, trottinette ou autres BMX, constituent tout autant un spectacle et ont longtemps appartenu à l’ère des « arts de rue » </a:t>
            </a:r>
            <a:r>
              <a:rPr lang="fr-FR" sz="1250" dirty="0" smtClean="0"/>
              <a:t>(</a:t>
            </a:r>
            <a:r>
              <a:rPr lang="fr-FR" sz="1250" i="1" dirty="0" smtClean="0"/>
              <a:t>le lecteur est invité à consulter les newsletter de Jean-Pierre Faye sur les thématiques « Sports et Culture » : https</a:t>
            </a:r>
            <a:r>
              <a:rPr lang="fr-FR" sz="1250" i="1" dirty="0"/>
              <a:t>://</a:t>
            </a:r>
            <a:r>
              <a:rPr lang="fr-FR" sz="1250" i="1" dirty="0" smtClean="0"/>
              <a:t>www.sportculture2020.fr</a:t>
            </a:r>
            <a:r>
              <a:rPr lang="fr-FR" sz="1250" dirty="0" smtClean="0"/>
              <a:t>). </a:t>
            </a:r>
            <a:r>
              <a:rPr lang="fr-FR" sz="1250" dirty="0"/>
              <a:t>Ce phénomène a été étudié avec talent par les sociologues du sport, notamment les chercheurs lyonnais, par </a:t>
            </a:r>
            <a:r>
              <a:rPr lang="fr-FR" sz="1250" dirty="0" err="1"/>
              <a:t>Eric</a:t>
            </a:r>
            <a:r>
              <a:rPr lang="fr-FR" sz="1250" dirty="0"/>
              <a:t> Adamkiewicz</a:t>
            </a:r>
            <a:r>
              <a:rPr lang="fr-FR" sz="1250" baseline="30000" dirty="0"/>
              <a:t>1</a:t>
            </a:r>
            <a:r>
              <a:rPr lang="fr-FR" sz="1250" dirty="0"/>
              <a:t> voilà plus de vingt ans déjà, ou plus récemment par Thomas Riffaud² dans le cadre de sa thèse soutenue en 2017. La spectacularisation de soi, à travers des pratiques sportives « contre-culturelles », a depuis emprunté différents chemins. Si une partie des </a:t>
            </a:r>
            <a:r>
              <a:rPr lang="fr-FR" sz="1250" dirty="0" err="1"/>
              <a:t>riders</a:t>
            </a:r>
            <a:r>
              <a:rPr lang="fr-FR" sz="1250" dirty="0"/>
              <a:t> ont leur âme proche des </a:t>
            </a:r>
            <a:r>
              <a:rPr lang="fr-FR" sz="1250" dirty="0" err="1"/>
              <a:t>graffeurs</a:t>
            </a:r>
            <a:r>
              <a:rPr lang="fr-FR" sz="1250" dirty="0"/>
              <a:t> et artistes </a:t>
            </a:r>
            <a:r>
              <a:rPr lang="fr-FR" sz="1250" dirty="0" smtClean="0"/>
              <a:t>du</a:t>
            </a:r>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r>
              <a:rPr lang="fr-FR" sz="1250" dirty="0" smtClean="0"/>
              <a:t> </a:t>
            </a:r>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endParaRPr lang="fr-FR" sz="1250" dirty="0"/>
          </a:p>
          <a:p>
            <a:pPr algn="just"/>
            <a:endParaRPr lang="fr-FR" sz="1250" dirty="0" smtClean="0"/>
          </a:p>
          <a:p>
            <a:pPr algn="just"/>
            <a:r>
              <a:rPr lang="fr-FR" sz="1250" dirty="0" smtClean="0"/>
              <a:t>son </a:t>
            </a:r>
            <a:r>
              <a:rPr lang="fr-FR" sz="1250" dirty="0"/>
              <a:t>et de l’image, d’autres (ou les mêmes) ont pu s’intégrer, à travers cette activité motrice urbaine, dans des canaux plus maitrisés de l’éducation par </a:t>
            </a:r>
            <a:r>
              <a:rPr lang="fr-FR" sz="1250" dirty="0" smtClean="0"/>
              <a:t>le sport</a:t>
            </a:r>
            <a:r>
              <a:rPr lang="fr-FR" sz="1250" dirty="0"/>
              <a:t>, du cadrage fédéral, de la formalisation </a:t>
            </a:r>
            <a:r>
              <a:rPr lang="fr-FR" sz="1250" dirty="0" smtClean="0"/>
              <a:t>des diplômes </a:t>
            </a:r>
            <a:r>
              <a:rPr lang="fr-FR" sz="1250" dirty="0"/>
              <a:t>d’encadrement, de la normalisation relative à la sécurité et même </a:t>
            </a:r>
            <a:r>
              <a:rPr lang="fr-FR" sz="1250" dirty="0" smtClean="0"/>
              <a:t>à la </a:t>
            </a:r>
            <a:r>
              <a:rPr lang="fr-FR" sz="1250" dirty="0"/>
              <a:t>standardisation de règles inhérentes à la compétition. Quoi de plus logique à présent d’intégrer les sports de glisse </a:t>
            </a:r>
            <a:r>
              <a:rPr lang="fr-FR" sz="1250" dirty="0" smtClean="0"/>
              <a:t>urbain </a:t>
            </a:r>
            <a:r>
              <a:rPr lang="fr-FR" sz="1250" dirty="0"/>
              <a:t>au sein des futurs Jeux Olympiques ? A ce propos, faut-il relire les débats </a:t>
            </a:r>
            <a:r>
              <a:rPr lang="fr-FR" sz="1250" dirty="0" smtClean="0"/>
              <a:t>quasi identiques de </a:t>
            </a:r>
            <a:r>
              <a:rPr lang="fr-FR" sz="1250" dirty="0"/>
              <a:t>l’intégration de l’escalade au sein de compétitions normalisées sur des structures artificielles d’escalade ? Pourquoi </a:t>
            </a:r>
            <a:r>
              <a:rPr lang="fr-FR" sz="1250" dirty="0" smtClean="0"/>
              <a:t>pas</a:t>
            </a:r>
            <a:r>
              <a:rPr lang="fr-FR" sz="1250" dirty="0"/>
              <a:t>.</a:t>
            </a:r>
          </a:p>
          <a:p>
            <a:pPr algn="just"/>
            <a:r>
              <a:rPr lang="fr-FR" sz="1250" dirty="0"/>
              <a:t>Mais aujourd’hui, les territoriaux du sport </a:t>
            </a:r>
            <a:r>
              <a:rPr lang="fr-FR" sz="1250" dirty="0" smtClean="0"/>
              <a:t>sont interpellés </a:t>
            </a:r>
            <a:r>
              <a:rPr lang="fr-FR" sz="1250" dirty="0"/>
              <a:t>à </a:t>
            </a:r>
            <a:r>
              <a:rPr lang="fr-FR" sz="1250" dirty="0" smtClean="0"/>
              <a:t>présent sur </a:t>
            </a:r>
            <a:r>
              <a:rPr lang="fr-FR" sz="1250" dirty="0"/>
              <a:t>leurs mobiliers urbains et leurs infrastructures de </a:t>
            </a:r>
            <a:r>
              <a:rPr lang="fr-FR" sz="1250" dirty="0" smtClean="0"/>
              <a:t>pratiques vieillissantes. </a:t>
            </a:r>
            <a:r>
              <a:rPr lang="fr-FR" sz="1250" dirty="0"/>
              <a:t>Les </a:t>
            </a:r>
            <a:r>
              <a:rPr lang="fr-FR" sz="1250" dirty="0" smtClean="0"/>
              <a:t>skate-parks </a:t>
            </a:r>
            <a:r>
              <a:rPr lang="fr-FR" sz="1250" dirty="0"/>
              <a:t>doivent-ils être ouverts ou fermés ? Payants ou gratuits ? Eclairés ou pas ? Multi ou mono-discipline ? Modifiable par niveaux ? En quartier, en ville ou dans un site sportif dédié ? Locaux ou pré destinés à accueillir des </a:t>
            </a:r>
            <a:r>
              <a:rPr lang="fr-FR" sz="1250" dirty="0" err="1"/>
              <a:t>riders</a:t>
            </a:r>
            <a:r>
              <a:rPr lang="fr-FR" sz="1250" dirty="0"/>
              <a:t> </a:t>
            </a:r>
            <a:r>
              <a:rPr lang="fr-FR" sz="1250" dirty="0" err="1"/>
              <a:t>pré-olympiques</a:t>
            </a:r>
            <a:r>
              <a:rPr lang="fr-FR" sz="1250" dirty="0"/>
              <a:t> ? Et bien sur : béton ou bois </a:t>
            </a:r>
            <a:r>
              <a:rPr lang="fr-FR" sz="1250" dirty="0" smtClean="0"/>
              <a:t>?</a:t>
            </a:r>
          </a:p>
          <a:p>
            <a:pPr algn="just"/>
            <a:endParaRPr lang="fr-FR" sz="1250" dirty="0"/>
          </a:p>
          <a:p>
            <a:pPr algn="just"/>
            <a:r>
              <a:rPr lang="fr-FR" sz="1250" dirty="0"/>
              <a:t>Ce « cahier des experts » n’a pas vocation à répondre, autrement que par les spécificités des territoires, des pratiques et des volontés des </a:t>
            </a:r>
            <a:r>
              <a:rPr lang="fr-FR" sz="1250" dirty="0" smtClean="0"/>
              <a:t>décideurs et financeurs</a:t>
            </a:r>
            <a:r>
              <a:rPr lang="fr-FR" sz="1250" dirty="0"/>
              <a:t>. Il délivre cependant deux témoignages, permettant de bénéficier de belles expériences locales.</a:t>
            </a:r>
          </a:p>
          <a:p>
            <a:pPr algn="just"/>
            <a:r>
              <a:rPr lang="fr-FR" sz="1300" dirty="0"/>
              <a:t> </a:t>
            </a:r>
          </a:p>
        </p:txBody>
      </p:sp>
      <p:sp>
        <p:nvSpPr>
          <p:cNvPr id="34" name="ZoneTexte 33"/>
          <p:cNvSpPr txBox="1"/>
          <p:nvPr/>
        </p:nvSpPr>
        <p:spPr>
          <a:xfrm>
            <a:off x="2770226" y="1432132"/>
            <a:ext cx="4608512" cy="453970"/>
          </a:xfrm>
          <a:prstGeom prst="rect">
            <a:avLst/>
          </a:prstGeom>
          <a:noFill/>
        </p:spPr>
        <p:txBody>
          <a:bodyPr wrap="square" rtlCol="0">
            <a:spAutoFit/>
          </a:bodyPr>
          <a:lstStyle/>
          <a:p>
            <a:r>
              <a:rPr lang="fr-FR" sz="2350" b="1" cap="all" dirty="0" smtClean="0">
                <a:solidFill>
                  <a:srgbClr val="009FE3"/>
                </a:solidFill>
                <a:latin typeface="+mj-lt"/>
                <a:cs typeface="Arial" panose="020B0604020202020204" pitchFamily="34" charset="0"/>
              </a:rPr>
              <a:t>UN SKATEPARK, SINON RIEN</a:t>
            </a:r>
            <a:endParaRPr lang="fr-FR" sz="2350" b="1" cap="all" dirty="0">
              <a:solidFill>
                <a:srgbClr val="009FE3"/>
              </a:solidFill>
              <a:latin typeface="+mj-lt"/>
              <a:cs typeface="Arial" panose="020B0604020202020204" pitchFamily="34" charset="0"/>
            </a:endParaRPr>
          </a:p>
        </p:txBody>
      </p:sp>
      <p:sp>
        <p:nvSpPr>
          <p:cNvPr id="36" name="ZoneTexte 35"/>
          <p:cNvSpPr txBox="1"/>
          <p:nvPr/>
        </p:nvSpPr>
        <p:spPr>
          <a:xfrm>
            <a:off x="197087" y="4247851"/>
            <a:ext cx="2304256" cy="1754326"/>
          </a:xfrm>
          <a:prstGeom prst="rect">
            <a:avLst/>
          </a:prstGeom>
          <a:noFill/>
        </p:spPr>
        <p:txBody>
          <a:bodyPr wrap="square" rtlCol="0">
            <a:spAutoFit/>
          </a:bodyPr>
          <a:lstStyle/>
          <a:p>
            <a:pPr algn="just"/>
            <a:r>
              <a:rPr lang="fr-FR" i="1" spc="-50" baseline="30000" dirty="0">
                <a:cs typeface="Arial" panose="020B0604020202020204" pitchFamily="34" charset="0"/>
              </a:rPr>
              <a:t>Les </a:t>
            </a:r>
            <a:r>
              <a:rPr lang="fr-FR" i="1" spc="-50" baseline="30000" dirty="0" smtClean="0">
                <a:cs typeface="Arial" panose="020B0604020202020204" pitchFamily="34" charset="0"/>
              </a:rPr>
              <a:t>skate-parks </a:t>
            </a:r>
            <a:r>
              <a:rPr lang="fr-FR" i="1" spc="-50" baseline="30000" dirty="0">
                <a:cs typeface="Arial" panose="020B0604020202020204" pitchFamily="34" charset="0"/>
              </a:rPr>
              <a:t>doivent-ils être ouverts ou fermés ? Payants ou gratuits ? Eclairés ou pas ? Multi ou mono-discipline ? Modifiable par niveaux ? En quartier, en ville ou dans un site sportif dédié ? Locaux ou pré destinés à accueillir des </a:t>
            </a:r>
            <a:r>
              <a:rPr lang="fr-FR" i="1" spc="-50" baseline="30000" dirty="0" err="1">
                <a:cs typeface="Arial" panose="020B0604020202020204" pitchFamily="34" charset="0"/>
              </a:rPr>
              <a:t>riders</a:t>
            </a:r>
            <a:r>
              <a:rPr lang="fr-FR" i="1" spc="-50" baseline="30000" dirty="0">
                <a:cs typeface="Arial" panose="020B0604020202020204" pitchFamily="34" charset="0"/>
              </a:rPr>
              <a:t> </a:t>
            </a:r>
            <a:r>
              <a:rPr lang="fr-FR" i="1" spc="-50" baseline="30000" dirty="0" err="1">
                <a:cs typeface="Arial" panose="020B0604020202020204" pitchFamily="34" charset="0"/>
              </a:rPr>
              <a:t>pré-olympiques</a:t>
            </a:r>
            <a:r>
              <a:rPr lang="fr-FR" i="1" spc="-50" baseline="30000" dirty="0">
                <a:cs typeface="Arial" panose="020B0604020202020204" pitchFamily="34" charset="0"/>
              </a:rPr>
              <a:t> ? Et bien sur : béton ou bois ?</a:t>
            </a:r>
          </a:p>
        </p:txBody>
      </p:sp>
      <p:sp>
        <p:nvSpPr>
          <p:cNvPr id="37" name="ZoneTexte 36"/>
          <p:cNvSpPr txBox="1"/>
          <p:nvPr/>
        </p:nvSpPr>
        <p:spPr>
          <a:xfrm>
            <a:off x="244201" y="3170871"/>
            <a:ext cx="2304256" cy="574516"/>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Bruno </a:t>
            </a:r>
            <a:r>
              <a:rPr lang="fr-FR" sz="2000" b="1" cap="all" baseline="30000" dirty="0" err="1">
                <a:solidFill>
                  <a:srgbClr val="009FE3"/>
                </a:solidFill>
                <a:cs typeface="Arial" panose="020B0604020202020204" pitchFamily="34" charset="0"/>
              </a:rPr>
              <a:t>Lapeyronie</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Directeur associé </a:t>
            </a:r>
            <a:r>
              <a:rPr lang="fr-FR" baseline="30000" dirty="0" smtClean="0">
                <a:cs typeface="Arial" panose="020B0604020202020204" pitchFamily="34" charset="0"/>
              </a:rPr>
              <a:t>de </a:t>
            </a:r>
            <a:r>
              <a:rPr lang="fr-FR" baseline="30000" dirty="0" err="1">
                <a:cs typeface="Arial" panose="020B0604020202020204" pitchFamily="34" charset="0"/>
              </a:rPr>
              <a:t>SportColl</a:t>
            </a:r>
            <a:endParaRPr lang="fr-FR" sz="2000"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a:solidFill>
                  <a:schemeClr val="tx1">
                    <a:lumMod val="65000"/>
                    <a:lumOff val="35000"/>
                  </a:schemeClr>
                </a:solidFill>
                <a:latin typeface="Arial Black" panose="020B0A04020102020204" pitchFamily="34" charset="0"/>
              </a:rPr>
              <a:t>É</a:t>
            </a:r>
            <a:r>
              <a:rPr lang="fr-FR" sz="4000" dirty="0" smtClean="0">
                <a:solidFill>
                  <a:schemeClr val="tx1">
                    <a:lumMod val="65000"/>
                    <a:lumOff val="35000"/>
                  </a:schemeClr>
                </a:solidFill>
                <a:latin typeface="Arial Black" panose="020B0A04020102020204" pitchFamily="34" charset="0"/>
              </a:rPr>
              <a:t>DITO</a:t>
            </a:r>
            <a:endParaRPr lang="fr-FR" sz="4000" dirty="0">
              <a:solidFill>
                <a:schemeClr val="tx1">
                  <a:lumMod val="65000"/>
                  <a:lumOff val="35000"/>
                </a:schemeClr>
              </a:solidFill>
              <a:latin typeface="Arial Black" panose="020B0A04020102020204" pitchFamily="34" charset="0"/>
            </a:endParaRPr>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7165" t="18351" r="19827" b="25758"/>
          <a:stretch/>
        </p:blipFill>
        <p:spPr>
          <a:xfrm>
            <a:off x="701143" y="1318456"/>
            <a:ext cx="1296144" cy="1764000"/>
          </a:xfrm>
          <a:prstGeom prst="rect">
            <a:avLst/>
          </a:prstGeom>
        </p:spPr>
      </p:pic>
      <p:sp>
        <p:nvSpPr>
          <p:cNvPr id="16" name="ZoneTexte 15"/>
          <p:cNvSpPr txBox="1"/>
          <p:nvPr/>
        </p:nvSpPr>
        <p:spPr>
          <a:xfrm>
            <a:off x="-5832" y="9062184"/>
            <a:ext cx="2700511" cy="1631216"/>
          </a:xfrm>
          <a:prstGeom prst="rect">
            <a:avLst/>
          </a:prstGeom>
          <a:noFill/>
        </p:spPr>
        <p:txBody>
          <a:bodyPr wrap="square" rtlCol="0">
            <a:spAutoFit/>
          </a:bodyPr>
          <a:lstStyle/>
          <a:p>
            <a:pPr algn="just"/>
            <a:r>
              <a:rPr lang="fr-FR" sz="1000" b="1" dirty="0"/>
              <a:t>Références </a:t>
            </a:r>
            <a:r>
              <a:rPr lang="fr-FR" sz="1000" dirty="0"/>
              <a:t>:</a:t>
            </a:r>
          </a:p>
          <a:p>
            <a:pPr algn="just"/>
            <a:r>
              <a:rPr lang="fr-FR" sz="1000" dirty="0" smtClean="0"/>
              <a:t>1- </a:t>
            </a:r>
            <a:r>
              <a:rPr lang="fr-FR" sz="1000" dirty="0" err="1" smtClean="0"/>
              <a:t>Eric</a:t>
            </a:r>
            <a:r>
              <a:rPr lang="fr-FR" sz="1000" dirty="0" smtClean="0"/>
              <a:t> </a:t>
            </a:r>
            <a:r>
              <a:rPr lang="fr-FR" sz="1000" dirty="0" err="1"/>
              <a:t>Adamkiewicz</a:t>
            </a:r>
            <a:r>
              <a:rPr lang="fr-FR" sz="1000" dirty="0"/>
              <a:t>. Thèse de doctorat. Les usages sportifs autonomes de la ville : analyse des pratiques, aménagement et management des espaces. 1998.</a:t>
            </a:r>
          </a:p>
          <a:p>
            <a:pPr algn="just"/>
            <a:r>
              <a:rPr lang="fr-FR" sz="1000" dirty="0" smtClean="0"/>
              <a:t>2- Thomas </a:t>
            </a:r>
            <a:r>
              <a:rPr lang="fr-FR" sz="1000" dirty="0" err="1"/>
              <a:t>Riffaud</a:t>
            </a:r>
            <a:r>
              <a:rPr lang="fr-FR" sz="1000" dirty="0"/>
              <a:t> : thèse de doctorat. Travailler l'espace public : Les artisans des sports de rue, de la danse in-situ et du </a:t>
            </a:r>
            <a:r>
              <a:rPr lang="fr-FR" sz="1000" dirty="0" err="1"/>
              <a:t>street</a:t>
            </a:r>
            <a:r>
              <a:rPr lang="fr-FR" sz="1000" dirty="0"/>
              <a:t>-art à Montpellier. Juin 2017.</a:t>
            </a:r>
          </a:p>
          <a:p>
            <a:endParaRPr lang="fr-FR" sz="1000" dirty="0"/>
          </a:p>
        </p:txBody>
      </p:sp>
      <p:pic>
        <p:nvPicPr>
          <p:cNvPr id="2" name="Image 1"/>
          <p:cNvPicPr>
            <a:picLocks noChangeAspect="1"/>
          </p:cNvPicPr>
          <p:nvPr/>
        </p:nvPicPr>
        <p:blipFill>
          <a:blip r:embed="rId4"/>
          <a:stretch>
            <a:fillRect/>
          </a:stretch>
        </p:blipFill>
        <p:spPr>
          <a:xfrm>
            <a:off x="508918" y="6405790"/>
            <a:ext cx="1750253" cy="2450354"/>
          </a:xfrm>
          <a:prstGeom prst="rect">
            <a:avLst/>
          </a:prstGeom>
        </p:spPr>
      </p:pic>
      <p:sp>
        <p:nvSpPr>
          <p:cNvPr id="14"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35</a:t>
            </a:r>
            <a:endParaRPr lang="fr-FR" sz="1800" spc="100" dirty="0">
              <a:cs typeface="Arial" panose="020B0604020202020204" pitchFamily="34" charset="0"/>
            </a:endParaRPr>
          </a:p>
        </p:txBody>
      </p:sp>
    </p:spTree>
    <p:extLst>
      <p:ext uri="{BB962C8B-B14F-4D97-AF65-F5344CB8AC3E}">
        <p14:creationId xmlns:p14="http://schemas.microsoft.com/office/powerpoint/2010/main" val="30204791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498666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08423" y="6161169"/>
            <a:ext cx="500120" cy="425184"/>
          </a:xfrm>
          <a:prstGeom prst="rect">
            <a:avLst/>
          </a:prstGeom>
        </p:spPr>
      </p:pic>
      <p:sp>
        <p:nvSpPr>
          <p:cNvPr id="31" name="ZoneTexte 30"/>
          <p:cNvSpPr txBox="1"/>
          <p:nvPr/>
        </p:nvSpPr>
        <p:spPr>
          <a:xfrm>
            <a:off x="2628503" y="1991902"/>
            <a:ext cx="4608512" cy="9571851"/>
          </a:xfrm>
          <a:prstGeom prst="rect">
            <a:avLst/>
          </a:prstGeom>
          <a:noFill/>
        </p:spPr>
        <p:txBody>
          <a:bodyPr wrap="square" numCol="2" spcCol="216000" rtlCol="0">
            <a:spAutoFit/>
          </a:bodyPr>
          <a:lstStyle/>
          <a:p>
            <a:pPr algn="just"/>
            <a:r>
              <a:rPr lang="fr-FR" sz="1600" b="1" baseline="30000" dirty="0" smtClean="0">
                <a:cs typeface="Arial" panose="020B0604020202020204" pitchFamily="34" charset="0"/>
              </a:rPr>
              <a:t>Présentez </a:t>
            </a:r>
            <a:r>
              <a:rPr lang="fr-FR" sz="1600" b="1" baseline="30000" dirty="0">
                <a:cs typeface="Arial" panose="020B0604020202020204" pitchFamily="34" charset="0"/>
              </a:rPr>
              <a:t>vous en quelques mots ainsi que votre structure.</a:t>
            </a:r>
          </a:p>
          <a:p>
            <a:pPr algn="just"/>
            <a:r>
              <a:rPr lang="fr-FR" sz="1600" baseline="30000" dirty="0">
                <a:cs typeface="Arial" panose="020B0604020202020204" pitchFamily="34" charset="0"/>
              </a:rPr>
              <a:t>Je suis David </a:t>
            </a:r>
            <a:r>
              <a:rPr lang="fr-FR" sz="1600" baseline="30000" dirty="0" err="1">
                <a:cs typeface="Arial" panose="020B0604020202020204" pitchFamily="34" charset="0"/>
              </a:rPr>
              <a:t>Legoux</a:t>
            </a:r>
            <a:r>
              <a:rPr lang="fr-FR" sz="1600" baseline="30000" dirty="0">
                <a:cs typeface="Arial" panose="020B0604020202020204" pitchFamily="34" charset="0"/>
              </a:rPr>
              <a:t>, Référent National Equipement, FF Roller &amp; Skateboard / Commission Skateboard. </a:t>
            </a:r>
          </a:p>
          <a:p>
            <a:pPr algn="just"/>
            <a:r>
              <a:rPr lang="fr-FR" sz="1600" baseline="30000" dirty="0">
                <a:cs typeface="Arial" panose="020B0604020202020204" pitchFamily="34" charset="0"/>
              </a:rPr>
              <a:t>Notre commission sportive est chargée de promouvoir, développer et fédérer la pratique du Skateboard en France. </a:t>
            </a:r>
          </a:p>
          <a:p>
            <a:pPr algn="just"/>
            <a:r>
              <a:rPr lang="fr-FR" sz="1600" baseline="30000" dirty="0">
                <a:cs typeface="Arial" panose="020B0604020202020204" pitchFamily="34" charset="0"/>
              </a:rPr>
              <a:t>Le Skateboard est un sport populaire, accessible, symbole de liberté comme de rigueur et rassemble environ 500 000 pratiquants pour 2 500 licenciés. Disposant du Statut de Haut Niveau, c’est la seule discipline olympique de la FFRS depuis l’introduction du Skateboard aux JO de Tokyo 2020, actée en Aout 2016. Les épreuves porteront sur les spécialités Street (éléments reproduisant le mobilier urbain) et </a:t>
            </a:r>
            <a:r>
              <a:rPr lang="fr-FR" sz="1600" baseline="30000" dirty="0" err="1">
                <a:cs typeface="Arial" panose="020B0604020202020204" pitchFamily="34" charset="0"/>
              </a:rPr>
              <a:t>Bowl</a:t>
            </a:r>
            <a:r>
              <a:rPr lang="fr-FR" sz="1600" baseline="30000" dirty="0">
                <a:cs typeface="Arial" panose="020B0604020202020204" pitchFamily="34" charset="0"/>
              </a:rPr>
              <a:t> (bassin aux formes arrondies reproduisant une piscine vide).</a:t>
            </a:r>
          </a:p>
          <a:p>
            <a:pPr algn="just"/>
            <a:endParaRPr lang="fr-FR" sz="1600" baseline="30000" dirty="0">
              <a:cs typeface="Arial" panose="020B0604020202020204" pitchFamily="34" charset="0"/>
            </a:endParaRPr>
          </a:p>
          <a:p>
            <a:pPr algn="just"/>
            <a:r>
              <a:rPr lang="fr-FR" sz="1600" b="1" baseline="30000" dirty="0" smtClean="0">
                <a:cs typeface="Arial" panose="020B0604020202020204" pitchFamily="34" charset="0"/>
              </a:rPr>
              <a:t>Selon </a:t>
            </a:r>
            <a:r>
              <a:rPr lang="fr-FR" sz="1600" b="1" baseline="30000" dirty="0">
                <a:cs typeface="Arial" panose="020B0604020202020204" pitchFamily="34" charset="0"/>
              </a:rPr>
              <a:t>votre point de vue d'expert, quels sont les critères de réussite de l'implantation d'un skate park sur un territoire </a:t>
            </a:r>
            <a:r>
              <a:rPr lang="fr-FR" sz="1600" b="1" baseline="30000" dirty="0" smtClean="0">
                <a:cs typeface="Arial" panose="020B0604020202020204" pitchFamily="34" charset="0"/>
              </a:rPr>
              <a:t>?</a:t>
            </a:r>
            <a:endParaRPr lang="fr-FR" sz="1600" baseline="30000" dirty="0">
              <a:cs typeface="Arial" panose="020B0604020202020204" pitchFamily="34" charset="0"/>
            </a:endParaRPr>
          </a:p>
          <a:p>
            <a:pPr algn="just"/>
            <a:r>
              <a:rPr lang="fr-FR" sz="1600" baseline="30000" dirty="0">
                <a:cs typeface="Arial" panose="020B0604020202020204" pitchFamily="34" charset="0"/>
              </a:rPr>
              <a:t>Le premier facteur de réussite est la concertation entre les acteurs sportifs (clubs, pratiquants) et les collectivités locales (élus et services Sports/Jeunesse : Mairie, EPCI, Département, Région selon l’enjeu, ainsi que les services décentralisés de l’Etat : DDCSPP et DRJSCS). L’objectif doit intégrer dès le départ l’animation des lieux, dans un projet sportif, social et éducatif, mais aussi en termes d’emploi et d’économie locale. De la pratique de proximité au développement du Haut-Niveau, tout est possible et accessible financièrement (à partir de 100 000 € pour un équipement local qui dépasse la simple aire de jeux, jusqu’à 5 millions d’€ pour un </a:t>
            </a:r>
            <a:r>
              <a:rPr lang="fr-FR" sz="1600" baseline="30000" dirty="0" err="1">
                <a:cs typeface="Arial" panose="020B0604020202020204" pitchFamily="34" charset="0"/>
              </a:rPr>
              <a:t>skatepark</a:t>
            </a:r>
            <a:r>
              <a:rPr lang="fr-FR" sz="1600" baseline="30000" dirty="0">
                <a:cs typeface="Arial" panose="020B0604020202020204" pitchFamily="34" charset="0"/>
              </a:rPr>
              <a:t> couvert régional).</a:t>
            </a:r>
          </a:p>
          <a:p>
            <a:pPr algn="just"/>
            <a:r>
              <a:rPr lang="fr-FR" sz="1600" baseline="30000" dirty="0">
                <a:cs typeface="Arial" panose="020B0604020202020204" pitchFamily="34" charset="0"/>
              </a:rPr>
              <a:t>Le second consiste en une juste analyse des équipements existants à l’échelle du territoire afin de combler les manques et optimiser la dépense </a:t>
            </a:r>
            <a:r>
              <a:rPr lang="fr-FR" sz="1600" baseline="30000" dirty="0" smtClean="0">
                <a:cs typeface="Arial" panose="020B0604020202020204" pitchFamily="34" charset="0"/>
              </a:rPr>
              <a:t>publique.</a:t>
            </a: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r>
              <a:rPr lang="fr-FR" sz="1600" baseline="30000" dirty="0" smtClean="0">
                <a:cs typeface="Arial" panose="020B0604020202020204" pitchFamily="34" charset="0"/>
              </a:rPr>
              <a:t>Les </a:t>
            </a:r>
            <a:r>
              <a:rPr lang="fr-FR" sz="1600" baseline="30000" dirty="0">
                <a:cs typeface="Arial" panose="020B0604020202020204" pitchFamily="34" charset="0"/>
              </a:rPr>
              <a:t>données du Recensement de Equipements Sportifs (http://www.res.sports.gouv.fr/) sont très utiles sur ce point. </a:t>
            </a:r>
          </a:p>
          <a:p>
            <a:pPr algn="just"/>
            <a:r>
              <a:rPr lang="fr-FR" sz="1600" baseline="30000" dirty="0">
                <a:cs typeface="Arial" panose="020B0604020202020204" pitchFamily="34" charset="0"/>
              </a:rPr>
              <a:t>La troisième clé de succès est l’intégration du </a:t>
            </a:r>
            <a:r>
              <a:rPr lang="fr-FR" sz="1600" baseline="30000" dirty="0" err="1">
                <a:cs typeface="Arial" panose="020B0604020202020204" pitchFamily="34" charset="0"/>
              </a:rPr>
              <a:t>skatepark</a:t>
            </a:r>
            <a:r>
              <a:rPr lang="fr-FR" sz="1600" baseline="30000" dirty="0">
                <a:cs typeface="Arial" panose="020B0604020202020204" pitchFamily="34" charset="0"/>
              </a:rPr>
              <a:t> en cœur de ville/village ou à proximité d’infrastructures dédiées à la Jeunesse (Collèges, Lycées, autres équipements sportifs) plutôt qu’en extrême périphérie, loin des regards et des commodités nécessaires (transports publics, éclairage, point d’eau). La dimension « image et tourisme » n’est pas à négliger, les </a:t>
            </a:r>
            <a:r>
              <a:rPr lang="fr-FR" sz="1600" baseline="30000" dirty="0" err="1">
                <a:cs typeface="Arial" panose="020B0604020202020204" pitchFamily="34" charset="0"/>
              </a:rPr>
              <a:t>skateparks</a:t>
            </a:r>
            <a:r>
              <a:rPr lang="fr-FR" sz="1600" baseline="30000" dirty="0">
                <a:cs typeface="Arial" panose="020B0604020202020204" pitchFamily="34" charset="0"/>
              </a:rPr>
              <a:t> offrent souvent l’occasion de voyager pour varier les lieux de pratique.</a:t>
            </a:r>
          </a:p>
          <a:p>
            <a:pPr algn="just"/>
            <a:endParaRPr lang="fr-FR" sz="1600" baseline="30000" dirty="0" smtClean="0">
              <a:cs typeface="Arial" panose="020B0604020202020204" pitchFamily="34" charset="0"/>
            </a:endParaRPr>
          </a:p>
          <a:p>
            <a:pPr algn="just"/>
            <a:r>
              <a:rPr lang="fr-FR" sz="1600" b="1" baseline="30000" dirty="0" smtClean="0">
                <a:cs typeface="Arial" panose="020B0604020202020204" pitchFamily="34" charset="0"/>
              </a:rPr>
              <a:t>La </a:t>
            </a:r>
            <a:r>
              <a:rPr lang="fr-FR" sz="1600" b="1" baseline="30000" dirty="0">
                <a:cs typeface="Arial" panose="020B0604020202020204" pitchFamily="34" charset="0"/>
              </a:rPr>
              <a:t>cohabitation des différentes pratiques de glisse urbaine (roller, skate, trottinette, BMX) et des différents publics (athlètes, débutants, jeunes ou plus anciens) est un véritable enjeu. Quels outils pouvez-vous proposer </a:t>
            </a:r>
            <a:r>
              <a:rPr lang="fr-FR" sz="1600" b="1" baseline="30000" dirty="0" smtClean="0">
                <a:cs typeface="Arial" panose="020B0604020202020204" pitchFamily="34" charset="0"/>
              </a:rPr>
              <a:t>aux </a:t>
            </a:r>
            <a:r>
              <a:rPr lang="fr-FR" sz="1600" b="1" baseline="30000" dirty="0">
                <a:cs typeface="Arial" panose="020B0604020202020204" pitchFamily="34" charset="0"/>
              </a:rPr>
              <a:t>élus des collectivités territoriales </a:t>
            </a:r>
            <a:r>
              <a:rPr lang="fr-FR" sz="1600" b="1" baseline="30000" dirty="0" smtClean="0">
                <a:cs typeface="Arial" panose="020B0604020202020204" pitchFamily="34" charset="0"/>
              </a:rPr>
              <a:t>?</a:t>
            </a:r>
          </a:p>
          <a:p>
            <a:pPr algn="just"/>
            <a:r>
              <a:rPr lang="fr-FR" sz="1600" b="1" baseline="30000" dirty="0" smtClean="0">
                <a:cs typeface="Arial" panose="020B0604020202020204" pitchFamily="34" charset="0"/>
              </a:rPr>
              <a:t>J</a:t>
            </a:r>
            <a:r>
              <a:rPr lang="fr-FR" sz="1600" baseline="30000" dirty="0" smtClean="0">
                <a:cs typeface="Arial" panose="020B0604020202020204" pitchFamily="34" charset="0"/>
              </a:rPr>
              <a:t>e vous propose trois types d’outils : </a:t>
            </a:r>
            <a:endParaRPr lang="fr-FR" sz="1600" baseline="30000" dirty="0">
              <a:cs typeface="Arial" panose="020B0604020202020204" pitchFamily="34" charset="0"/>
            </a:endParaRPr>
          </a:p>
          <a:p>
            <a:pPr algn="just"/>
            <a:r>
              <a:rPr lang="fr-FR" sz="1600" baseline="30000" dirty="0" smtClean="0">
                <a:cs typeface="Arial" panose="020B0604020202020204" pitchFamily="34" charset="0"/>
              </a:rPr>
              <a:t>1</a:t>
            </a:r>
            <a:r>
              <a:rPr lang="fr-FR" sz="1600" baseline="30000" dirty="0">
                <a:cs typeface="Arial" panose="020B0604020202020204" pitchFamily="34" charset="0"/>
              </a:rPr>
              <a:t>) Le Guide « Construire un </a:t>
            </a:r>
            <a:r>
              <a:rPr lang="fr-FR" sz="1600" baseline="30000" dirty="0" err="1">
                <a:cs typeface="Arial" panose="020B0604020202020204" pitchFamily="34" charset="0"/>
              </a:rPr>
              <a:t>skatepark</a:t>
            </a:r>
            <a:r>
              <a:rPr lang="fr-FR" sz="1600" baseline="30000" dirty="0">
                <a:cs typeface="Arial" panose="020B0604020202020204" pitchFamily="34" charset="0"/>
              </a:rPr>
              <a:t> public », disponible sur notre site (www.skateboard-france.fr).</a:t>
            </a:r>
          </a:p>
          <a:p>
            <a:pPr algn="just"/>
            <a:r>
              <a:rPr lang="fr-FR" sz="1600" baseline="30000" dirty="0">
                <a:cs typeface="Arial" panose="020B0604020202020204" pitchFamily="34" charset="0"/>
              </a:rPr>
              <a:t>2) Des outils d’analyse des besoins et moyens compilés dans notre Guide d’Aide à la conception pour les Maîtres d’ouvrages, disponible sur simple demande.</a:t>
            </a:r>
          </a:p>
          <a:p>
            <a:pPr algn="just"/>
            <a:r>
              <a:rPr lang="fr-FR" sz="1600" baseline="30000" dirty="0">
                <a:cs typeface="Arial" panose="020B0604020202020204" pitchFamily="34" charset="0"/>
              </a:rPr>
              <a:t>3) L’accompagnement du projet par la Cellule Equipement de la Commission Skateboard composée d’une dizaine de référents régionaux, la mise en lien avec le référent Roller et Trottinette, ainsi que les instances du BMX.</a:t>
            </a:r>
          </a:p>
          <a:p>
            <a:pPr algn="just"/>
            <a:r>
              <a:rPr lang="fr-FR" sz="1600" baseline="30000" dirty="0">
                <a:cs typeface="Arial" panose="020B0604020202020204" pitchFamily="34" charset="0"/>
              </a:rPr>
              <a:t>En corollaire, il est nécessaire de faire appel à des Maîtres d’œuvre et constructeurs spécialisés et reconnus, de manière à ce que les besoins obtiennent une réponse adaptée, mais aussi à ce que les normes de sécurité soient respectées (NF-EN 14974). La conformité doit être validée par un bureau de contrôle compétent ou utiliser l’espace public.</a:t>
            </a:r>
          </a:p>
        </p:txBody>
      </p:sp>
      <p:sp>
        <p:nvSpPr>
          <p:cNvPr id="34" name="ZoneTexte 33"/>
          <p:cNvSpPr txBox="1"/>
          <p:nvPr/>
        </p:nvSpPr>
        <p:spPr>
          <a:xfrm>
            <a:off x="2628503" y="1315224"/>
            <a:ext cx="4752528" cy="453970"/>
          </a:xfrm>
          <a:prstGeom prst="rect">
            <a:avLst/>
          </a:prstGeom>
          <a:noFill/>
        </p:spPr>
        <p:txBody>
          <a:bodyPr wrap="square" rtlCol="0">
            <a:spAutoFit/>
          </a:bodyPr>
          <a:lstStyle/>
          <a:p>
            <a:r>
              <a:rPr lang="fr-FR" sz="2350" b="1" cap="all" dirty="0" smtClean="0">
                <a:solidFill>
                  <a:srgbClr val="009FE3"/>
                </a:solidFill>
                <a:cs typeface="Arial" panose="020B0604020202020204" pitchFamily="34" charset="0"/>
              </a:rPr>
              <a:t>INTERVIEW de DAVID LEGOUX</a:t>
            </a:r>
            <a:endParaRPr lang="fr-FR" sz="2350" b="1" cap="all" dirty="0">
              <a:solidFill>
                <a:srgbClr val="009FE3"/>
              </a:solidFill>
              <a:cs typeface="Arial" panose="020B0604020202020204" pitchFamily="34" charset="0"/>
            </a:endParaRPr>
          </a:p>
        </p:txBody>
      </p:sp>
      <p:sp>
        <p:nvSpPr>
          <p:cNvPr id="36" name="ZoneTexte 35"/>
          <p:cNvSpPr txBox="1"/>
          <p:nvPr/>
        </p:nvSpPr>
        <p:spPr>
          <a:xfrm>
            <a:off x="180231" y="5490952"/>
            <a:ext cx="2304256" cy="830997"/>
          </a:xfrm>
          <a:prstGeom prst="rect">
            <a:avLst/>
          </a:prstGeom>
          <a:noFill/>
        </p:spPr>
        <p:txBody>
          <a:bodyPr wrap="square" rtlCol="0">
            <a:spAutoFit/>
          </a:bodyPr>
          <a:lstStyle/>
          <a:p>
            <a:pPr algn="just"/>
            <a:r>
              <a:rPr lang="fr-FR" i="1" baseline="30000" dirty="0">
                <a:cs typeface="Arial" panose="020B0604020202020204" pitchFamily="34" charset="0"/>
              </a:rPr>
              <a:t>Le premier facteur de réussite est la concertation entre les acteurs sportifs (clubs, </a:t>
            </a:r>
            <a:r>
              <a:rPr lang="fr-FR" i="1" baseline="30000" dirty="0" smtClean="0">
                <a:cs typeface="Arial" panose="020B0604020202020204" pitchFamily="34" charset="0"/>
              </a:rPr>
              <a:t>pratiquants</a:t>
            </a:r>
            <a:r>
              <a:rPr lang="fr-FR" i="1" baseline="30000" dirty="0">
                <a:cs typeface="Arial" panose="020B0604020202020204" pitchFamily="34" charset="0"/>
              </a:rPr>
              <a:t>) et les collectivités locales </a:t>
            </a:r>
            <a:r>
              <a:rPr lang="fr-FR" i="1" baseline="30000" dirty="0" smtClean="0">
                <a:cs typeface="Arial" panose="020B0604020202020204" pitchFamily="34" charset="0"/>
              </a:rPr>
              <a:t>….</a:t>
            </a:r>
            <a:endParaRPr lang="fr-FR" i="1" baseline="30000" dirty="0">
              <a:cs typeface="Arial" panose="020B0604020202020204" pitchFamily="34" charset="0"/>
            </a:endParaRPr>
          </a:p>
        </p:txBody>
      </p:sp>
      <p:sp>
        <p:nvSpPr>
          <p:cNvPr id="37" name="ZoneTexte 36"/>
          <p:cNvSpPr txBox="1"/>
          <p:nvPr/>
        </p:nvSpPr>
        <p:spPr>
          <a:xfrm>
            <a:off x="250081" y="3985871"/>
            <a:ext cx="2304256" cy="851515"/>
          </a:xfrm>
          <a:prstGeom prst="rect">
            <a:avLst/>
          </a:prstGeom>
          <a:noFill/>
        </p:spPr>
        <p:txBody>
          <a:bodyPr wrap="square" rtlCol="0">
            <a:spAutoFit/>
          </a:bodyPr>
          <a:lstStyle/>
          <a:p>
            <a:pPr algn="ctr"/>
            <a:r>
              <a:rPr lang="fr-FR" sz="2000" b="1" cap="all" baseline="30000" dirty="0" smtClean="0">
                <a:solidFill>
                  <a:srgbClr val="009FE3"/>
                </a:solidFill>
                <a:cs typeface="Arial" panose="020B0604020202020204" pitchFamily="34" charset="0"/>
              </a:rPr>
              <a:t>DAVID LEGOUX</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Référent National </a:t>
            </a:r>
            <a:r>
              <a:rPr lang="fr-FR" baseline="30000" dirty="0" smtClean="0">
                <a:cs typeface="Arial" panose="020B0604020202020204" pitchFamily="34" charset="0"/>
              </a:rPr>
              <a:t>Equipement</a:t>
            </a:r>
          </a:p>
          <a:p>
            <a:pPr algn="ctr"/>
            <a:r>
              <a:rPr lang="fr-FR" baseline="30000" dirty="0" smtClean="0">
                <a:cs typeface="Arial" panose="020B0604020202020204" pitchFamily="34" charset="0"/>
              </a:rPr>
              <a:t>FF </a:t>
            </a:r>
            <a:r>
              <a:rPr lang="fr-FR" baseline="30000" dirty="0">
                <a:cs typeface="Arial" panose="020B0604020202020204" pitchFamily="34" charset="0"/>
              </a:rPr>
              <a:t>Roller &amp; Skateboard </a:t>
            </a:r>
            <a:r>
              <a:rPr lang="fr-FR" baseline="30000" dirty="0" smtClean="0">
                <a:cs typeface="Arial" panose="020B0604020202020204" pitchFamily="34" charset="0"/>
              </a:rPr>
              <a:t>Commission </a:t>
            </a:r>
            <a:r>
              <a:rPr lang="fr-FR" baseline="30000" dirty="0">
                <a:cs typeface="Arial" panose="020B0604020202020204" pitchFamily="34" charset="0"/>
              </a:rPr>
              <a:t>Skateboard</a:t>
            </a:r>
          </a:p>
        </p:txBody>
      </p:sp>
      <p:sp>
        <p:nvSpPr>
          <p:cNvPr id="12" name="ZoneTexte 11"/>
          <p:cNvSpPr txBox="1"/>
          <p:nvPr/>
        </p:nvSpPr>
        <p:spPr>
          <a:xfrm>
            <a:off x="51953" y="10171209"/>
            <a:ext cx="2700511" cy="246221"/>
          </a:xfrm>
          <a:prstGeom prst="rect">
            <a:avLst/>
          </a:prstGeom>
          <a:noFill/>
        </p:spPr>
        <p:txBody>
          <a:bodyPr wrap="square" rtlCol="0">
            <a:spAutoFit/>
          </a:bodyPr>
          <a:lstStyle/>
          <a:p>
            <a:r>
              <a:rPr lang="fr-FR" sz="1000" dirty="0" smtClean="0"/>
              <a:t>Photo issue du site : FF Roller et skateboard</a:t>
            </a:r>
            <a:endParaRPr lang="fr-FR" sz="1000"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175" y="2022706"/>
            <a:ext cx="1426068" cy="1683640"/>
          </a:xfrm>
          <a:prstGeom prst="rect">
            <a:avLst/>
          </a:prstGeom>
        </p:spPr>
      </p:pic>
      <p:pic>
        <p:nvPicPr>
          <p:cNvPr id="4" name="Image 3"/>
          <p:cNvPicPr>
            <a:picLocks noChangeAspect="1"/>
          </p:cNvPicPr>
          <p:nvPr/>
        </p:nvPicPr>
        <p:blipFill>
          <a:blip r:embed="rId4"/>
          <a:stretch>
            <a:fillRect/>
          </a:stretch>
        </p:blipFill>
        <p:spPr>
          <a:xfrm>
            <a:off x="180231" y="6874445"/>
            <a:ext cx="2228312" cy="3342468"/>
          </a:xfrm>
          <a:prstGeom prst="rect">
            <a:avLst/>
          </a:prstGeom>
        </p:spPr>
      </p:pic>
      <p:sp>
        <p:nvSpPr>
          <p:cNvPr id="1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36</a:t>
            </a:r>
            <a:endParaRPr lang="fr-FR" sz="1800" spc="100" dirty="0">
              <a:cs typeface="Arial" panose="020B0604020202020204" pitchFamily="34" charset="0"/>
            </a:endParaRPr>
          </a:p>
        </p:txBody>
      </p:sp>
    </p:spTree>
    <p:extLst>
      <p:ext uri="{BB962C8B-B14F-4D97-AF65-F5344CB8AC3E}">
        <p14:creationId xmlns:p14="http://schemas.microsoft.com/office/powerpoint/2010/main" val="35385634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92" y="4762184"/>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08423" y="7414182"/>
            <a:ext cx="500120" cy="425184"/>
          </a:xfrm>
          <a:prstGeom prst="rect">
            <a:avLst/>
          </a:prstGeom>
        </p:spPr>
      </p:pic>
      <p:sp>
        <p:nvSpPr>
          <p:cNvPr id="31" name="ZoneTexte 30"/>
          <p:cNvSpPr txBox="1"/>
          <p:nvPr/>
        </p:nvSpPr>
        <p:spPr>
          <a:xfrm>
            <a:off x="2736237" y="1962324"/>
            <a:ext cx="4608512" cy="9233297"/>
          </a:xfrm>
          <a:prstGeom prst="rect">
            <a:avLst/>
          </a:prstGeom>
          <a:noFill/>
        </p:spPr>
        <p:txBody>
          <a:bodyPr wrap="square" numCol="2" spcCol="216000" rtlCol="0">
            <a:spAutoFit/>
          </a:bodyPr>
          <a:lstStyle/>
          <a:p>
            <a:pPr algn="just"/>
            <a:r>
              <a:rPr lang="fr-FR" sz="1600" b="1" baseline="30000" dirty="0">
                <a:cs typeface="Arial" panose="020B0604020202020204" pitchFamily="34" charset="0"/>
              </a:rPr>
              <a:t>Présentez-vous en quelques mots ainsi que votre structure.</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Après une carrière dans le privé, en 2009 j’ai obtenu une licence professionnelle STAPS et j’ai été admis au concours externe de Conseiller Territorial des APS. J’ai intégré la Ville de Libourne en 2010 comme chargé de mission dans le cadre de la construction d’un pôle nautique </a:t>
            </a:r>
            <a:r>
              <a:rPr lang="fr-FR" sz="1600" baseline="30000" dirty="0" smtClean="0">
                <a:cs typeface="Arial" panose="020B0604020202020204" pitchFamily="34" charset="0"/>
              </a:rPr>
              <a:t>d’envergure internationale</a:t>
            </a:r>
            <a:r>
              <a:rPr lang="fr-FR" sz="1600" baseline="30000" dirty="0">
                <a:cs typeface="Arial" panose="020B0604020202020204" pitchFamily="34" charset="0"/>
              </a:rPr>
              <a:t>. Aujourd’hui Conseiller Principal, je dirige le service des sports de la collectivité qui comprend une quarantaine d’agents.</a:t>
            </a:r>
          </a:p>
          <a:p>
            <a:pPr algn="just"/>
            <a:endParaRPr lang="fr-FR" sz="1600" baseline="30000" dirty="0">
              <a:cs typeface="Arial" panose="020B0604020202020204" pitchFamily="34" charset="0"/>
            </a:endParaRPr>
          </a:p>
          <a:p>
            <a:pPr algn="just"/>
            <a:r>
              <a:rPr lang="fr-FR" sz="1600" b="1" baseline="30000" dirty="0">
                <a:cs typeface="Arial" panose="020B0604020202020204" pitchFamily="34" charset="0"/>
              </a:rPr>
              <a:t>Quels sont les critères de réussite de l'implantation du nouveau skate park de la Ville de Libourne ? </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Libourne est une ville d’environ 25 000 habitants </a:t>
            </a:r>
            <a:r>
              <a:rPr lang="fr-FR" sz="1600" i="1" baseline="30000" dirty="0">
                <a:cs typeface="Arial" panose="020B0604020202020204" pitchFamily="34" charset="0"/>
              </a:rPr>
              <a:t>(NDLR en Gironde)</a:t>
            </a:r>
            <a:r>
              <a:rPr lang="fr-FR" sz="1600" baseline="30000" dirty="0">
                <a:cs typeface="Arial" panose="020B0604020202020204" pitchFamily="34" charset="0"/>
              </a:rPr>
              <a:t>. L’image de dynamisme portée par les sportifs Libournais, parfois au plus haut niveau, doit beaucoup au partenariat engagé entre la Ville et les différents usagers notamment en ce qui concerne la mise à disposition des installations sportives. Cette politique, guidée par une volonté de permettre l’accès au plus grand nombre, est fondée sur la conviction du rôle essentiel du sport en termes d’épanouissement et d’intégration sociale, notamment pour les plus jeunes.</a:t>
            </a:r>
          </a:p>
          <a:p>
            <a:pPr algn="just"/>
            <a:r>
              <a:rPr lang="fr-FR" sz="1600" baseline="30000" dirty="0">
                <a:cs typeface="Arial" panose="020B0604020202020204" pitchFamily="34" charset="0"/>
              </a:rPr>
              <a:t>A ce titre, la Ville s’appuie sur un parc de 36 installations sportives. Concernant les pratiques de glisse urbaines, il existait un skate-park doté de 7 modules qui a été fermé en 2017 car le sol comme les modules eux-mêmes étaient en fin de vie et devenaient dangereux. Un travail de concertation a alors été engagé avec les 2 associations locales qui proposent des activités de glisse, mais aussi avec des représentants des usagers libres. Ceci a permis de définir le cahier des charges du futur équipement dont les points clés étaient : </a:t>
            </a:r>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r>
              <a:rPr lang="fr-FR" sz="1600" baseline="30000" dirty="0" smtClean="0">
                <a:cs typeface="Arial" panose="020B0604020202020204" pitchFamily="34" charset="0"/>
              </a:rPr>
              <a:t>Construire </a:t>
            </a:r>
            <a:r>
              <a:rPr lang="fr-FR" sz="1600" baseline="30000" dirty="0">
                <a:cs typeface="Arial" panose="020B0604020202020204" pitchFamily="34" charset="0"/>
              </a:rPr>
              <a:t>un skate-park totalement en béton ; Le situer en ville dans un lieu facilement accessible et dédié qui comprend déjà un espace jeunesse constitué d’une salle modulaire de 350m², des locaux de répétition de musiques actuelles, un boulodrome et un panneau de basket ; et Permettre un accès le plus large possible aux pratiquants</a:t>
            </a:r>
            <a:r>
              <a:rPr lang="fr-FR" sz="1600" baseline="30000" dirty="0" smtClean="0">
                <a:cs typeface="Arial" panose="020B0604020202020204" pitchFamily="34" charset="0"/>
              </a:rPr>
              <a:t>.</a:t>
            </a:r>
          </a:p>
          <a:p>
            <a:pPr algn="just"/>
            <a:endParaRPr lang="fr-FR" sz="1600" baseline="30000" dirty="0">
              <a:cs typeface="Arial" panose="020B0604020202020204" pitchFamily="34" charset="0"/>
            </a:endParaRPr>
          </a:p>
          <a:p>
            <a:pPr algn="just"/>
            <a:r>
              <a:rPr lang="fr-FR" sz="1600" b="1" baseline="30000" dirty="0">
                <a:cs typeface="Arial" panose="020B0604020202020204" pitchFamily="34" charset="0"/>
              </a:rPr>
              <a:t>La cohabitation des différentes pratiques de glisse urbaine (roller, skate, trottinette, BMX) et des différents publics (athlètes, débutants, jeunes ou plus anciens) est un véritable enjeu. Comment cet aspect </a:t>
            </a:r>
            <a:r>
              <a:rPr lang="fr-FR" sz="1600" b="1" baseline="30000" dirty="0" err="1">
                <a:cs typeface="Arial" panose="020B0604020202020204" pitchFamily="34" charset="0"/>
              </a:rPr>
              <a:t>a-t-il</a:t>
            </a:r>
            <a:r>
              <a:rPr lang="fr-FR" sz="1600" b="1" baseline="30000" dirty="0">
                <a:cs typeface="Arial" panose="020B0604020202020204" pitchFamily="34" charset="0"/>
              </a:rPr>
              <a:t> été pris en compte à Libourne ?</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La Ville s’est appuyée sur un maitre d’œuvre et un constructeur spécialisés de sorte à garantir un équipement adapté à la pratique et pérenne dans le temps. Les points clés qui ont guidé la phase de conception ont été :</a:t>
            </a:r>
          </a:p>
          <a:p>
            <a:pPr algn="just"/>
            <a:r>
              <a:rPr lang="fr-FR" sz="1600" baseline="30000" dirty="0" smtClean="0">
                <a:cs typeface="Arial" panose="020B0604020202020204" pitchFamily="34" charset="0"/>
              </a:rPr>
              <a:t>•Un </a:t>
            </a:r>
            <a:r>
              <a:rPr lang="fr-FR" sz="1600" baseline="30000" dirty="0">
                <a:cs typeface="Arial" panose="020B0604020202020204" pitchFamily="34" charset="0"/>
              </a:rPr>
              <a:t>espace dédié à l’initiation.</a:t>
            </a:r>
          </a:p>
          <a:p>
            <a:pPr algn="just"/>
            <a:r>
              <a:rPr lang="fr-FR" sz="1600" baseline="30000" dirty="0" smtClean="0">
                <a:cs typeface="Arial" panose="020B0604020202020204" pitchFamily="34" charset="0"/>
              </a:rPr>
              <a:t>•Une </a:t>
            </a:r>
            <a:r>
              <a:rPr lang="fr-FR" sz="1600" baseline="30000" dirty="0">
                <a:cs typeface="Arial" panose="020B0604020202020204" pitchFamily="34" charset="0"/>
              </a:rPr>
              <a:t>partie dédiée aux pratiquants plus expérimentés.</a:t>
            </a:r>
          </a:p>
          <a:p>
            <a:pPr algn="just"/>
            <a:r>
              <a:rPr lang="fr-FR" sz="1600" baseline="30000" dirty="0" smtClean="0">
                <a:cs typeface="Arial" panose="020B0604020202020204" pitchFamily="34" charset="0"/>
              </a:rPr>
              <a:t>•Des </a:t>
            </a:r>
            <a:r>
              <a:rPr lang="fr-FR" sz="1600" baseline="30000" dirty="0">
                <a:cs typeface="Arial" panose="020B0604020202020204" pitchFamily="34" charset="0"/>
              </a:rPr>
              <a:t>modules variés.</a:t>
            </a:r>
          </a:p>
          <a:p>
            <a:pPr algn="just"/>
            <a:r>
              <a:rPr lang="fr-FR" sz="1600" baseline="30000" dirty="0" smtClean="0">
                <a:cs typeface="Arial" panose="020B0604020202020204" pitchFamily="34" charset="0"/>
              </a:rPr>
              <a:t>•Un </a:t>
            </a:r>
            <a:r>
              <a:rPr lang="fr-FR" sz="1600" baseline="30000" dirty="0">
                <a:cs typeface="Arial" panose="020B0604020202020204" pitchFamily="34" charset="0"/>
              </a:rPr>
              <a:t>site pensé pour de multiples disciplines : skates, BMX,  rollers et trottinettes.</a:t>
            </a:r>
          </a:p>
          <a:p>
            <a:pPr algn="just"/>
            <a:r>
              <a:rPr lang="fr-FR" sz="1600" baseline="30000" dirty="0" smtClean="0">
                <a:cs typeface="Arial" panose="020B0604020202020204" pitchFamily="34" charset="0"/>
              </a:rPr>
              <a:t>•Une </a:t>
            </a:r>
            <a:r>
              <a:rPr lang="fr-FR" sz="1600" baseline="30000" dirty="0">
                <a:cs typeface="Arial" panose="020B0604020202020204" pitchFamily="34" charset="0"/>
              </a:rPr>
              <a:t>rareté déjà appréciée : un </a:t>
            </a:r>
            <a:r>
              <a:rPr lang="fr-FR" sz="1600" baseline="30000" dirty="0" err="1">
                <a:cs typeface="Arial" panose="020B0604020202020204" pitchFamily="34" charset="0"/>
              </a:rPr>
              <a:t>bowl</a:t>
            </a:r>
            <a:r>
              <a:rPr lang="fr-FR" sz="1600" baseline="30000" dirty="0">
                <a:cs typeface="Arial" panose="020B0604020202020204" pitchFamily="34" charset="0"/>
              </a:rPr>
              <a:t> immense de type « pool », faisant référence aux premiers skate </a:t>
            </a:r>
            <a:r>
              <a:rPr lang="fr-FR" sz="1600" baseline="30000" dirty="0" err="1">
                <a:cs typeface="Arial" panose="020B0604020202020204" pitchFamily="34" charset="0"/>
              </a:rPr>
              <a:t>parks</a:t>
            </a:r>
            <a:r>
              <a:rPr lang="fr-FR" sz="1600" baseline="30000" dirty="0">
                <a:cs typeface="Arial" panose="020B0604020202020204" pitchFamily="34" charset="0"/>
              </a:rPr>
              <a:t> américains.</a:t>
            </a:r>
          </a:p>
          <a:p>
            <a:pPr algn="just"/>
            <a:r>
              <a:rPr lang="fr-FR" sz="1600" baseline="30000" dirty="0" smtClean="0">
                <a:cs typeface="Arial" panose="020B0604020202020204" pitchFamily="34" charset="0"/>
              </a:rPr>
              <a:t>•Une </a:t>
            </a:r>
            <a:r>
              <a:rPr lang="fr-FR" sz="1600" baseline="30000" dirty="0">
                <a:cs typeface="Arial" panose="020B0604020202020204" pitchFamily="34" charset="0"/>
              </a:rPr>
              <a:t>installation pouvant accueillir des compétitions nationales, voire internationales.</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Ce nouvel équipement qui a ouvert en janvier 2018 est donc accessible tout autant aux pratiquants « libres », essentiellement jeunes et en famille, qu’aux deux associations sportives qui agissent pour le développement des sports de glisse. En effet, cette installation est ouverte toute l’année 7 jours sur 7 de 8h à 19h en horaire d’hiver et jusqu’à 22h en horaire d’été. </a:t>
            </a:r>
          </a:p>
        </p:txBody>
      </p:sp>
      <p:sp>
        <p:nvSpPr>
          <p:cNvPr id="34" name="ZoneTexte 33"/>
          <p:cNvSpPr txBox="1"/>
          <p:nvPr/>
        </p:nvSpPr>
        <p:spPr>
          <a:xfrm>
            <a:off x="2995136" y="1409557"/>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Pascal Vieira</a:t>
            </a:r>
            <a:endParaRPr lang="fr-FR" sz="2400" b="1" cap="all" dirty="0">
              <a:solidFill>
                <a:srgbClr val="009FE3"/>
              </a:solidFill>
              <a:cs typeface="Arial" panose="020B0604020202020204" pitchFamily="34" charset="0"/>
            </a:endParaRPr>
          </a:p>
        </p:txBody>
      </p:sp>
      <p:sp>
        <p:nvSpPr>
          <p:cNvPr id="36" name="ZoneTexte 35"/>
          <p:cNvSpPr txBox="1"/>
          <p:nvPr/>
        </p:nvSpPr>
        <p:spPr>
          <a:xfrm>
            <a:off x="180230" y="5054280"/>
            <a:ext cx="2304256" cy="2492990"/>
          </a:xfrm>
          <a:prstGeom prst="rect">
            <a:avLst/>
          </a:prstGeom>
          <a:noFill/>
        </p:spPr>
        <p:txBody>
          <a:bodyPr wrap="square" rtlCol="0">
            <a:spAutoFit/>
          </a:bodyPr>
          <a:lstStyle/>
          <a:p>
            <a:pPr algn="just"/>
            <a:endParaRPr lang="fr-FR" i="1" baseline="30000" dirty="0">
              <a:cs typeface="Arial" panose="020B0604020202020204" pitchFamily="34" charset="0"/>
            </a:endParaRPr>
          </a:p>
          <a:p>
            <a:pPr algn="just"/>
            <a:r>
              <a:rPr lang="fr-FR" i="1" baseline="30000" dirty="0">
                <a:solidFill>
                  <a:prstClr val="black"/>
                </a:solidFill>
                <a:cs typeface="Arial" panose="020B0604020202020204" pitchFamily="34" charset="0"/>
              </a:rPr>
              <a:t>Construire un skate-park totalement en béton </a:t>
            </a:r>
            <a:r>
              <a:rPr lang="fr-FR" i="1" baseline="30000" dirty="0" smtClean="0">
                <a:solidFill>
                  <a:prstClr val="black"/>
                </a:solidFill>
                <a:cs typeface="Arial" panose="020B0604020202020204" pitchFamily="34" charset="0"/>
              </a:rPr>
              <a:t>;</a:t>
            </a:r>
          </a:p>
          <a:p>
            <a:pPr algn="just"/>
            <a:r>
              <a:rPr lang="fr-FR" i="1" baseline="30000" dirty="0">
                <a:solidFill>
                  <a:prstClr val="black"/>
                </a:solidFill>
                <a:cs typeface="Arial" panose="020B0604020202020204" pitchFamily="34" charset="0"/>
              </a:rPr>
              <a:t>L</a:t>
            </a:r>
            <a:r>
              <a:rPr lang="fr-FR" i="1" baseline="30000" dirty="0" smtClean="0">
                <a:solidFill>
                  <a:prstClr val="black"/>
                </a:solidFill>
                <a:cs typeface="Arial" panose="020B0604020202020204" pitchFamily="34" charset="0"/>
              </a:rPr>
              <a:t>e </a:t>
            </a:r>
            <a:r>
              <a:rPr lang="fr-FR" i="1" baseline="30000" dirty="0">
                <a:solidFill>
                  <a:prstClr val="black"/>
                </a:solidFill>
                <a:cs typeface="Arial" panose="020B0604020202020204" pitchFamily="34" charset="0"/>
              </a:rPr>
              <a:t>situer en ville dans un lieu facilement accessible et dédié qui comprend déjà un espace jeunesse constitué d’une salle modulaire de 350m², des locaux de répétition de musiques actuelles, un boulodrome et un panneau de basket ; </a:t>
            </a:r>
            <a:endParaRPr lang="fr-FR" i="1" baseline="30000" dirty="0" smtClean="0">
              <a:solidFill>
                <a:prstClr val="black"/>
              </a:solidFill>
              <a:cs typeface="Arial" panose="020B0604020202020204" pitchFamily="34" charset="0"/>
            </a:endParaRPr>
          </a:p>
          <a:p>
            <a:pPr algn="just"/>
            <a:r>
              <a:rPr lang="fr-FR" i="1" baseline="30000" dirty="0" smtClean="0">
                <a:solidFill>
                  <a:prstClr val="black"/>
                </a:solidFill>
                <a:cs typeface="Arial" panose="020B0604020202020204" pitchFamily="34" charset="0"/>
              </a:rPr>
              <a:t>Permettre </a:t>
            </a:r>
            <a:r>
              <a:rPr lang="fr-FR" i="1" baseline="30000" dirty="0">
                <a:solidFill>
                  <a:prstClr val="black"/>
                </a:solidFill>
                <a:cs typeface="Arial" panose="020B0604020202020204" pitchFamily="34" charset="0"/>
              </a:rPr>
              <a:t>un accès le plus large possible aux pratiquants.</a:t>
            </a:r>
          </a:p>
        </p:txBody>
      </p:sp>
      <p:sp>
        <p:nvSpPr>
          <p:cNvPr id="37" name="ZoneTexte 36"/>
          <p:cNvSpPr txBox="1"/>
          <p:nvPr/>
        </p:nvSpPr>
        <p:spPr>
          <a:xfrm>
            <a:off x="250081" y="4031779"/>
            <a:ext cx="2304256" cy="666849"/>
          </a:xfrm>
          <a:prstGeom prst="rect">
            <a:avLst/>
          </a:prstGeom>
          <a:noFill/>
        </p:spPr>
        <p:txBody>
          <a:bodyPr wrap="square" rtlCol="0">
            <a:spAutoFit/>
          </a:bodyPr>
          <a:lstStyle/>
          <a:p>
            <a:pPr algn="ctr"/>
            <a:r>
              <a:rPr lang="fr-FR" sz="2000" b="1" cap="all" baseline="30000" dirty="0" smtClean="0">
                <a:solidFill>
                  <a:srgbClr val="009FE3"/>
                </a:solidFill>
                <a:cs typeface="Arial" panose="020B0604020202020204" pitchFamily="34" charset="0"/>
              </a:rPr>
              <a:t>Pascal Vieira</a:t>
            </a:r>
          </a:p>
          <a:p>
            <a:pPr algn="ctr"/>
            <a:r>
              <a:rPr lang="fr-FR" baseline="30000" dirty="0" smtClean="0">
                <a:cs typeface="Arial" panose="020B0604020202020204" pitchFamily="34" charset="0"/>
              </a:rPr>
              <a:t>Directeur du service des sports</a:t>
            </a:r>
          </a:p>
          <a:p>
            <a:pPr algn="ctr"/>
            <a:r>
              <a:rPr lang="fr-FR" baseline="30000" dirty="0" smtClean="0">
                <a:cs typeface="Arial" panose="020B0604020202020204" pitchFamily="34" charset="0"/>
              </a:rPr>
              <a:t>Ville de Libourne</a:t>
            </a:r>
            <a:endParaRPr lang="fr-FR" baseline="30000" dirty="0">
              <a:cs typeface="Arial" panose="020B0604020202020204" pitchFamily="34" charset="0"/>
            </a:endParaRPr>
          </a:p>
        </p:txBody>
      </p:sp>
      <p:sp>
        <p:nvSpPr>
          <p:cNvPr id="6" name="ZoneTexte 5"/>
          <p:cNvSpPr txBox="1"/>
          <p:nvPr/>
        </p:nvSpPr>
        <p:spPr>
          <a:xfrm>
            <a:off x="719612" y="9741914"/>
            <a:ext cx="2700511" cy="246221"/>
          </a:xfrm>
          <a:prstGeom prst="rect">
            <a:avLst/>
          </a:prstGeom>
          <a:noFill/>
        </p:spPr>
        <p:txBody>
          <a:bodyPr wrap="square" rtlCol="0">
            <a:spAutoFit/>
          </a:bodyPr>
          <a:lstStyle/>
          <a:p>
            <a:r>
              <a:rPr lang="fr-FR" sz="1000" dirty="0" smtClean="0"/>
              <a:t>Skate-park de Libourne</a:t>
            </a:r>
            <a:endParaRPr lang="fr-FR" sz="1000"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155" y="2393748"/>
            <a:ext cx="1764407" cy="1323305"/>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37" y="7967497"/>
            <a:ext cx="2408543" cy="1806407"/>
          </a:xfrm>
          <a:prstGeom prst="rect">
            <a:avLst/>
          </a:prstGeom>
        </p:spPr>
      </p:pic>
      <p:sp>
        <p:nvSpPr>
          <p:cNvPr id="14"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37</a:t>
            </a:r>
            <a:endParaRPr lang="fr-FR" sz="1800" spc="100" dirty="0">
              <a:cs typeface="Arial" panose="020B0604020202020204" pitchFamily="34" charset="0"/>
            </a:endParaRPr>
          </a:p>
        </p:txBody>
      </p:sp>
    </p:spTree>
    <p:extLst>
      <p:ext uri="{BB962C8B-B14F-4D97-AF65-F5344CB8AC3E}">
        <p14:creationId xmlns:p14="http://schemas.microsoft.com/office/powerpoint/2010/main" val="25665384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066069"/>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08423" y="6289668"/>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700511" y="2579224"/>
            <a:ext cx="4608512" cy="8530540"/>
          </a:xfrm>
          <a:prstGeom prst="rect">
            <a:avLst/>
          </a:prstGeom>
          <a:noFill/>
        </p:spPr>
        <p:txBody>
          <a:bodyPr wrap="square" numCol="2" spcCol="216000" rtlCol="0">
            <a:spAutoFit/>
          </a:bodyPr>
          <a:lstStyle/>
          <a:p>
            <a:pPr algn="just"/>
            <a:r>
              <a:rPr lang="fr-FR" sz="1750" baseline="30000" dirty="0">
                <a:cs typeface="Arial" panose="020B0604020202020204" pitchFamily="34" charset="0"/>
              </a:rPr>
              <a:t>En ce début d’année 2018, les aménagements d’équipements sportifs sont, plus que jamais, au cœur des débats territoriaux. Certainement redynamisée par l’approche des Jeux Olympiques qui auront lieu, en grande partie, à Paris et en région parisienne, cette réflexion des élus locaux n’est pas sans conséquence sur les budgets des collectivités territoriales. </a:t>
            </a:r>
          </a:p>
          <a:p>
            <a:pPr algn="just"/>
            <a:endParaRPr lang="fr-FR" sz="1750" baseline="30000" dirty="0">
              <a:cs typeface="Arial" panose="020B0604020202020204" pitchFamily="34" charset="0"/>
            </a:endParaRPr>
          </a:p>
          <a:p>
            <a:pPr algn="just"/>
            <a:r>
              <a:rPr lang="fr-FR" sz="1750" baseline="30000" dirty="0">
                <a:cs typeface="Arial" panose="020B0604020202020204" pitchFamily="34" charset="0"/>
              </a:rPr>
              <a:t>À</a:t>
            </a:r>
            <a:r>
              <a:rPr lang="fr-FR" sz="1750" baseline="30000" dirty="0" smtClean="0">
                <a:cs typeface="Arial" panose="020B0604020202020204" pitchFamily="34" charset="0"/>
              </a:rPr>
              <a:t> </a:t>
            </a:r>
            <a:r>
              <a:rPr lang="fr-FR" sz="1750" baseline="30000" dirty="0">
                <a:cs typeface="Arial" panose="020B0604020202020204" pitchFamily="34" charset="0"/>
              </a:rPr>
              <a:t>ce titre, l’agglomération de Nîmes met en exergue la récente construction de </a:t>
            </a:r>
            <a:r>
              <a:rPr lang="fr-FR" sz="1750" baseline="30000" dirty="0" smtClean="0">
                <a:cs typeface="Arial" panose="020B0604020202020204" pitchFamily="34" charset="0"/>
              </a:rPr>
              <a:t>sa </a:t>
            </a:r>
            <a:r>
              <a:rPr lang="fr-FR" sz="1750" baseline="30000" dirty="0">
                <a:cs typeface="Arial" panose="020B0604020202020204" pitchFamily="34" charset="0"/>
              </a:rPr>
              <a:t>patinoire, au coût particulièrement maitrisé d’un peu plus de quatre millions d’euros (HT) pour une dépense généralement constatée de plus du double. Cette « patinoire d’animation territoriale », puisque c’est la formulation retenue, respecte les tailles et les conformités </a:t>
            </a:r>
            <a:r>
              <a:rPr lang="fr-FR" sz="1750" baseline="30000" dirty="0" smtClean="0">
                <a:cs typeface="Arial" panose="020B0604020202020204" pitchFamily="34" charset="0"/>
              </a:rPr>
              <a:t>exigées </a:t>
            </a:r>
            <a:r>
              <a:rPr lang="fr-FR" sz="1750" baseline="30000" dirty="0">
                <a:cs typeface="Arial" panose="020B0604020202020204" pitchFamily="34" charset="0"/>
              </a:rPr>
              <a:t>par la Fédération Française de Hockey sur Glace pour la pratique sportive (certes </a:t>
            </a:r>
            <a:r>
              <a:rPr lang="fr-FR" sz="1750" i="1" baseline="30000" dirty="0">
                <a:cs typeface="Arial" panose="020B0604020202020204" pitchFamily="34" charset="0"/>
              </a:rPr>
              <a:t>a minima</a:t>
            </a:r>
            <a:r>
              <a:rPr lang="fr-FR" sz="1750" baseline="30000" dirty="0">
                <a:cs typeface="Arial" panose="020B0604020202020204" pitchFamily="34" charset="0"/>
              </a:rPr>
              <a:t>, soit 56 mètres sur 26 mètres et une tribune de 300 places). </a:t>
            </a:r>
          </a:p>
          <a:p>
            <a:pPr algn="just"/>
            <a:endParaRPr lang="fr-FR" sz="1750" baseline="30000" dirty="0">
              <a:cs typeface="Arial" panose="020B0604020202020204" pitchFamily="34" charset="0"/>
            </a:endParaRPr>
          </a:p>
          <a:p>
            <a:pPr algn="just"/>
            <a:r>
              <a:rPr lang="fr-FR" sz="1750" baseline="30000" dirty="0">
                <a:cs typeface="Arial" panose="020B0604020202020204" pitchFamily="34" charset="0"/>
              </a:rPr>
              <a:t>S’appuyant sur un co-financement du CNDS (910 000 €) et sur la photographie du parc vieillissant des patinoires en France, cet équipement - c’est la volonté de la municipalité - s’appuie sur une vitalité associative locale et une gestion déléguée de son exploitation. Le fonctionnement sera particulièrement suivi car d’autres collectivités semblent s’y intéresser également.</a:t>
            </a:r>
          </a:p>
          <a:p>
            <a:pPr algn="just"/>
            <a:endParaRPr lang="fr-FR" sz="1750" baseline="30000" dirty="0">
              <a:cs typeface="Arial" panose="020B0604020202020204" pitchFamily="34" charset="0"/>
            </a:endParaRPr>
          </a:p>
          <a:p>
            <a:pPr algn="just"/>
            <a:endParaRPr lang="fr-FR" sz="1750" baseline="30000" dirty="0" smtClean="0">
              <a:cs typeface="Arial" panose="020B0604020202020204" pitchFamily="34" charset="0"/>
            </a:endParaRPr>
          </a:p>
          <a:p>
            <a:pPr algn="just"/>
            <a:endParaRPr lang="fr-FR" sz="1750" baseline="30000" dirty="0">
              <a:cs typeface="Arial" panose="020B0604020202020204" pitchFamily="34" charset="0"/>
            </a:endParaRPr>
          </a:p>
          <a:p>
            <a:pPr algn="just"/>
            <a:endParaRPr lang="fr-FR" sz="1750" baseline="30000" dirty="0" smtClean="0">
              <a:cs typeface="Arial" panose="020B0604020202020204" pitchFamily="34" charset="0"/>
            </a:endParaRPr>
          </a:p>
          <a:p>
            <a:pPr algn="just"/>
            <a:endParaRPr lang="fr-FR" sz="1750" baseline="30000" dirty="0">
              <a:cs typeface="Arial" panose="020B0604020202020204" pitchFamily="34" charset="0"/>
            </a:endParaRPr>
          </a:p>
          <a:p>
            <a:pPr algn="just"/>
            <a:r>
              <a:rPr lang="fr-FR" sz="1750" baseline="30000" dirty="0" smtClean="0">
                <a:cs typeface="Arial" panose="020B0604020202020204" pitchFamily="34" charset="0"/>
              </a:rPr>
              <a:t>Mais </a:t>
            </a:r>
            <a:r>
              <a:rPr lang="fr-FR" sz="1750" baseline="30000" dirty="0">
                <a:cs typeface="Arial" panose="020B0604020202020204" pitchFamily="34" charset="0"/>
              </a:rPr>
              <a:t>si cette infrastructure illustre la réelle maîtrise des investissements publics, elle questionne très clairement sur les futures constructions. En effet, depuis plus de 20 ans, les équipements sportifs répondent à </a:t>
            </a:r>
            <a:r>
              <a:rPr lang="fr-FR" sz="1750" spc="-20" baseline="30000" dirty="0">
                <a:cs typeface="Arial" panose="020B0604020202020204" pitchFamily="34" charset="0"/>
              </a:rPr>
              <a:t>deux principaux critères marketing : </a:t>
            </a:r>
            <a:r>
              <a:rPr lang="fr-FR" sz="1750" baseline="30000" dirty="0">
                <a:cs typeface="Arial" panose="020B0604020202020204" pitchFamily="34" charset="0"/>
              </a:rPr>
              <a:t>l’adéquation entre l’offre et la demande d’une part ; la déclinaison de l’offre de prestations au sein de l’établissement d’autre part. </a:t>
            </a:r>
          </a:p>
          <a:p>
            <a:pPr algn="just"/>
            <a:endParaRPr lang="fr-FR" sz="1750" baseline="30000" dirty="0">
              <a:cs typeface="Arial" panose="020B0604020202020204" pitchFamily="34" charset="0"/>
            </a:endParaRPr>
          </a:p>
          <a:p>
            <a:pPr algn="just"/>
            <a:r>
              <a:rPr lang="fr-FR" sz="1750" baseline="30000" dirty="0">
                <a:cs typeface="Arial" panose="020B0604020202020204" pitchFamily="34" charset="0"/>
              </a:rPr>
              <a:t>Aussi, dans un avenir proche, l’exploitation de ce type de patinoire va répondre au premier critère de l’adaptation à la demande locale sportive et à la zone de chalandise. Le second critère est plus complexe. Les équipements sportifs semblaient devenir de plus en plus structurants à travers le gigantisme des constructions récentes (arénas, grands stades, centres aquatiques intercommunaux, etc.) et/ou la déclinaison d’une gamme de prestations complémentaires (bar, jeux, loisirs, détente). </a:t>
            </a:r>
            <a:endParaRPr lang="fr-FR" sz="1750" baseline="30000" dirty="0" smtClean="0">
              <a:cs typeface="Arial" panose="020B0604020202020204" pitchFamily="34" charset="0"/>
            </a:endParaRPr>
          </a:p>
          <a:p>
            <a:pPr algn="just"/>
            <a:endParaRPr lang="fr-FR" sz="1750" baseline="30000" dirty="0">
              <a:cs typeface="Arial" panose="020B0604020202020204" pitchFamily="34" charset="0"/>
            </a:endParaRPr>
          </a:p>
          <a:p>
            <a:pPr algn="just"/>
            <a:r>
              <a:rPr lang="fr-FR" sz="1750" baseline="30000" dirty="0" smtClean="0">
                <a:cs typeface="Arial" panose="020B0604020202020204" pitchFamily="34" charset="0"/>
              </a:rPr>
              <a:t>Ce </a:t>
            </a:r>
            <a:r>
              <a:rPr lang="fr-FR" sz="1750" baseline="30000" dirty="0">
                <a:cs typeface="Arial" panose="020B0604020202020204" pitchFamily="34" charset="0"/>
              </a:rPr>
              <a:t>type de patinoire de proximité </a:t>
            </a:r>
            <a:r>
              <a:rPr lang="fr-FR" sz="1750" baseline="30000" dirty="0" smtClean="0">
                <a:cs typeface="Arial" panose="020B0604020202020204" pitchFamily="34" charset="0"/>
              </a:rPr>
              <a:t>annonce-t-il </a:t>
            </a:r>
            <a:r>
              <a:rPr lang="fr-FR" sz="1750" baseline="30000" dirty="0">
                <a:cs typeface="Arial" panose="020B0604020202020204" pitchFamily="34" charset="0"/>
              </a:rPr>
              <a:t>le </a:t>
            </a:r>
            <a:r>
              <a:rPr lang="fr-FR" sz="1750" baseline="30000" dirty="0" smtClean="0">
                <a:cs typeface="Arial" panose="020B0604020202020204" pitchFamily="34" charset="0"/>
              </a:rPr>
              <a:t>règne des </a:t>
            </a:r>
            <a:r>
              <a:rPr lang="fr-FR" sz="1750" baseline="30000" dirty="0">
                <a:cs typeface="Arial" panose="020B0604020202020204" pitchFamily="34" charset="0"/>
              </a:rPr>
              <a:t>finances publiques qui </a:t>
            </a:r>
            <a:r>
              <a:rPr lang="fr-FR" sz="1750" baseline="30000" dirty="0" smtClean="0">
                <a:cs typeface="Arial" panose="020B0604020202020204" pitchFamily="34" charset="0"/>
              </a:rPr>
              <a:t>vont venir </a:t>
            </a:r>
            <a:r>
              <a:rPr lang="fr-FR" sz="1750" baseline="30000" dirty="0">
                <a:cs typeface="Arial" panose="020B0604020202020204" pitchFamily="34" charset="0"/>
              </a:rPr>
              <a:t>infléchir la </a:t>
            </a:r>
            <a:r>
              <a:rPr lang="fr-FR" sz="1750" spc="-40" baseline="30000" dirty="0">
                <a:cs typeface="Arial" panose="020B0604020202020204" pitchFamily="34" charset="0"/>
              </a:rPr>
              <a:t>typologie des équipements sportifs ? </a:t>
            </a:r>
            <a:r>
              <a:rPr lang="fr-FR" sz="1750" baseline="30000" dirty="0">
                <a:cs typeface="Arial" panose="020B0604020202020204" pitchFamily="34" charset="0"/>
              </a:rPr>
              <a:t>La diversification des équipements va-t-elle s’arrêter au profit d’équipements </a:t>
            </a:r>
            <a:r>
              <a:rPr lang="fr-FR" sz="1750" baseline="30000" dirty="0" smtClean="0">
                <a:cs typeface="Arial" panose="020B0604020202020204" pitchFamily="34" charset="0"/>
              </a:rPr>
              <a:t>plus simples </a:t>
            </a:r>
            <a:r>
              <a:rPr lang="fr-FR" sz="1750" baseline="30000" dirty="0">
                <a:cs typeface="Arial" panose="020B0604020202020204" pitchFamily="34" charset="0"/>
              </a:rPr>
              <a:t>et fonctionnels ? Les constructions des prochaines années répondront à ce qui peut redevenir l’</a:t>
            </a:r>
            <a:r>
              <a:rPr lang="fr-FR" sz="1750" baseline="30000" dirty="0" err="1">
                <a:cs typeface="Arial" panose="020B0604020202020204" pitchFamily="34" charset="0"/>
              </a:rPr>
              <a:t>hyperlocalité</a:t>
            </a:r>
            <a:r>
              <a:rPr lang="fr-FR" sz="1750" baseline="30000" dirty="0">
                <a:cs typeface="Arial" panose="020B0604020202020204" pitchFamily="34" charset="0"/>
              </a:rPr>
              <a:t> des équipements de demain.</a:t>
            </a:r>
          </a:p>
          <a:p>
            <a:endParaRPr lang="fr-FR" dirty="0"/>
          </a:p>
        </p:txBody>
      </p:sp>
      <p:sp>
        <p:nvSpPr>
          <p:cNvPr id="34" name="ZoneTexte 33"/>
          <p:cNvSpPr txBox="1"/>
          <p:nvPr/>
        </p:nvSpPr>
        <p:spPr>
          <a:xfrm>
            <a:off x="2700511" y="1674292"/>
            <a:ext cx="4608512" cy="707886"/>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Un </a:t>
            </a:r>
            <a:r>
              <a:rPr lang="fr-FR" sz="2000" b="1" cap="all" dirty="0">
                <a:solidFill>
                  <a:srgbClr val="009FE3"/>
                </a:solidFill>
                <a:latin typeface="+mj-lt"/>
                <a:cs typeface="Arial" panose="020B0604020202020204" pitchFamily="34" charset="0"/>
              </a:rPr>
              <a:t>symbole de l'évolution des infrastructures sportives locales ?</a:t>
            </a:r>
          </a:p>
        </p:txBody>
      </p:sp>
      <p:sp>
        <p:nvSpPr>
          <p:cNvPr id="36" name="ZoneTexte 35"/>
          <p:cNvSpPr txBox="1"/>
          <p:nvPr/>
        </p:nvSpPr>
        <p:spPr>
          <a:xfrm>
            <a:off x="180231" y="5570361"/>
            <a:ext cx="2304256" cy="1107996"/>
          </a:xfrm>
          <a:prstGeom prst="rect">
            <a:avLst/>
          </a:prstGeom>
          <a:noFill/>
        </p:spPr>
        <p:txBody>
          <a:bodyPr wrap="square" rtlCol="0">
            <a:spAutoFit/>
          </a:bodyPr>
          <a:lstStyle/>
          <a:p>
            <a:pPr algn="just"/>
            <a:r>
              <a:rPr lang="fr-FR" i="1" baseline="30000" dirty="0">
                <a:cs typeface="Arial" panose="020B0604020202020204" pitchFamily="34" charset="0"/>
              </a:rPr>
              <a:t>Les constructions des prochaines années répondront à ce qui peut redevenir l’</a:t>
            </a:r>
            <a:r>
              <a:rPr lang="fr-FR" i="1" baseline="30000" dirty="0" err="1">
                <a:cs typeface="Arial" panose="020B0604020202020204" pitchFamily="34" charset="0"/>
              </a:rPr>
              <a:t>hyperlocalité</a:t>
            </a:r>
            <a:r>
              <a:rPr lang="fr-FR" i="1" baseline="30000" dirty="0">
                <a:cs typeface="Arial" panose="020B0604020202020204" pitchFamily="34" charset="0"/>
              </a:rPr>
              <a:t> des équipements de demain.</a:t>
            </a:r>
          </a:p>
          <a:p>
            <a:endParaRPr lang="fr-FR" dirty="0"/>
          </a:p>
        </p:txBody>
      </p:sp>
      <p:sp>
        <p:nvSpPr>
          <p:cNvPr id="37" name="ZoneTexte 36"/>
          <p:cNvSpPr txBox="1"/>
          <p:nvPr/>
        </p:nvSpPr>
        <p:spPr>
          <a:xfrm>
            <a:off x="250081" y="3985871"/>
            <a:ext cx="2304256" cy="574516"/>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Bruno </a:t>
            </a:r>
            <a:r>
              <a:rPr lang="fr-FR" sz="2000" b="1" cap="all" baseline="30000" dirty="0" err="1">
                <a:solidFill>
                  <a:srgbClr val="009FE3"/>
                </a:solidFill>
                <a:cs typeface="Arial" panose="020B0604020202020204" pitchFamily="34" charset="0"/>
              </a:rPr>
              <a:t>Lapeyronie</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Directeur associé </a:t>
            </a:r>
            <a:r>
              <a:rPr lang="fr-FR" baseline="30000" dirty="0" smtClean="0">
                <a:cs typeface="Arial" panose="020B0604020202020204" pitchFamily="34" charset="0"/>
              </a:rPr>
              <a:t>de </a:t>
            </a:r>
            <a:r>
              <a:rPr lang="fr-FR" baseline="30000" dirty="0" err="1">
                <a:cs typeface="Arial" panose="020B0604020202020204" pitchFamily="34" charset="0"/>
              </a:rPr>
              <a:t>SportColl</a:t>
            </a:r>
            <a:endParaRPr lang="fr-FR" sz="2000" dirty="0">
              <a:cs typeface="Arial" panose="020B0604020202020204" pitchFamily="34" charset="0"/>
            </a:endParaRPr>
          </a:p>
        </p:txBody>
      </p:sp>
      <p:pic>
        <p:nvPicPr>
          <p:cNvPr id="2" name="Image 1"/>
          <p:cNvPicPr>
            <a:picLocks noChangeAspect="1"/>
          </p:cNvPicPr>
          <p:nvPr/>
        </p:nvPicPr>
        <p:blipFill>
          <a:blip r:embed="rId3"/>
          <a:stretch>
            <a:fillRect/>
          </a:stretch>
        </p:blipFill>
        <p:spPr>
          <a:xfrm>
            <a:off x="128294" y="7440707"/>
            <a:ext cx="2408129" cy="3011685"/>
          </a:xfrm>
          <a:prstGeom prst="rect">
            <a:avLst/>
          </a:prstGeom>
        </p:spPr>
      </p:pic>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a:solidFill>
                  <a:schemeClr val="tx1">
                    <a:lumMod val="65000"/>
                    <a:lumOff val="35000"/>
                  </a:schemeClr>
                </a:solidFill>
                <a:latin typeface="Arial Black" panose="020B0A04020102020204" pitchFamily="34" charset="0"/>
              </a:rPr>
              <a:t>É</a:t>
            </a:r>
            <a:r>
              <a:rPr lang="fr-FR" sz="4000" dirty="0" smtClean="0">
                <a:solidFill>
                  <a:schemeClr val="tx1">
                    <a:lumMod val="65000"/>
                    <a:lumOff val="35000"/>
                  </a:schemeClr>
                </a:solidFill>
                <a:latin typeface="Arial Black" panose="020B0A04020102020204" pitchFamily="34" charset="0"/>
              </a:rPr>
              <a:t>DITO</a:t>
            </a:r>
            <a:endParaRPr lang="fr-FR" sz="4000" dirty="0">
              <a:solidFill>
                <a:schemeClr val="tx1">
                  <a:lumMod val="65000"/>
                  <a:lumOff val="35000"/>
                </a:schemeClr>
              </a:solidFill>
              <a:latin typeface="Arial Black" panose="020B0A04020102020204" pitchFamily="34" charset="0"/>
            </a:endParaRPr>
          </a:p>
        </p:txBody>
      </p:sp>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7165" t="18351" r="19827" b="25758"/>
          <a:stretch/>
        </p:blipFill>
        <p:spPr>
          <a:xfrm>
            <a:off x="754137" y="2028235"/>
            <a:ext cx="1296144" cy="1764000"/>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2</a:t>
            </a:r>
            <a:endParaRPr lang="fr-FR" sz="1800" spc="100" dirty="0">
              <a:cs typeface="Arial" panose="020B0604020202020204" pitchFamily="34" charset="0"/>
            </a:endParaRPr>
          </a:p>
        </p:txBody>
      </p:sp>
    </p:spTree>
    <p:extLst>
      <p:ext uri="{BB962C8B-B14F-4D97-AF65-F5344CB8AC3E}">
        <p14:creationId xmlns:p14="http://schemas.microsoft.com/office/powerpoint/2010/main" val="10425094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227020"/>
            <a:ext cx="6912768" cy="2732758"/>
          </a:xfrm>
        </p:spPr>
        <p:txBody>
          <a:bodyPr>
            <a:normAutofit/>
          </a:bodyPr>
          <a:lstStyle/>
          <a:p>
            <a:pPr marL="0" indent="0">
              <a:buNone/>
            </a:pPr>
            <a:r>
              <a:rPr lang="fr-FR" sz="3900" b="1" dirty="0" smtClean="0">
                <a:solidFill>
                  <a:schemeClr val="bg1"/>
                </a:solidFill>
              </a:rPr>
              <a:t>LE CASSE-TETE DES SPORTS DE NATURE</a:t>
            </a:r>
            <a:endParaRPr lang="fr-FR" sz="3900" b="1"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#10</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38</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21128185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39" y="5066069"/>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887785" y="7833293"/>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727698" y="2471215"/>
            <a:ext cx="4608512" cy="8027839"/>
          </a:xfrm>
          <a:prstGeom prst="rect">
            <a:avLst/>
          </a:prstGeom>
          <a:noFill/>
        </p:spPr>
        <p:txBody>
          <a:bodyPr wrap="square" numCol="2" spcCol="216000" rtlCol="0">
            <a:spAutoFit/>
          </a:bodyPr>
          <a:lstStyle/>
          <a:p>
            <a:pPr algn="just"/>
            <a:r>
              <a:rPr lang="fr-FR" sz="1700" baseline="30000" dirty="0">
                <a:cs typeface="Arial" panose="020B0604020202020204" pitchFamily="34" charset="0"/>
              </a:rPr>
              <a:t>Les sports de nature, ex-APPN, se sont progressivement structurés au fil des décennies. Du plein air façon Georges Herbert, aux activités que nous connaissons aujourd’hui, de nombreux changements ont eu lieu. Deux d’entre eux retiennent particulièrement notre « attention territoriale » : l’artificialisation de l’activité et le cadrage réglementaire</a:t>
            </a:r>
            <a:r>
              <a:rPr lang="fr-FR" sz="1700" baseline="30000" dirty="0" smtClean="0">
                <a:cs typeface="Arial" panose="020B0604020202020204" pitchFamily="34" charset="0"/>
              </a:rPr>
              <a:t>.</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D’une part, pour ne reprendre que le premier exemple de Christian </a:t>
            </a:r>
            <a:r>
              <a:rPr lang="fr-FR" sz="1700" baseline="30000" dirty="0" err="1">
                <a:cs typeface="Arial" panose="020B0604020202020204" pitchFamily="34" charset="0"/>
              </a:rPr>
              <a:t>Pociello</a:t>
            </a:r>
            <a:r>
              <a:rPr lang="fr-FR" sz="1700" baseline="30000" dirty="0">
                <a:cs typeface="Arial" panose="020B0604020202020204" pitchFamily="34" charset="0"/>
              </a:rPr>
              <a:t>  des années 90, la diversification des sports pratiqués a été exceptionnelle : la nature entrant dans les villes et les sports urbains envahissant la ruralité. Les structures artificielles (escalade, glisse urbaine, </a:t>
            </a:r>
            <a:r>
              <a:rPr lang="fr-FR" sz="1700" baseline="30000" dirty="0" smtClean="0">
                <a:cs typeface="Arial" panose="020B0604020202020204" pitchFamily="34" charset="0"/>
              </a:rPr>
              <a:t>wakeboard </a:t>
            </a:r>
            <a:r>
              <a:rPr lang="fr-FR" sz="1700" baseline="30000" dirty="0">
                <a:cs typeface="Arial" panose="020B0604020202020204" pitchFamily="34" charset="0"/>
              </a:rPr>
              <a:t>etc.) ont été propice aux entrainements des sportifs de pleine nature, alors qu’à l’inverse, les paysages naturels se sont lentement bétonnés (parking, vestiaires, lieu de pratiques, informations, aménagement de sécurité) afin de pouvoir réguler cet engouement.</a:t>
            </a:r>
          </a:p>
          <a:p>
            <a:pPr algn="just"/>
            <a:endParaRPr lang="fr-FR" sz="1700" baseline="30000" dirty="0" smtClean="0">
              <a:cs typeface="Arial" panose="020B0604020202020204" pitchFamily="34" charset="0"/>
            </a:endParaRPr>
          </a:p>
          <a:p>
            <a:pPr algn="just"/>
            <a:r>
              <a:rPr lang="fr-FR" sz="1700" baseline="30000" dirty="0" smtClean="0">
                <a:cs typeface="Arial" panose="020B0604020202020204" pitchFamily="34" charset="0"/>
              </a:rPr>
              <a:t>D’autre </a:t>
            </a:r>
            <a:r>
              <a:rPr lang="fr-FR" sz="1700" baseline="30000" dirty="0">
                <a:cs typeface="Arial" panose="020B0604020202020204" pitchFamily="34" charset="0"/>
              </a:rPr>
              <a:t>part, la réglementation et le cadrage administratif a lentement délimité des pratiques qui se déroulaient pour partie, en dehors de tout cadre : la circulaire Olin en 2005 (amendée depuis), les définitions des sports de nature (Code du Sport L 311-1 à L 311-7), les compétences départementales et la mise en place des CDESI, l’accompagnement des projets par le Pôle de Ressources Nationales des Sports de Nature ou </a:t>
            </a:r>
            <a:r>
              <a:rPr lang="fr-FR" sz="1700" baseline="30000" dirty="0" err="1">
                <a:cs typeface="Arial" panose="020B0604020202020204" pitchFamily="34" charset="0"/>
              </a:rPr>
              <a:t>Natura</a:t>
            </a:r>
            <a:r>
              <a:rPr lang="fr-FR" sz="1700" baseline="30000" dirty="0">
                <a:cs typeface="Arial" panose="020B0604020202020204" pitchFamily="34" charset="0"/>
              </a:rPr>
              <a:t> 2000 ainsi que les nombreux jugements lors d’accidents ont progressivement façonné ce paysage juridico-administratif moderne</a:t>
            </a:r>
            <a:r>
              <a:rPr lang="fr-FR" sz="1700" baseline="30000" dirty="0" smtClean="0">
                <a:cs typeface="Arial" panose="020B0604020202020204" pitchFamily="34" charset="0"/>
              </a:rPr>
              <a:t>.</a:t>
            </a:r>
          </a:p>
          <a:p>
            <a:pPr algn="just"/>
            <a:endParaRPr lang="fr-FR" sz="1700" baseline="30000" dirty="0">
              <a:cs typeface="Arial" panose="020B0604020202020204" pitchFamily="34" charset="0"/>
            </a:endParaRPr>
          </a:p>
          <a:p>
            <a:pPr algn="just"/>
            <a:r>
              <a:rPr lang="fr-FR" sz="1700" baseline="30000" dirty="0">
                <a:cs typeface="Arial" panose="020B0604020202020204" pitchFamily="34" charset="0"/>
              </a:rPr>
              <a:t>Sur ces deux constats, le développement des sports de nature par une collectivité territoriale est un véritable casse-tête. A travers les manifestations sportives de pleine nature ou la construction d’équipements appropriés, les collectivités sont prises en tenaille : comment les développer tout en respectant la nature ? Comment participer à une démocratisation et massification sans détruire l’environnement ? Comment formaliser des politiques sportives adaptées entre le sport, l’éducatif et le tourisme ?   Comment faire en sorte que tous les territoires participent à l’innovation grâce au sport de nature ? </a:t>
            </a:r>
            <a:endParaRPr lang="fr-FR" sz="1700" baseline="30000" dirty="0" smtClean="0">
              <a:cs typeface="Arial" panose="020B0604020202020204" pitchFamily="34" charset="0"/>
            </a:endParaRPr>
          </a:p>
          <a:p>
            <a:pPr algn="just"/>
            <a:endParaRPr lang="fr-FR" sz="1700" baseline="30000" dirty="0">
              <a:cs typeface="Arial" panose="020B0604020202020204" pitchFamily="34" charset="0"/>
            </a:endParaRPr>
          </a:p>
          <a:p>
            <a:pPr algn="just"/>
            <a:r>
              <a:rPr lang="fr-FR" sz="1700" baseline="30000" dirty="0" smtClean="0">
                <a:cs typeface="Arial" panose="020B0604020202020204" pitchFamily="34" charset="0"/>
              </a:rPr>
              <a:t>Ce </a:t>
            </a:r>
            <a:r>
              <a:rPr lang="fr-FR" sz="1700" baseline="30000" dirty="0">
                <a:cs typeface="Arial" panose="020B0604020202020204" pitchFamily="34" charset="0"/>
              </a:rPr>
              <a:t>dixième numéro des cahiers des experts </a:t>
            </a:r>
            <a:r>
              <a:rPr lang="fr-FR" sz="1700" baseline="30000" dirty="0" smtClean="0">
                <a:cs typeface="Arial" panose="020B0604020202020204" pitchFamily="34" charset="0"/>
              </a:rPr>
              <a:t>trace </a:t>
            </a:r>
            <a:r>
              <a:rPr lang="fr-FR" sz="1700" baseline="30000" dirty="0">
                <a:cs typeface="Arial" panose="020B0604020202020204" pitchFamily="34" charset="0"/>
              </a:rPr>
              <a:t>modestement quelques pistes. Excellente lecture à tous.</a:t>
            </a:r>
          </a:p>
          <a:p>
            <a:pPr algn="just"/>
            <a:endParaRPr lang="fr-FR" sz="1700" baseline="30000" dirty="0" smtClean="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smtClean="0">
              <a:cs typeface="Arial" panose="020B0604020202020204" pitchFamily="34" charset="0"/>
            </a:endParaRPr>
          </a:p>
          <a:p>
            <a:pPr algn="just"/>
            <a:endParaRPr lang="fr-FR" sz="1550" baseline="30000" dirty="0" smtClean="0">
              <a:cs typeface="Arial" panose="020B0604020202020204" pitchFamily="34" charset="0"/>
            </a:endParaRPr>
          </a:p>
          <a:p>
            <a:pPr algn="just"/>
            <a:r>
              <a:rPr lang="fr-FR" sz="1200" i="1" baseline="30000" dirty="0" smtClean="0">
                <a:cs typeface="Arial" panose="020B0604020202020204" pitchFamily="34" charset="0"/>
              </a:rPr>
              <a:t>1 </a:t>
            </a:r>
            <a:r>
              <a:rPr lang="fr-FR" sz="1200" i="1" baseline="30000" dirty="0">
                <a:cs typeface="Arial" panose="020B0604020202020204" pitchFamily="34" charset="0"/>
              </a:rPr>
              <a:t>POCIELLO, C. Sports et société. Approche socio-culturelle des pratiques. Paris, </a:t>
            </a:r>
            <a:r>
              <a:rPr lang="fr-FR" sz="1200" i="1" baseline="30000" dirty="0" err="1">
                <a:cs typeface="Arial" panose="020B0604020202020204" pitchFamily="34" charset="0"/>
              </a:rPr>
              <a:t>Vigot</a:t>
            </a:r>
            <a:r>
              <a:rPr lang="fr-FR" sz="1200" i="1" baseline="30000" dirty="0">
                <a:cs typeface="Arial" panose="020B0604020202020204" pitchFamily="34" charset="0"/>
              </a:rPr>
              <a:t>, 1991</a:t>
            </a:r>
          </a:p>
          <a:p>
            <a:pPr algn="just"/>
            <a:r>
              <a:rPr lang="fr-FR" sz="1200" i="1" baseline="30000" dirty="0">
                <a:cs typeface="Arial" panose="020B0604020202020204" pitchFamily="34" charset="0"/>
              </a:rPr>
              <a:t> </a:t>
            </a:r>
            <a:r>
              <a:rPr lang="fr-FR" sz="1200" i="1" baseline="30000" dirty="0" smtClean="0">
                <a:cs typeface="Arial" panose="020B0604020202020204" pitchFamily="34" charset="0"/>
              </a:rPr>
              <a:t>2 </a:t>
            </a:r>
            <a:r>
              <a:rPr lang="fr-FR" sz="1200" i="1" baseline="30000" dirty="0">
                <a:cs typeface="Arial" panose="020B0604020202020204" pitchFamily="34" charset="0"/>
              </a:rPr>
              <a:t>CHAZAUD, P. Management du tourisme et des loisirs sportifs de pleine nature. Voiron, PUS, 2004.</a:t>
            </a:r>
          </a:p>
          <a:p>
            <a:pPr algn="just"/>
            <a:r>
              <a:rPr lang="fr-FR" sz="1200" i="1" baseline="30000" dirty="0">
                <a:cs typeface="Arial" panose="020B0604020202020204" pitchFamily="34" charset="0"/>
              </a:rPr>
              <a:t> </a:t>
            </a:r>
            <a:r>
              <a:rPr lang="fr-FR" sz="1200" i="1" baseline="30000" dirty="0" smtClean="0">
                <a:cs typeface="Arial" panose="020B0604020202020204" pitchFamily="34" charset="0"/>
              </a:rPr>
              <a:t>3 </a:t>
            </a:r>
            <a:r>
              <a:rPr lang="fr-FR" sz="1200" i="1" baseline="30000" dirty="0">
                <a:cs typeface="Arial" panose="020B0604020202020204" pitchFamily="34" charset="0"/>
              </a:rPr>
              <a:t>BESSY, O. L’innovation dans l’événementiel sportif. De  l’attractivité touristique au développement territorial. Voiron, PUS, 2014.</a:t>
            </a:r>
            <a:endParaRPr lang="fr-FR" sz="1200" i="1" baseline="30000" dirty="0" smtClean="0">
              <a:cs typeface="Arial" panose="020B0604020202020204" pitchFamily="34" charset="0"/>
            </a:endParaRPr>
          </a:p>
        </p:txBody>
      </p:sp>
      <p:sp>
        <p:nvSpPr>
          <p:cNvPr id="34" name="ZoneTexte 33"/>
          <p:cNvSpPr txBox="1"/>
          <p:nvPr/>
        </p:nvSpPr>
        <p:spPr>
          <a:xfrm>
            <a:off x="2721919" y="1763329"/>
            <a:ext cx="4608512" cy="707886"/>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VERS UNE ARTIFICIALISATION DES SPORTS DE NATURE ?</a:t>
            </a:r>
            <a:endParaRPr lang="fr-FR" sz="2000" b="1" cap="all" dirty="0">
              <a:solidFill>
                <a:srgbClr val="009FE3"/>
              </a:solidFill>
              <a:latin typeface="+mj-lt"/>
              <a:cs typeface="Arial" panose="020B0604020202020204" pitchFamily="34" charset="0"/>
            </a:endParaRPr>
          </a:p>
        </p:txBody>
      </p:sp>
      <p:sp>
        <p:nvSpPr>
          <p:cNvPr id="36" name="ZoneTexte 35"/>
          <p:cNvSpPr txBox="1"/>
          <p:nvPr/>
        </p:nvSpPr>
        <p:spPr>
          <a:xfrm>
            <a:off x="249754" y="5706740"/>
            <a:ext cx="2304256" cy="2123658"/>
          </a:xfrm>
          <a:prstGeom prst="rect">
            <a:avLst/>
          </a:prstGeom>
          <a:noFill/>
        </p:spPr>
        <p:txBody>
          <a:bodyPr wrap="square" rtlCol="0">
            <a:spAutoFit/>
          </a:bodyPr>
          <a:lstStyle/>
          <a:p>
            <a:pPr algn="just"/>
            <a:r>
              <a:rPr lang="fr-FR" i="1" baseline="30000" dirty="0">
                <a:cs typeface="Arial" panose="020B0604020202020204" pitchFamily="34" charset="0"/>
              </a:rPr>
              <a:t>Sur ces deux constats, le développement des sports de nature par une collectivité territoriale est un véritable casse-tête. A travers les manifestations sportives de pleine nature ou la construction d’équipements appropriés, les collectivités sont prises en tenaille : comment les développer tout en respectant la nature ? </a:t>
            </a:r>
          </a:p>
        </p:txBody>
      </p:sp>
      <p:sp>
        <p:nvSpPr>
          <p:cNvPr id="37" name="ZoneTexte 36"/>
          <p:cNvSpPr txBox="1"/>
          <p:nvPr/>
        </p:nvSpPr>
        <p:spPr>
          <a:xfrm>
            <a:off x="250081" y="3985871"/>
            <a:ext cx="2304256" cy="574516"/>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Bruno </a:t>
            </a:r>
            <a:r>
              <a:rPr lang="fr-FR" sz="2000" b="1" cap="all" baseline="30000" dirty="0" err="1">
                <a:solidFill>
                  <a:srgbClr val="009FE3"/>
                </a:solidFill>
                <a:cs typeface="Arial" panose="020B0604020202020204" pitchFamily="34" charset="0"/>
              </a:rPr>
              <a:t>Lapeyronie</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Directeur associé </a:t>
            </a:r>
            <a:r>
              <a:rPr lang="fr-FR" baseline="30000" dirty="0" smtClean="0">
                <a:cs typeface="Arial" panose="020B0604020202020204" pitchFamily="34" charset="0"/>
              </a:rPr>
              <a:t>de </a:t>
            </a:r>
            <a:r>
              <a:rPr lang="fr-FR" baseline="30000" dirty="0" err="1">
                <a:cs typeface="Arial" panose="020B0604020202020204" pitchFamily="34" charset="0"/>
              </a:rPr>
              <a:t>SportColl</a:t>
            </a:r>
            <a:endParaRPr lang="fr-FR" sz="2000"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7165" t="18351" r="19827" b="25758"/>
          <a:stretch/>
        </p:blipFill>
        <p:spPr>
          <a:xfrm>
            <a:off x="754137" y="2028235"/>
            <a:ext cx="1296144" cy="1764000"/>
          </a:xfrm>
          <a:prstGeom prst="rect">
            <a:avLst/>
          </a:prstGeom>
        </p:spPr>
      </p:pic>
      <p:pic>
        <p:nvPicPr>
          <p:cNvPr id="2" name="Image 1"/>
          <p:cNvPicPr>
            <a:picLocks noChangeAspect="1"/>
          </p:cNvPicPr>
          <p:nvPr/>
        </p:nvPicPr>
        <p:blipFill>
          <a:blip r:embed="rId5"/>
          <a:stretch>
            <a:fillRect/>
          </a:stretch>
        </p:blipFill>
        <p:spPr>
          <a:xfrm>
            <a:off x="241110" y="8873990"/>
            <a:ext cx="2312900" cy="1539130"/>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39</a:t>
            </a:r>
            <a:endParaRPr lang="fr-FR" sz="1800" spc="100" dirty="0">
              <a:cs typeface="Arial" panose="020B0604020202020204" pitchFamily="34" charset="0"/>
            </a:endParaRPr>
          </a:p>
        </p:txBody>
      </p:sp>
    </p:spTree>
    <p:extLst>
      <p:ext uri="{BB962C8B-B14F-4D97-AF65-F5344CB8AC3E}">
        <p14:creationId xmlns:p14="http://schemas.microsoft.com/office/powerpoint/2010/main" val="28432473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474282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84367" y="6459936"/>
            <a:ext cx="500120" cy="425184"/>
          </a:xfrm>
          <a:prstGeom prst="rect">
            <a:avLst/>
          </a:prstGeom>
        </p:spPr>
      </p:pic>
      <p:sp>
        <p:nvSpPr>
          <p:cNvPr id="31" name="ZoneTexte 30"/>
          <p:cNvSpPr txBox="1"/>
          <p:nvPr/>
        </p:nvSpPr>
        <p:spPr>
          <a:xfrm>
            <a:off x="2735423" y="1922347"/>
            <a:ext cx="4608512" cy="13290818"/>
          </a:xfrm>
          <a:prstGeom prst="rect">
            <a:avLst/>
          </a:prstGeom>
          <a:noFill/>
        </p:spPr>
        <p:txBody>
          <a:bodyPr wrap="square" numCol="2" spcCol="216000" rtlCol="0">
            <a:spAutoFit/>
          </a:bodyPr>
          <a:lstStyle/>
          <a:p>
            <a:pPr algn="just"/>
            <a:r>
              <a:rPr lang="fr-FR" sz="1600" b="1" baseline="30000" dirty="0">
                <a:cs typeface="Arial" panose="020B0604020202020204" pitchFamily="34" charset="0"/>
              </a:rPr>
              <a:t>Présentez-vous en quelques mots :</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Je suis, depuis janvier 2017, responsable du Pôle ressources national sports de nature, mission d’appui au ministère des Sports en matière de développement maîtrisé des sports de nature. Comme la plupart des membres de l’équipe et du réseau que nous animons, je suis à la fois chargé d’une mission de développement mais également pratiquant. </a:t>
            </a:r>
          </a:p>
          <a:p>
            <a:pPr algn="just"/>
            <a:endParaRPr lang="fr-FR" sz="1600" baseline="30000" dirty="0">
              <a:cs typeface="Arial" panose="020B0604020202020204" pitchFamily="34" charset="0"/>
            </a:endParaRPr>
          </a:p>
          <a:p>
            <a:pPr algn="just"/>
            <a:r>
              <a:rPr lang="fr-FR" sz="1600" b="1" baseline="30000" dirty="0">
                <a:cs typeface="Arial" panose="020B0604020202020204" pitchFamily="34" charset="0"/>
              </a:rPr>
              <a:t>La thématique sports de nature a considérablement </a:t>
            </a:r>
            <a:r>
              <a:rPr lang="fr-FR" sz="1600" b="1" baseline="30000" dirty="0" smtClean="0">
                <a:cs typeface="Arial" panose="020B0604020202020204" pitchFamily="34" charset="0"/>
              </a:rPr>
              <a:t>évoluée </a:t>
            </a:r>
            <a:r>
              <a:rPr lang="fr-FR" sz="1600" b="1" baseline="30000" dirty="0">
                <a:cs typeface="Arial" panose="020B0604020202020204" pitchFamily="34" charset="0"/>
              </a:rPr>
              <a:t>ces dernières années : pouvez-vous mettre en évidence les principales caractéristiques </a:t>
            </a:r>
            <a:r>
              <a:rPr lang="fr-FR" sz="1600" b="1" baseline="30000" dirty="0" smtClean="0">
                <a:cs typeface="Arial" panose="020B0604020202020204" pitchFamily="34" charset="0"/>
              </a:rPr>
              <a:t>?</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La pratique des sports de nature est à la fois un événement récent, dans sa massification et sa visibilité, et à la fois un phénomène historique, à l’échelle de nos institutions. Il s’agit en effet d’un héritage d’une démarche engagée dès 1936, sous le ministère de Léo Lagrange.</a:t>
            </a:r>
          </a:p>
          <a:p>
            <a:pPr algn="just"/>
            <a:r>
              <a:rPr lang="fr-FR" sz="1600" baseline="30000" dirty="0" smtClean="0">
                <a:cs typeface="Arial" panose="020B0604020202020204" pitchFamily="34" charset="0"/>
              </a:rPr>
              <a:t>Une </a:t>
            </a:r>
            <a:r>
              <a:rPr lang="fr-FR" sz="1600" baseline="30000" dirty="0">
                <a:cs typeface="Arial" panose="020B0604020202020204" pitchFamily="34" charset="0"/>
              </a:rPr>
              <a:t>première caractéristique est la répartition originale des rôles des acteurs, telle qu’initiée par la loi du 6 juillet 2000. Celle-ci confie un rôle particulier au Conseil départemental, chargé de créer une commission départementale des espaces, sites et itinéraires relatifs aux sports de nature. D’ores et déjà, les sports de nature y vivent une situation de gouvernance partagée, autour des acteurs issus des sports, des territoires, de l’environnement, du tourisme et des autres usagers des lieux de pratique.</a:t>
            </a:r>
          </a:p>
          <a:p>
            <a:pPr algn="just"/>
            <a:r>
              <a:rPr lang="fr-FR" sz="1600" baseline="30000" dirty="0" smtClean="0">
                <a:cs typeface="Arial" panose="020B0604020202020204" pitchFamily="34" charset="0"/>
              </a:rPr>
              <a:t>Une </a:t>
            </a:r>
            <a:r>
              <a:rPr lang="fr-FR" sz="1600" baseline="30000" dirty="0">
                <a:cs typeface="Arial" panose="020B0604020202020204" pitchFamily="34" charset="0"/>
              </a:rPr>
              <a:t>seconde est la place majeure qu’occupent les sports de nature dans la pratique sportive des français. Cette remarque vaut surtout parce qu’elle s’inscrit dans une logique de croissance, et avec une variété de formes de pratique, dont les évolutions les plus visibles sont l’auto-organisation et la pratique multisport</a:t>
            </a:r>
            <a:r>
              <a:rPr lang="fr-FR" sz="1600" baseline="30000" dirty="0" smtClean="0">
                <a:cs typeface="Arial" panose="020B0604020202020204" pitchFamily="34" charset="0"/>
              </a:rPr>
              <a:t>.</a:t>
            </a: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endParaRPr lang="fr-FR" sz="1600" baseline="30000" dirty="0" smtClean="0">
              <a:cs typeface="Arial" panose="020B0604020202020204" pitchFamily="34" charset="0"/>
            </a:endParaRPr>
          </a:p>
          <a:p>
            <a:pPr algn="just"/>
            <a:endParaRPr lang="fr-FR" sz="1600" baseline="30000" dirty="0">
              <a:cs typeface="Arial" panose="020B0604020202020204" pitchFamily="34" charset="0"/>
            </a:endParaRPr>
          </a:p>
          <a:p>
            <a:pPr algn="just"/>
            <a:r>
              <a:rPr lang="fr-FR" sz="1600" baseline="30000" dirty="0" smtClean="0">
                <a:cs typeface="Arial" panose="020B0604020202020204" pitchFamily="34" charset="0"/>
              </a:rPr>
              <a:t>La </a:t>
            </a:r>
            <a:r>
              <a:rPr lang="fr-FR" sz="1600" baseline="30000" dirty="0">
                <a:cs typeface="Arial" panose="020B0604020202020204" pitchFamily="34" charset="0"/>
              </a:rPr>
              <a:t>troisième caractéristique est le potentiel de développement, en regard des conditions de pratiques sportives des Français, et des européens, telles qu’elles sont régulièrement décrites dans l’Eurobaromètre spécial de l’Union européenne.</a:t>
            </a:r>
          </a:p>
          <a:p>
            <a:pPr algn="just"/>
            <a:endParaRPr lang="fr-FR" sz="1600" baseline="30000" dirty="0">
              <a:cs typeface="Arial" panose="020B0604020202020204" pitchFamily="34" charset="0"/>
            </a:endParaRPr>
          </a:p>
          <a:p>
            <a:pPr algn="just"/>
            <a:r>
              <a:rPr lang="fr-FR" sz="1600" b="1" baseline="30000" dirty="0">
                <a:cs typeface="Arial" panose="020B0604020202020204" pitchFamily="34" charset="0"/>
              </a:rPr>
              <a:t>D'après vous, comment les collectivités territoriales peuvent s'adapter, voire anticiper l'évolution que vous venez de décrire ?</a:t>
            </a:r>
          </a:p>
          <a:p>
            <a:pPr algn="just"/>
            <a:endParaRPr lang="fr-FR" sz="1600" baseline="30000" dirty="0" smtClean="0">
              <a:cs typeface="Arial" panose="020B0604020202020204" pitchFamily="34" charset="0"/>
            </a:endParaRPr>
          </a:p>
          <a:p>
            <a:pPr algn="just"/>
            <a:r>
              <a:rPr lang="fr-FR" sz="1600" baseline="30000" dirty="0" smtClean="0">
                <a:cs typeface="Arial" panose="020B0604020202020204" pitchFamily="34" charset="0"/>
              </a:rPr>
              <a:t>En </a:t>
            </a:r>
            <a:r>
              <a:rPr lang="fr-FR" sz="1600" baseline="30000" dirty="0">
                <a:cs typeface="Arial" panose="020B0604020202020204" pitchFamily="34" charset="0"/>
              </a:rPr>
              <a:t>matière d’organisation des acteurs, et en particulier en ce qui concerne les EPCI et les métropoles, il me semble nécessaire de mieux établir les rôles de chacun. Chacun à son échelle de proximité, et en complément de l’action des départements, il me semble propice d’accompagner les pratiques sportives de nature qui, pour la plupart, nécessitent peu d’investissements. Les principaux espaces de pratique sont, en effet, naturels ou faiblement aménagés.</a:t>
            </a:r>
          </a:p>
          <a:p>
            <a:pPr algn="just"/>
            <a:r>
              <a:rPr lang="fr-FR" sz="1600" baseline="30000" dirty="0">
                <a:cs typeface="Arial" panose="020B0604020202020204" pitchFamily="34" charset="0"/>
              </a:rPr>
              <a:t>Les sports de nature répondent à des motivations simples de la part des français : la détente (se changer les idées), le contact avec la nature, la santé. Les modalités de pratique répondront, encore plus demain qu’aujourd’hui, à ces aspirations. Détecter les nouvelles modalités de pratique et favoriser leur disponibilité, complémentaire à une offre traditionnelle, est la priorité à laquelle les collectivités doivent contribuer.</a:t>
            </a:r>
          </a:p>
          <a:p>
            <a:pPr algn="just"/>
            <a:r>
              <a:rPr lang="fr-FR" sz="1600" baseline="30000" dirty="0">
                <a:cs typeface="Arial" panose="020B0604020202020204" pitchFamily="34" charset="0"/>
              </a:rPr>
              <a:t>Quasiment la moitié de la population est inactive ou insuffisamment active. Mettre en valeur le bénéfice de la pratique, renforcer les démarches éducatives, appuyer les activités propices à l’inclusion, telles sont des enjeux sur lesquels les collectivités peuvent avoir un effet levier décisif. Le savoir-faire existe et est mobilisable ; les collectivités ont le profil du partenaire idéal pour aider les sports de nature à grandir.</a:t>
            </a:r>
          </a:p>
        </p:txBody>
      </p:sp>
      <p:sp>
        <p:nvSpPr>
          <p:cNvPr id="34" name="ZoneTexte 33"/>
          <p:cNvSpPr txBox="1"/>
          <p:nvPr/>
        </p:nvSpPr>
        <p:spPr>
          <a:xfrm>
            <a:off x="2771427" y="1318456"/>
            <a:ext cx="4536504" cy="461665"/>
          </a:xfrm>
          <a:prstGeom prst="rect">
            <a:avLst/>
          </a:prstGeom>
          <a:noFill/>
        </p:spPr>
        <p:txBody>
          <a:bodyPr wrap="square" rtlCol="0">
            <a:spAutoFit/>
          </a:bodyPr>
          <a:lstStyle/>
          <a:p>
            <a:r>
              <a:rPr lang="fr-FR" sz="2400" b="1" cap="all" dirty="0" err="1" smtClean="0">
                <a:solidFill>
                  <a:srgbClr val="009FE3"/>
                </a:solidFill>
                <a:cs typeface="Arial" panose="020B0604020202020204" pitchFamily="34" charset="0"/>
              </a:rPr>
              <a:t>INTERVIeW</a:t>
            </a:r>
            <a:r>
              <a:rPr lang="fr-FR" sz="2400" b="1" cap="all" dirty="0" smtClean="0">
                <a:solidFill>
                  <a:srgbClr val="009FE3"/>
                </a:solidFill>
                <a:cs typeface="Arial" panose="020B0604020202020204" pitchFamily="34" charset="0"/>
              </a:rPr>
              <a:t> de FRANCIS GAILLARD</a:t>
            </a:r>
            <a:endParaRPr lang="fr-FR" sz="2400" b="1" cap="all" dirty="0">
              <a:solidFill>
                <a:srgbClr val="009FE3"/>
              </a:solidFill>
              <a:cs typeface="Arial" panose="020B0604020202020204" pitchFamily="34" charset="0"/>
            </a:endParaRPr>
          </a:p>
        </p:txBody>
      </p:sp>
      <p:sp>
        <p:nvSpPr>
          <p:cNvPr id="36" name="ZoneTexte 35"/>
          <p:cNvSpPr txBox="1"/>
          <p:nvPr/>
        </p:nvSpPr>
        <p:spPr>
          <a:xfrm>
            <a:off x="180231" y="5275465"/>
            <a:ext cx="2304256" cy="1384995"/>
          </a:xfrm>
          <a:prstGeom prst="rect">
            <a:avLst/>
          </a:prstGeom>
          <a:noFill/>
        </p:spPr>
        <p:txBody>
          <a:bodyPr wrap="square" rtlCol="0">
            <a:spAutoFit/>
          </a:bodyPr>
          <a:lstStyle/>
          <a:p>
            <a:pPr algn="just"/>
            <a:r>
              <a:rPr lang="fr-FR" i="1" baseline="30000" dirty="0">
                <a:cs typeface="Arial" panose="020B0604020202020204" pitchFamily="34" charset="0"/>
              </a:rPr>
              <a:t>Chacun à son échelle de proximité, et en complément de l’action des départements, il me semble propice d’accompagner les pratiques sportives de nature qui, pour la plupart, nécessitent peu d’investissements</a:t>
            </a:r>
          </a:p>
        </p:txBody>
      </p:sp>
      <p:sp>
        <p:nvSpPr>
          <p:cNvPr id="37" name="ZoneTexte 36"/>
          <p:cNvSpPr txBox="1"/>
          <p:nvPr/>
        </p:nvSpPr>
        <p:spPr>
          <a:xfrm>
            <a:off x="250081" y="3985871"/>
            <a:ext cx="2304256" cy="666849"/>
          </a:xfrm>
          <a:prstGeom prst="rect">
            <a:avLst/>
          </a:prstGeom>
          <a:noFill/>
        </p:spPr>
        <p:txBody>
          <a:bodyPr wrap="square" rtlCol="0">
            <a:spAutoFit/>
          </a:bodyPr>
          <a:lstStyle/>
          <a:p>
            <a:pPr algn="ctr"/>
            <a:r>
              <a:rPr lang="fr-FR" sz="2000" b="1" cap="all" baseline="30000" dirty="0" smtClean="0">
                <a:solidFill>
                  <a:srgbClr val="009FE3"/>
                </a:solidFill>
                <a:cs typeface="Arial" panose="020B0604020202020204" pitchFamily="34" charset="0"/>
              </a:rPr>
              <a:t>FRANCIS GAILLARD</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R</a:t>
            </a:r>
            <a:r>
              <a:rPr lang="fr-FR" baseline="30000" dirty="0" smtClean="0">
                <a:cs typeface="Arial" panose="020B0604020202020204" pitchFamily="34" charset="0"/>
              </a:rPr>
              <a:t>esponsable </a:t>
            </a:r>
            <a:r>
              <a:rPr lang="fr-FR" baseline="30000" dirty="0">
                <a:cs typeface="Arial" panose="020B0604020202020204" pitchFamily="34" charset="0"/>
              </a:rPr>
              <a:t>du Pôle ressources national sports de nature</a:t>
            </a: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2" name="Image 1"/>
          <p:cNvPicPr>
            <a:picLocks noChangeAspect="1"/>
          </p:cNvPicPr>
          <p:nvPr/>
        </p:nvPicPr>
        <p:blipFill>
          <a:blip r:embed="rId3"/>
          <a:stretch>
            <a:fillRect/>
          </a:stretch>
        </p:blipFill>
        <p:spPr>
          <a:xfrm>
            <a:off x="162483" y="7712362"/>
            <a:ext cx="2562225" cy="1781175"/>
          </a:xfrm>
          <a:prstGeom prst="rect">
            <a:avLst/>
          </a:prstGeom>
        </p:spPr>
      </p:pic>
      <p:pic>
        <p:nvPicPr>
          <p:cNvPr id="3" name="Image 2"/>
          <p:cNvPicPr>
            <a:picLocks noChangeAspect="1"/>
          </p:cNvPicPr>
          <p:nvPr/>
        </p:nvPicPr>
        <p:blipFill>
          <a:blip r:embed="rId4"/>
          <a:stretch>
            <a:fillRect/>
          </a:stretch>
        </p:blipFill>
        <p:spPr>
          <a:xfrm>
            <a:off x="162483" y="1991505"/>
            <a:ext cx="2430016" cy="1822512"/>
          </a:xfrm>
          <a:prstGeom prst="rect">
            <a:avLst/>
          </a:prstGeom>
        </p:spPr>
      </p:pic>
      <p:sp>
        <p:nvSpPr>
          <p:cNvPr id="14"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40</a:t>
            </a:r>
            <a:endParaRPr lang="fr-FR" sz="1800" spc="100" dirty="0">
              <a:cs typeface="Arial" panose="020B0604020202020204" pitchFamily="34" charset="0"/>
            </a:endParaRPr>
          </a:p>
        </p:txBody>
      </p:sp>
    </p:spTree>
    <p:extLst>
      <p:ext uri="{BB962C8B-B14F-4D97-AF65-F5344CB8AC3E}">
        <p14:creationId xmlns:p14="http://schemas.microsoft.com/office/powerpoint/2010/main" val="30980348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55865" y="6835964"/>
            <a:ext cx="500120" cy="425184"/>
          </a:xfrm>
          <a:prstGeom prst="rect">
            <a:avLst/>
          </a:prstGeom>
        </p:spPr>
      </p:pic>
      <p:sp>
        <p:nvSpPr>
          <p:cNvPr id="31" name="ZoneTexte 30"/>
          <p:cNvSpPr txBox="1"/>
          <p:nvPr/>
        </p:nvSpPr>
        <p:spPr>
          <a:xfrm>
            <a:off x="2772519" y="2135957"/>
            <a:ext cx="4608512" cy="12211035"/>
          </a:xfrm>
          <a:prstGeom prst="rect">
            <a:avLst/>
          </a:prstGeom>
          <a:noFill/>
        </p:spPr>
        <p:txBody>
          <a:bodyPr wrap="square" numCol="2" spcCol="216000" rtlCol="0">
            <a:spAutoFit/>
          </a:bodyPr>
          <a:lstStyle/>
          <a:p>
            <a:pPr algn="just"/>
            <a:r>
              <a:rPr lang="fr-FR" sz="1100" b="1" dirty="0"/>
              <a:t>Présentez-votre structure en quelques mots :</a:t>
            </a:r>
          </a:p>
          <a:p>
            <a:pPr algn="just"/>
            <a:endParaRPr lang="fr-FR" sz="1100" dirty="0"/>
          </a:p>
          <a:p>
            <a:pPr algn="just"/>
            <a:r>
              <a:rPr lang="fr-FR" sz="1100" dirty="0" smtClean="0"/>
              <a:t>Au sein de la société ENTRE-PRISE, je suis responsable marketing international.</a:t>
            </a:r>
          </a:p>
          <a:p>
            <a:pPr algn="just"/>
            <a:r>
              <a:rPr lang="fr-FR" sz="1100" dirty="0" smtClean="0"/>
              <a:t>Pionnier </a:t>
            </a:r>
            <a:r>
              <a:rPr lang="fr-FR" sz="1100" dirty="0"/>
              <a:t>dans l’industrie du mur d’escalade, ENTRE-PRISES (EP) conçoit, fabrique et installe des solutions sur mesure pour la pratique de l’escalade dans le monde entier. Des murs pédagogiques aux structures de compétitions internationales en passant par les structures d’escalade ludique (Clip ‘n </a:t>
            </a:r>
            <a:r>
              <a:rPr lang="fr-FR" sz="1100" dirty="0" err="1"/>
              <a:t>Climb</a:t>
            </a:r>
            <a:r>
              <a:rPr lang="fr-FR" sz="1100" dirty="0"/>
              <a:t>), les solutions EP s'adaptent à tous les niveaux de grimpeurs, quelle que soit leur pratique. Présent auprès des collectivités et des clubs, EP est un multi-spécialiste qui  se pose en véritable partenaire de proximité avec des services "à la carte" permettant d'accompagner au mieux les clients dans leurs projets, que ce soit pour la maintenance des structures ou pour l’ouverture pédagogique.</a:t>
            </a:r>
          </a:p>
          <a:p>
            <a:pPr algn="just"/>
            <a:endParaRPr lang="fr-FR" sz="1100" dirty="0" smtClean="0"/>
          </a:p>
          <a:p>
            <a:pPr algn="just"/>
            <a:endParaRPr lang="fr-FR" sz="1100" dirty="0"/>
          </a:p>
          <a:p>
            <a:pPr algn="just"/>
            <a:r>
              <a:rPr lang="fr-FR" sz="1100" b="1" dirty="0"/>
              <a:t>Qu’est-ce que la technologie MOZAIK et en quoi peut-elle aider dans le cadre du sport de nature ?</a:t>
            </a:r>
          </a:p>
          <a:p>
            <a:pPr algn="just"/>
            <a:endParaRPr lang="fr-FR" sz="1100" dirty="0"/>
          </a:p>
          <a:p>
            <a:pPr algn="just"/>
            <a:r>
              <a:rPr lang="fr-FR" sz="1100" dirty="0" err="1"/>
              <a:t>Mozaik</a:t>
            </a:r>
            <a:r>
              <a:rPr lang="fr-FR" sz="1100" dirty="0"/>
              <a:t> est une technologie extrêmement polyvalente pour créer tout type de structures d’escalade. Le système constructif est composé de panneaux de bois haute qualité découpés numériquement offrant une grande possibilité de designs à la fois fonctionnels, polyvalents et créatifs. </a:t>
            </a:r>
            <a:r>
              <a:rPr lang="fr-FR" sz="1100" dirty="0" err="1"/>
              <a:t>MozaiK</a:t>
            </a:r>
            <a:r>
              <a:rPr lang="fr-FR" sz="1100" dirty="0"/>
              <a:t> offre une compatibilité optimale avec macros, volumes et tous types d’options. Sa texture est à la fois durable, résistante au marquage et non agressive grâce à son grain fin et régulier.</a:t>
            </a:r>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b="1" dirty="0" smtClean="0"/>
          </a:p>
          <a:p>
            <a:pPr algn="just"/>
            <a:r>
              <a:rPr lang="fr-FR" sz="1100" b="1" dirty="0" smtClean="0"/>
              <a:t>Comment </a:t>
            </a:r>
            <a:r>
              <a:rPr lang="fr-FR" sz="1100" b="1" dirty="0"/>
              <a:t>cet outil peut-il être utilisé par les collectivités ?</a:t>
            </a:r>
          </a:p>
          <a:p>
            <a:pPr algn="just"/>
            <a:r>
              <a:rPr lang="fr-FR" sz="1100" dirty="0"/>
              <a:t> </a:t>
            </a:r>
          </a:p>
          <a:p>
            <a:pPr algn="just"/>
            <a:r>
              <a:rPr lang="fr-FR" sz="1100" dirty="0"/>
              <a:t>Pour les murs scolaires (pour les écoles et universités), </a:t>
            </a:r>
            <a:r>
              <a:rPr lang="fr-FR" sz="1100" dirty="0" err="1"/>
              <a:t>MozaiK</a:t>
            </a:r>
            <a:r>
              <a:rPr lang="fr-FR" sz="1100" dirty="0"/>
              <a:t> est une technologie idéale.  En effet, ces murs adaptés à l’enseignement de l’escalade pour des grimpeurs de tous niveaux, doivent permettre de découvrir aussi bien les techniques d’assurage élémentaires que les techniques d’escalade de haut niveau. Ce qu’offre </a:t>
            </a:r>
            <a:r>
              <a:rPr lang="fr-FR" sz="1100" dirty="0" err="1"/>
              <a:t>MozaiK</a:t>
            </a:r>
            <a:r>
              <a:rPr lang="fr-FR" sz="1100" dirty="0"/>
              <a:t> :</a:t>
            </a:r>
          </a:p>
          <a:p>
            <a:pPr algn="just"/>
            <a:r>
              <a:rPr lang="fr-FR" sz="1100" dirty="0" smtClean="0"/>
              <a:t>•</a:t>
            </a:r>
            <a:r>
              <a:rPr lang="fr-FR" sz="1100" dirty="0"/>
              <a:t> </a:t>
            </a:r>
            <a:r>
              <a:rPr lang="fr-FR" sz="1100" dirty="0" smtClean="0"/>
              <a:t>Profils </a:t>
            </a:r>
            <a:r>
              <a:rPr lang="fr-FR" sz="1100" dirty="0"/>
              <a:t>variés (dalles, verticales, dévers) pour répondre à la diversité des niveaux (débutant, intermédiaire, confirmé) et pour offrir une difficulté </a:t>
            </a:r>
            <a:r>
              <a:rPr lang="fr-FR" sz="1100" dirty="0" smtClean="0"/>
              <a:t>progressive</a:t>
            </a:r>
            <a:endParaRPr lang="fr-FR" sz="1100" dirty="0"/>
          </a:p>
          <a:p>
            <a:pPr algn="just"/>
            <a:r>
              <a:rPr lang="fr-FR" sz="1100" dirty="0" smtClean="0"/>
              <a:t>• Zone </a:t>
            </a:r>
            <a:r>
              <a:rPr lang="fr-FR" sz="1100" dirty="0"/>
              <a:t>des 2 mètres délimitée (changement de couleur, ligne, autre…)</a:t>
            </a:r>
          </a:p>
          <a:p>
            <a:pPr algn="just"/>
            <a:r>
              <a:rPr lang="fr-FR" sz="1100" dirty="0" smtClean="0"/>
              <a:t>• Macros/Volumes </a:t>
            </a:r>
            <a:r>
              <a:rPr lang="fr-FR" sz="1100" dirty="0"/>
              <a:t>pour créer des plateformes d’apprentissage pour les manipulations de cordes</a:t>
            </a:r>
          </a:p>
          <a:p>
            <a:pPr algn="just"/>
            <a:r>
              <a:rPr lang="fr-FR" sz="1100" dirty="0" smtClean="0"/>
              <a:t>• Relais </a:t>
            </a:r>
            <a:r>
              <a:rPr lang="fr-FR" sz="1100" dirty="0"/>
              <a:t>intermédiaires pour créer plusieurs niveaux de difficulté dans un même couloir</a:t>
            </a:r>
          </a:p>
          <a:p>
            <a:pPr algn="just"/>
            <a:r>
              <a:rPr lang="fr-FR" sz="1100" dirty="0" smtClean="0"/>
              <a:t>• Accessibilité </a:t>
            </a:r>
            <a:r>
              <a:rPr lang="fr-FR" sz="1100" dirty="0"/>
              <a:t>aux grimpeurs handicapés et à mobilité réduite</a:t>
            </a:r>
          </a:p>
        </p:txBody>
      </p:sp>
      <p:sp>
        <p:nvSpPr>
          <p:cNvPr id="34" name="ZoneTexte 33"/>
          <p:cNvSpPr txBox="1"/>
          <p:nvPr/>
        </p:nvSpPr>
        <p:spPr>
          <a:xfrm>
            <a:off x="2700511" y="1674292"/>
            <a:ext cx="4752528"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d’Helene BAUDRAND</a:t>
            </a:r>
            <a:endParaRPr lang="fr-FR" sz="2400" b="1" cap="all" dirty="0">
              <a:solidFill>
                <a:srgbClr val="009FE3"/>
              </a:solidFill>
              <a:cs typeface="Arial" panose="020B0604020202020204" pitchFamily="34" charset="0"/>
            </a:endParaRPr>
          </a:p>
        </p:txBody>
      </p:sp>
      <p:sp>
        <p:nvSpPr>
          <p:cNvPr id="36" name="ZoneTexte 35"/>
          <p:cNvSpPr txBox="1"/>
          <p:nvPr/>
        </p:nvSpPr>
        <p:spPr>
          <a:xfrm>
            <a:off x="180231" y="5655690"/>
            <a:ext cx="2304256" cy="1384995"/>
          </a:xfrm>
          <a:prstGeom prst="rect">
            <a:avLst/>
          </a:prstGeom>
          <a:noFill/>
        </p:spPr>
        <p:txBody>
          <a:bodyPr wrap="square" rtlCol="0">
            <a:spAutoFit/>
          </a:bodyPr>
          <a:lstStyle/>
          <a:p>
            <a:pPr algn="just"/>
            <a:r>
              <a:rPr lang="fr-FR" i="1" baseline="30000" dirty="0" smtClean="0">
                <a:cs typeface="Arial" panose="020B0604020202020204" pitchFamily="34" charset="0"/>
              </a:rPr>
              <a:t>Le </a:t>
            </a:r>
            <a:r>
              <a:rPr lang="fr-FR" i="1" baseline="30000" dirty="0">
                <a:cs typeface="Arial" panose="020B0604020202020204" pitchFamily="34" charset="0"/>
              </a:rPr>
              <a:t>système constructif est composé de panneaux de bois haute qualité découpés numériquement offrant une grande possibilité de designs à la fois fonctionnels, polyvalents et </a:t>
            </a:r>
            <a:r>
              <a:rPr lang="fr-FR" i="1" baseline="30000" dirty="0" smtClean="0">
                <a:cs typeface="Arial" panose="020B0604020202020204" pitchFamily="34" charset="0"/>
              </a:rPr>
              <a:t>créatifs.</a:t>
            </a:r>
            <a:endParaRPr lang="fr-FR" i="1" baseline="30000" dirty="0">
              <a:cs typeface="Arial" panose="020B0604020202020204" pitchFamily="34" charset="0"/>
            </a:endParaRPr>
          </a:p>
        </p:txBody>
      </p:sp>
      <p:sp>
        <p:nvSpPr>
          <p:cNvPr id="37" name="ZoneTexte 36"/>
          <p:cNvSpPr txBox="1"/>
          <p:nvPr/>
        </p:nvSpPr>
        <p:spPr>
          <a:xfrm>
            <a:off x="250081" y="3985871"/>
            <a:ext cx="2378422" cy="851515"/>
          </a:xfrm>
          <a:prstGeom prst="rect">
            <a:avLst/>
          </a:prstGeom>
          <a:noFill/>
        </p:spPr>
        <p:txBody>
          <a:bodyPr wrap="square" rtlCol="0">
            <a:spAutoFit/>
          </a:bodyPr>
          <a:lstStyle/>
          <a:p>
            <a:pPr algn="ctr"/>
            <a:r>
              <a:rPr lang="fr-FR" sz="2000" b="1" cap="all" baseline="30000" dirty="0" smtClean="0">
                <a:solidFill>
                  <a:srgbClr val="009FE3"/>
                </a:solidFill>
                <a:cs typeface="Arial" panose="020B0604020202020204" pitchFamily="34" charset="0"/>
              </a:rPr>
              <a:t>HELENE BAUDRAND</a:t>
            </a:r>
            <a:endParaRPr lang="fr-FR" sz="2000" b="1" cap="all" baseline="30000" dirty="0">
              <a:solidFill>
                <a:srgbClr val="009FE3"/>
              </a:solidFill>
              <a:cs typeface="Arial" panose="020B0604020202020204" pitchFamily="34" charset="0"/>
            </a:endParaRPr>
          </a:p>
          <a:p>
            <a:pPr algn="ctr"/>
            <a:r>
              <a:rPr lang="fr-FR" baseline="30000" dirty="0" smtClean="0">
                <a:cs typeface="Arial" panose="020B0604020202020204" pitchFamily="34" charset="0"/>
              </a:rPr>
              <a:t>Responsable marketing international</a:t>
            </a:r>
          </a:p>
          <a:p>
            <a:pPr algn="ctr"/>
            <a:r>
              <a:rPr lang="fr-FR" baseline="30000" dirty="0" err="1" smtClean="0">
                <a:cs typeface="Arial" panose="020B0604020202020204" pitchFamily="34" charset="0"/>
              </a:rPr>
              <a:t>Entre-Prises</a:t>
            </a:r>
            <a:r>
              <a:rPr lang="fr-FR" baseline="30000" dirty="0" smtClean="0">
                <a:cs typeface="Arial" panose="020B0604020202020204" pitchFamily="34" charset="0"/>
              </a:rPr>
              <a:t> </a:t>
            </a:r>
            <a:r>
              <a:rPr lang="fr-FR" baseline="30000" dirty="0" err="1">
                <a:cs typeface="Arial" panose="020B0604020202020204" pitchFamily="34" charset="0"/>
              </a:rPr>
              <a:t>Climbing</a:t>
            </a:r>
            <a:r>
              <a:rPr lang="fr-FR" baseline="30000" dirty="0">
                <a:cs typeface="Arial" panose="020B0604020202020204" pitchFamily="34" charset="0"/>
              </a:rPr>
              <a:t> </a:t>
            </a:r>
            <a:r>
              <a:rPr lang="fr-FR" baseline="30000" dirty="0" err="1" smtClean="0">
                <a:cs typeface="Arial" panose="020B0604020202020204" pitchFamily="34" charset="0"/>
              </a:rPr>
              <a:t>walls</a:t>
            </a:r>
            <a:endParaRPr lang="fr-FR" baseline="30000" dirty="0">
              <a:cs typeface="Arial" panose="020B0604020202020204" pitchFamily="34" charset="0"/>
            </a:endParaRPr>
          </a:p>
        </p:txBody>
      </p:sp>
      <p:sp>
        <p:nvSpPr>
          <p:cNvPr id="12" name="ZoneTexte 11"/>
          <p:cNvSpPr txBox="1"/>
          <p:nvPr/>
        </p:nvSpPr>
        <p:spPr>
          <a:xfrm>
            <a:off x="1220196" y="9578622"/>
            <a:ext cx="2700511" cy="253916"/>
          </a:xfrm>
          <a:prstGeom prst="rect">
            <a:avLst/>
          </a:prstGeom>
          <a:noFill/>
        </p:spPr>
        <p:txBody>
          <a:bodyPr wrap="square" rtlCol="0">
            <a:spAutoFit/>
          </a:bodyPr>
          <a:lstStyle/>
          <a:p>
            <a:r>
              <a:rPr lang="fr-FR" sz="1000" dirty="0" smtClean="0"/>
              <a:t>Comiti</a:t>
            </a:r>
            <a:endParaRPr lang="fr-FR" sz="1000"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715" y="1719219"/>
            <a:ext cx="1415153" cy="212273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516" y="7941199"/>
            <a:ext cx="2423079" cy="1617555"/>
          </a:xfrm>
          <a:prstGeom prst="rect">
            <a:avLst/>
          </a:prstGeom>
        </p:spPr>
      </p:pic>
      <p:sp>
        <p:nvSpPr>
          <p:cNvPr id="1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41</a:t>
            </a:r>
            <a:endParaRPr lang="fr-FR" sz="1800" spc="100" dirty="0">
              <a:cs typeface="Arial" panose="020B0604020202020204" pitchFamily="34" charset="0"/>
            </a:endParaRPr>
          </a:p>
        </p:txBody>
      </p:sp>
    </p:spTree>
    <p:extLst>
      <p:ext uri="{BB962C8B-B14F-4D97-AF65-F5344CB8AC3E}">
        <p14:creationId xmlns:p14="http://schemas.microsoft.com/office/powerpoint/2010/main" val="15734123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227020"/>
            <a:ext cx="6912768" cy="2732758"/>
          </a:xfrm>
        </p:spPr>
        <p:txBody>
          <a:bodyPr>
            <a:normAutofit/>
          </a:bodyPr>
          <a:lstStyle/>
          <a:p>
            <a:pPr marL="0" indent="0">
              <a:buNone/>
            </a:pPr>
            <a:r>
              <a:rPr lang="fr-FR" sz="3900" b="1" dirty="0" smtClean="0">
                <a:solidFill>
                  <a:schemeClr val="bg1"/>
                </a:solidFill>
              </a:rPr>
              <a:t>LES PRATIQUES SPORTIVES AUX ANTILLES : LA PROBLEMATIQUE DE L’INSULARITE</a:t>
            </a:r>
            <a:endParaRPr lang="fr-FR" sz="3900" b="1"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#11</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42</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22334759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39" y="5066069"/>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50281" y="6786860"/>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804394" y="2731957"/>
            <a:ext cx="4608512" cy="7709803"/>
          </a:xfrm>
          <a:prstGeom prst="rect">
            <a:avLst/>
          </a:prstGeom>
          <a:noFill/>
        </p:spPr>
        <p:txBody>
          <a:bodyPr wrap="square" numCol="2" spcCol="216000" rtlCol="0">
            <a:spAutoFit/>
          </a:bodyPr>
          <a:lstStyle/>
          <a:p>
            <a:pPr algn="just"/>
            <a:r>
              <a:rPr lang="fr-FR" sz="1100" dirty="0">
                <a:cs typeface="Arial" panose="020B0604020202020204" pitchFamily="34" charset="0"/>
              </a:rPr>
              <a:t>Les collectivités territoriales gèrent leurs affaires selon leurs propres politiques liées à l’intérêt général de leur territoire. La gestion du sport, notamment au sein des municipalités, est donc définie par les grands principes de « ce qui est pour le bien public » (Gérard Cornu dans le vocabulaire juridique). Aussi, les choix et les orientations locales sont rigoureusement uniques et spécifiques dans chacune des collectivités. Pour autant, il est assez naturel de s’interroger si la géographie insulaire n’impacte pas les politiques territoriales et connotent de façon spécifique les actions des élus délégués aux affaires sportives</a:t>
            </a:r>
            <a:r>
              <a:rPr lang="fr-FR" sz="1100" dirty="0" smtClean="0">
                <a:cs typeface="Arial" panose="020B0604020202020204" pitchFamily="34" charset="0"/>
              </a:rPr>
              <a:t>.</a:t>
            </a:r>
          </a:p>
          <a:p>
            <a:pPr algn="just"/>
            <a:endParaRPr lang="fr-FR" sz="1100" dirty="0">
              <a:cs typeface="Arial" panose="020B0604020202020204" pitchFamily="34" charset="0"/>
            </a:endParaRPr>
          </a:p>
          <a:p>
            <a:pPr algn="just"/>
            <a:r>
              <a:rPr lang="fr-FR" sz="1100" dirty="0">
                <a:cs typeface="Arial" panose="020B0604020202020204" pitchFamily="34" charset="0"/>
              </a:rPr>
              <a:t>En effet, les collectivités non situées sur le territoire « européen » de la République sont considérées comme « outre-mer ». Aussi, à part, la Corse, les collectivités d’outre-mer sont énumérées à l’article 72-3 al. 2 de la Constitution et regroupent : la Guadeloupe, la Guyane, la Martinique, La Réunion, Mayotte, Saint-Barthélemy, Saint-Martin, Saint-Pierre-et-Miquelon, les îles Wallis et Futuna et la Polynésie française.</a:t>
            </a:r>
          </a:p>
          <a:p>
            <a:pPr algn="just"/>
            <a:r>
              <a:rPr lang="fr-FR" sz="1100" dirty="0">
                <a:cs typeface="Arial" panose="020B0604020202020204" pitchFamily="34" charset="0"/>
              </a:rPr>
              <a:t>Cette liste comprend trois départements et régions d’outre-mer (la Guadeloupe, la Réunion et Mayotte), deux collectivités uniques (la Guyane et la Martinique dont les compétences départementales et régionales sont regroupées dans une seule entité) et cinq collectivités d’outre-mer ; la Nouvelle-Calédonie fait figure d’exception.</a:t>
            </a:r>
          </a:p>
          <a:p>
            <a:pPr algn="just"/>
            <a:endParaRPr lang="fr-FR" sz="1100" dirty="0" smtClean="0">
              <a:cs typeface="Arial" panose="020B0604020202020204" pitchFamily="34" charset="0"/>
            </a:endParaRPr>
          </a:p>
          <a:p>
            <a:pPr algn="just"/>
            <a:endParaRPr lang="fr-FR" sz="1100" dirty="0" smtClean="0">
              <a:cs typeface="Arial" panose="020B0604020202020204" pitchFamily="34" charset="0"/>
            </a:endParaRPr>
          </a:p>
          <a:p>
            <a:pPr algn="just"/>
            <a:r>
              <a:rPr lang="fr-FR" sz="1100" dirty="0" smtClean="0">
                <a:cs typeface="Arial" panose="020B0604020202020204" pitchFamily="34" charset="0"/>
              </a:rPr>
              <a:t>Si </a:t>
            </a:r>
            <a:r>
              <a:rPr lang="fr-FR" sz="1100" dirty="0">
                <a:cs typeface="Arial" panose="020B0604020202020204" pitchFamily="34" charset="0"/>
              </a:rPr>
              <a:t>les activités sportives, notamment les événements, ont été étudiées par Olivier Bessy sur le site de la Réunion, il faut reconnaitre que la littérature est assez rare lorsqu’on s’intéresse aux recherches sur les politiques sportives des territoires insulaires.</a:t>
            </a:r>
          </a:p>
          <a:p>
            <a:pPr algn="just"/>
            <a:endParaRPr lang="fr-FR" sz="1100" dirty="0" smtClean="0">
              <a:cs typeface="Arial" panose="020B0604020202020204" pitchFamily="34" charset="0"/>
            </a:endParaRPr>
          </a:p>
          <a:p>
            <a:pPr algn="just"/>
            <a:r>
              <a:rPr lang="fr-FR" sz="1100" dirty="0" smtClean="0">
                <a:cs typeface="Arial" panose="020B0604020202020204" pitchFamily="34" charset="0"/>
              </a:rPr>
              <a:t>Pour </a:t>
            </a:r>
            <a:r>
              <a:rPr lang="fr-FR" sz="1100" dirty="0">
                <a:cs typeface="Arial" panose="020B0604020202020204" pitchFamily="34" charset="0"/>
              </a:rPr>
              <a:t>autant, nos échanges avec les élus et services de Guadeloupe et Martinique montrent très clairement deux tendances.</a:t>
            </a:r>
          </a:p>
          <a:p>
            <a:pPr algn="just"/>
            <a:endParaRPr lang="fr-FR" sz="1100" dirty="0" smtClean="0">
              <a:cs typeface="Arial" panose="020B0604020202020204" pitchFamily="34" charset="0"/>
            </a:endParaRPr>
          </a:p>
          <a:p>
            <a:pPr algn="just"/>
            <a:r>
              <a:rPr lang="fr-FR" sz="1100" dirty="0" smtClean="0">
                <a:cs typeface="Arial" panose="020B0604020202020204" pitchFamily="34" charset="0"/>
              </a:rPr>
              <a:t>La </a:t>
            </a:r>
            <a:r>
              <a:rPr lang="fr-FR" sz="1100" dirty="0">
                <a:cs typeface="Arial" panose="020B0604020202020204" pitchFamily="34" charset="0"/>
              </a:rPr>
              <a:t>première réside dans l’existence des problématiques similaires à tous les élus territoriaux, mais dont la démarche de résolution de problèmes semble s’opérer systématiquement de façon systémique et transversale : l’égalité hommes/femmes, les politiques sociales ou les actions « Jeunesse » sont autant de discussions collectives des élus locaux en faveur du sport.</a:t>
            </a:r>
          </a:p>
          <a:p>
            <a:pPr algn="just"/>
            <a:endParaRPr lang="fr-FR" sz="1100" dirty="0" smtClean="0">
              <a:cs typeface="Arial" panose="020B0604020202020204" pitchFamily="34" charset="0"/>
            </a:endParaRPr>
          </a:p>
          <a:p>
            <a:pPr algn="just"/>
            <a:r>
              <a:rPr lang="fr-FR" sz="1100" dirty="0" smtClean="0">
                <a:cs typeface="Arial" panose="020B0604020202020204" pitchFamily="34" charset="0"/>
              </a:rPr>
              <a:t>La </a:t>
            </a:r>
            <a:r>
              <a:rPr lang="fr-FR" sz="1100" dirty="0">
                <a:cs typeface="Arial" panose="020B0604020202020204" pitchFamily="34" charset="0"/>
              </a:rPr>
              <a:t>seconde montre une réelle recherche de se conforter aux normes de sécurité, aux exigences modernes de gestion et d’adaptation aux innovations sportives. Aussi, bon nombre des acteurs locaux (CROS, DRDJSCS notamment) semblent mobiliser toutes les forces vives autour de productions telles que des Assises, Livre Blanc ou Etats Généraux du Sport que l’on retrouve sur différentes îles françaises.</a:t>
            </a:r>
          </a:p>
          <a:p>
            <a:pPr algn="just"/>
            <a:endParaRPr lang="fr-FR" sz="1100" dirty="0" smtClean="0">
              <a:cs typeface="Arial" panose="020B0604020202020204" pitchFamily="34" charset="0"/>
            </a:endParaRPr>
          </a:p>
          <a:p>
            <a:pPr algn="just"/>
            <a:r>
              <a:rPr lang="fr-FR" sz="1100" dirty="0" smtClean="0">
                <a:cs typeface="Arial" panose="020B0604020202020204" pitchFamily="34" charset="0"/>
              </a:rPr>
              <a:t>Aussi</a:t>
            </a:r>
            <a:r>
              <a:rPr lang="fr-FR" sz="1100" dirty="0">
                <a:cs typeface="Arial" panose="020B0604020202020204" pitchFamily="34" charset="0"/>
              </a:rPr>
              <a:t>, ce cahier des experts a pour ambition d’illustrer des politiques sportives insulaires et quelques spécificités inhérentes à cette géographie particulière.</a:t>
            </a:r>
          </a:p>
        </p:txBody>
      </p:sp>
      <p:sp>
        <p:nvSpPr>
          <p:cNvPr id="34" name="ZoneTexte 33"/>
          <p:cNvSpPr txBox="1"/>
          <p:nvPr/>
        </p:nvSpPr>
        <p:spPr>
          <a:xfrm>
            <a:off x="2804394" y="1661790"/>
            <a:ext cx="4608512" cy="1015663"/>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Le caractère insulaire impose t-il une gestion territoriale spécifique des sports ?</a:t>
            </a:r>
            <a:endParaRPr lang="fr-FR" sz="2000" b="1" cap="all" dirty="0">
              <a:solidFill>
                <a:srgbClr val="009FE3"/>
              </a:solidFill>
              <a:latin typeface="+mj-lt"/>
              <a:cs typeface="Arial" panose="020B0604020202020204" pitchFamily="34" charset="0"/>
            </a:endParaRPr>
          </a:p>
        </p:txBody>
      </p:sp>
      <p:sp>
        <p:nvSpPr>
          <p:cNvPr id="36" name="ZoneTexte 35"/>
          <p:cNvSpPr txBox="1"/>
          <p:nvPr/>
        </p:nvSpPr>
        <p:spPr>
          <a:xfrm>
            <a:off x="249754" y="5706740"/>
            <a:ext cx="2304256" cy="1015663"/>
          </a:xfrm>
          <a:prstGeom prst="rect">
            <a:avLst/>
          </a:prstGeom>
          <a:noFill/>
        </p:spPr>
        <p:txBody>
          <a:bodyPr wrap="square" rtlCol="0">
            <a:spAutoFit/>
          </a:bodyPr>
          <a:lstStyle/>
          <a:p>
            <a:pPr algn="just"/>
            <a:r>
              <a:rPr lang="fr-FR" sz="1200" i="1" dirty="0">
                <a:cs typeface="Arial" panose="020B0604020202020204" pitchFamily="34" charset="0"/>
              </a:rPr>
              <a:t>Aussi, ce cahier des experts a pour ambition d’illustrer des politiques sportives insulaires et quelques spécificités inhérentes à cette géographie particulière</a:t>
            </a:r>
          </a:p>
        </p:txBody>
      </p:sp>
      <p:sp>
        <p:nvSpPr>
          <p:cNvPr id="37" name="ZoneTexte 36"/>
          <p:cNvSpPr txBox="1"/>
          <p:nvPr/>
        </p:nvSpPr>
        <p:spPr>
          <a:xfrm>
            <a:off x="250081" y="3985871"/>
            <a:ext cx="2304256" cy="574516"/>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Bruno </a:t>
            </a:r>
            <a:r>
              <a:rPr lang="fr-FR" sz="2000" b="1" cap="all" baseline="30000" dirty="0" err="1">
                <a:solidFill>
                  <a:srgbClr val="009FE3"/>
                </a:solidFill>
                <a:cs typeface="Arial" panose="020B0604020202020204" pitchFamily="34" charset="0"/>
              </a:rPr>
              <a:t>Lapeyronie</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Directeur associé </a:t>
            </a:r>
            <a:r>
              <a:rPr lang="fr-FR" baseline="30000" dirty="0" smtClean="0">
                <a:cs typeface="Arial" panose="020B0604020202020204" pitchFamily="34" charset="0"/>
              </a:rPr>
              <a:t>de </a:t>
            </a:r>
            <a:r>
              <a:rPr lang="fr-FR" baseline="30000" dirty="0" err="1">
                <a:cs typeface="Arial" panose="020B0604020202020204" pitchFamily="34" charset="0"/>
              </a:rPr>
              <a:t>SportColl</a:t>
            </a:r>
            <a:endParaRPr lang="fr-FR" sz="2000"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7165" t="18351" r="19827" b="25758"/>
          <a:stretch/>
        </p:blipFill>
        <p:spPr>
          <a:xfrm>
            <a:off x="754137" y="2028235"/>
            <a:ext cx="1296144" cy="1764000"/>
          </a:xfrm>
          <a:prstGeom prst="rect">
            <a:avLst/>
          </a:prstGeom>
        </p:spPr>
      </p:pic>
      <p:pic>
        <p:nvPicPr>
          <p:cNvPr id="6" name="Image 5"/>
          <p:cNvPicPr>
            <a:picLocks noChangeAspect="1"/>
          </p:cNvPicPr>
          <p:nvPr/>
        </p:nvPicPr>
        <p:blipFill>
          <a:blip r:embed="rId5"/>
          <a:stretch>
            <a:fillRect/>
          </a:stretch>
        </p:blipFill>
        <p:spPr>
          <a:xfrm>
            <a:off x="104495" y="8010996"/>
            <a:ext cx="2594773" cy="868412"/>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43</a:t>
            </a:r>
            <a:endParaRPr lang="fr-FR" sz="1800" spc="100" dirty="0">
              <a:cs typeface="Arial" panose="020B0604020202020204" pitchFamily="34" charset="0"/>
            </a:endParaRPr>
          </a:p>
        </p:txBody>
      </p:sp>
    </p:spTree>
    <p:extLst>
      <p:ext uri="{BB962C8B-B14F-4D97-AF65-F5344CB8AC3E}">
        <p14:creationId xmlns:p14="http://schemas.microsoft.com/office/powerpoint/2010/main" val="25686175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5160098"/>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44246" y="6874433"/>
            <a:ext cx="500120" cy="425184"/>
          </a:xfrm>
          <a:prstGeom prst="rect">
            <a:avLst/>
          </a:prstGeom>
        </p:spPr>
      </p:pic>
      <p:sp>
        <p:nvSpPr>
          <p:cNvPr id="31" name="ZoneTexte 30"/>
          <p:cNvSpPr txBox="1"/>
          <p:nvPr/>
        </p:nvSpPr>
        <p:spPr>
          <a:xfrm>
            <a:off x="2727939" y="1687065"/>
            <a:ext cx="4608512" cy="7371249"/>
          </a:xfrm>
          <a:prstGeom prst="rect">
            <a:avLst/>
          </a:prstGeom>
          <a:noFill/>
        </p:spPr>
        <p:txBody>
          <a:bodyPr wrap="square" numCol="2" spcCol="216000" rtlCol="0">
            <a:spAutoFit/>
          </a:bodyPr>
          <a:lstStyle/>
          <a:p>
            <a:pPr algn="just"/>
            <a:r>
              <a:rPr lang="fr-FR" sz="1100" b="1" dirty="0">
                <a:cs typeface="Arial" panose="020B0604020202020204" pitchFamily="34" charset="0"/>
              </a:rPr>
              <a:t>Présentez-vous en quelques mots </a:t>
            </a:r>
            <a:r>
              <a:rPr lang="fr-FR" sz="1100" b="1" dirty="0" smtClean="0">
                <a:cs typeface="Arial" panose="020B0604020202020204" pitchFamily="34" charset="0"/>
              </a:rPr>
              <a:t>?</a:t>
            </a:r>
          </a:p>
          <a:p>
            <a:pPr algn="just"/>
            <a:endParaRPr lang="fr-FR" sz="1100" dirty="0">
              <a:cs typeface="Arial" panose="020B0604020202020204" pitchFamily="34" charset="0"/>
            </a:endParaRPr>
          </a:p>
          <a:p>
            <a:pPr algn="just"/>
            <a:r>
              <a:rPr lang="fr-FR" sz="1100" dirty="0">
                <a:cs typeface="Arial" panose="020B0604020202020204" pitchFamily="34" charset="0"/>
              </a:rPr>
              <a:t>Je suis </a:t>
            </a:r>
            <a:r>
              <a:rPr lang="fr-FR" sz="1100" dirty="0" err="1">
                <a:cs typeface="Arial" panose="020B0604020202020204" pitchFamily="34" charset="0"/>
              </a:rPr>
              <a:t>Livio</a:t>
            </a:r>
            <a:r>
              <a:rPr lang="fr-FR" sz="1100" dirty="0">
                <a:cs typeface="Arial" panose="020B0604020202020204" pitchFamily="34" charset="0"/>
              </a:rPr>
              <a:t> </a:t>
            </a:r>
            <a:r>
              <a:rPr lang="fr-FR" sz="1100" dirty="0" err="1">
                <a:cs typeface="Arial" panose="020B0604020202020204" pitchFamily="34" charset="0"/>
              </a:rPr>
              <a:t>Lison</a:t>
            </a:r>
            <a:r>
              <a:rPr lang="fr-FR" sz="1100" dirty="0">
                <a:cs typeface="Arial" panose="020B0604020202020204" pitchFamily="34" charset="0"/>
              </a:rPr>
              <a:t>, directeur du golf international de Saint-François en Guadeloupe, depuis 2011. Cette structure est gérée en régie publique à autonomie financière et nous sommes un effectif de 18 personnels pour assurer le fonctionnement de cet établissement.</a:t>
            </a:r>
          </a:p>
          <a:p>
            <a:pPr algn="just"/>
            <a:endParaRPr lang="fr-FR" sz="1100" dirty="0" smtClean="0">
              <a:cs typeface="Arial" panose="020B0604020202020204" pitchFamily="34" charset="0"/>
            </a:endParaRPr>
          </a:p>
          <a:p>
            <a:pPr algn="just"/>
            <a:endParaRPr lang="fr-FR" sz="1100" dirty="0">
              <a:cs typeface="Arial" panose="020B0604020202020204" pitchFamily="34" charset="0"/>
            </a:endParaRPr>
          </a:p>
          <a:p>
            <a:pPr algn="just"/>
            <a:r>
              <a:rPr lang="fr-FR" sz="1100" b="1" dirty="0">
                <a:cs typeface="Arial" panose="020B0604020202020204" pitchFamily="34" charset="0"/>
              </a:rPr>
              <a:t>Quelle est donc la spécificité de la gestion d'un équipement de golf ici en Guadeloupe par rapport au continent ?</a:t>
            </a:r>
          </a:p>
          <a:p>
            <a:pPr algn="just"/>
            <a:endParaRPr lang="fr-FR" sz="1100" dirty="0">
              <a:cs typeface="Arial" panose="020B0604020202020204" pitchFamily="34" charset="0"/>
            </a:endParaRPr>
          </a:p>
          <a:p>
            <a:pPr algn="just"/>
            <a:r>
              <a:rPr lang="fr-FR" sz="1100" dirty="0">
                <a:cs typeface="Arial" panose="020B0604020202020204" pitchFamily="34" charset="0"/>
              </a:rPr>
              <a:t>La conséquence immédiate de la gestion insulaire du golf, du fait de l'éloignement du continent et des contraintes douanières avec notre environnement américain, est qu’il faut prévoir du temps. Il est nécessaire d’anticiper longtemps à l'avance dans la gestion des délais de livraison des matériels et des produits</a:t>
            </a:r>
            <a:r>
              <a:rPr lang="fr-FR" sz="1100" dirty="0" smtClean="0">
                <a:cs typeface="Arial" panose="020B0604020202020204" pitchFamily="34" charset="0"/>
              </a:rPr>
              <a:t>.</a:t>
            </a:r>
            <a:endParaRPr lang="fr-FR" sz="1100" dirty="0">
              <a:cs typeface="Arial" panose="020B0604020202020204" pitchFamily="34" charset="0"/>
            </a:endParaRPr>
          </a:p>
          <a:p>
            <a:pPr algn="just"/>
            <a:r>
              <a:rPr lang="fr-FR" sz="1100" dirty="0">
                <a:cs typeface="Arial" panose="020B0604020202020204" pitchFamily="34" charset="0"/>
              </a:rPr>
              <a:t>Par rapport à la gestion courante, le deuxième élément réside dans le fait que notre clientèle principale est sur le continent européen, </a:t>
            </a:r>
            <a:r>
              <a:rPr lang="fr-FR" sz="1100" dirty="0" smtClean="0">
                <a:cs typeface="Arial" panose="020B0604020202020204" pitchFamily="34" charset="0"/>
              </a:rPr>
              <a:t>essentiellement en </a:t>
            </a:r>
            <a:r>
              <a:rPr lang="fr-FR" sz="1100" dirty="0">
                <a:cs typeface="Arial" panose="020B0604020202020204" pitchFamily="34" charset="0"/>
              </a:rPr>
              <a:t>France métropolitaine. On communique vis-à-vis de ce public essentiellement. La particularité est donc le « temps de réaction » entre l’émission de l’information, son appropriation et les conséquences territoriales. Nos outils étant essentiellement dématérialisés à présent, la communication numérique permet de réguler et de prévoir le développement tout au long de l'année dans notre équipement public.</a:t>
            </a:r>
          </a:p>
          <a:p>
            <a:pPr algn="just"/>
            <a:endParaRPr lang="fr-FR" sz="1100" dirty="0">
              <a:cs typeface="Arial" panose="020B0604020202020204" pitchFamily="34" charset="0"/>
            </a:endParaRPr>
          </a:p>
          <a:p>
            <a:pPr algn="just"/>
            <a:r>
              <a:rPr lang="fr-FR" sz="1100" b="1" dirty="0">
                <a:cs typeface="Arial" panose="020B0604020202020204" pitchFamily="34" charset="0"/>
              </a:rPr>
              <a:t>A ce propos, ce n'est ni une DSP ni un golf privé. Avec le recul quelles sont les particularités </a:t>
            </a:r>
            <a:r>
              <a:rPr lang="fr-FR" sz="1100" b="1" dirty="0" smtClean="0">
                <a:cs typeface="Arial" panose="020B0604020202020204" pitchFamily="34" charset="0"/>
              </a:rPr>
              <a:t>dans la </a:t>
            </a:r>
            <a:r>
              <a:rPr lang="fr-FR" sz="1100" b="1" dirty="0">
                <a:cs typeface="Arial" panose="020B0604020202020204" pitchFamily="34" charset="0"/>
              </a:rPr>
              <a:t>gestion d’un golf public ?</a:t>
            </a:r>
          </a:p>
          <a:p>
            <a:pPr algn="just"/>
            <a:endParaRPr lang="fr-FR" sz="1100" dirty="0">
              <a:cs typeface="Arial" panose="020B0604020202020204" pitchFamily="34" charset="0"/>
            </a:endParaRPr>
          </a:p>
          <a:p>
            <a:pPr algn="just"/>
            <a:r>
              <a:rPr lang="fr-FR" sz="1100" dirty="0">
                <a:cs typeface="Arial" panose="020B0604020202020204" pitchFamily="34" charset="0"/>
              </a:rPr>
              <a:t>Ce golf public comprend aussi la gestion des pro-shop et la restauration. Cela demande donc beaucoup de discussions, beaucoup </a:t>
            </a:r>
            <a:r>
              <a:rPr lang="fr-FR" sz="1100" dirty="0" smtClean="0">
                <a:cs typeface="Arial" panose="020B0604020202020204" pitchFamily="34" charset="0"/>
              </a:rPr>
              <a:t>d'espaces </a:t>
            </a:r>
            <a:r>
              <a:rPr lang="fr-FR" sz="1100" dirty="0">
                <a:cs typeface="Arial" panose="020B0604020202020204" pitchFamily="34" charset="0"/>
              </a:rPr>
              <a:t>de rencontres et de collaboration pour arriver à lisser tout </a:t>
            </a:r>
            <a:r>
              <a:rPr lang="fr-FR" sz="1100" dirty="0" smtClean="0">
                <a:cs typeface="Arial" panose="020B0604020202020204" pitchFamily="34" charset="0"/>
              </a:rPr>
              <a:t>ça.</a:t>
            </a:r>
          </a:p>
          <a:p>
            <a:pPr algn="just"/>
            <a:endParaRPr lang="fr-FR" sz="1100" dirty="0">
              <a:cs typeface="Arial" panose="020B0604020202020204" pitchFamily="34" charset="0"/>
            </a:endParaRPr>
          </a:p>
          <a:p>
            <a:pPr algn="just"/>
            <a:r>
              <a:rPr lang="fr-FR" sz="1100" dirty="0">
                <a:cs typeface="Arial" panose="020B0604020202020204" pitchFamily="34" charset="0"/>
              </a:rPr>
              <a:t>En fait le fonctionnement que je mène essaye de faire collaborer les intérêts commerciaux et l'espace public avec la définition des politiques publiques qu'il faut arriver à mettre en œuvre</a:t>
            </a:r>
            <a:r>
              <a:rPr lang="fr-FR" sz="1100" dirty="0" smtClean="0">
                <a:cs typeface="Arial" panose="020B0604020202020204" pitchFamily="34" charset="0"/>
              </a:rPr>
              <a:t>.</a:t>
            </a:r>
          </a:p>
          <a:p>
            <a:pPr algn="just"/>
            <a:endParaRPr lang="fr-FR" sz="1100" dirty="0">
              <a:cs typeface="Arial" panose="020B0604020202020204" pitchFamily="34" charset="0"/>
            </a:endParaRPr>
          </a:p>
          <a:p>
            <a:pPr algn="just"/>
            <a:r>
              <a:rPr lang="fr-FR" sz="1100" dirty="0">
                <a:cs typeface="Arial" panose="020B0604020202020204" pitchFamily="34" charset="0"/>
              </a:rPr>
              <a:t>L’activité Golf va vers une forme d'autonomisation. A Saint-François, le golf international est implanté dans une zone très touristique : c'est une condition sine qua none pour la vie et le dynamisme du golf en coordination avec la marina, l’aérodrome et les offres d’hébergement pour en faire une véritable destination touristique. Ce modèle qui a fonctionné pendant 25 ans dépend autant du système économique mondial que de la dynamique des politiques sportives territoriales.</a:t>
            </a:r>
          </a:p>
          <a:p>
            <a:pPr algn="just"/>
            <a:endParaRPr lang="fr-FR" sz="1100" dirty="0">
              <a:cs typeface="Arial" panose="020B0604020202020204" pitchFamily="34" charset="0"/>
            </a:endParaRPr>
          </a:p>
          <a:p>
            <a:pPr algn="just"/>
            <a:endParaRPr lang="fr-FR" sz="1000" dirty="0">
              <a:cs typeface="Arial" panose="020B0604020202020204" pitchFamily="34" charset="0"/>
            </a:endParaRPr>
          </a:p>
        </p:txBody>
      </p:sp>
      <p:sp>
        <p:nvSpPr>
          <p:cNvPr id="34" name="ZoneTexte 33"/>
          <p:cNvSpPr txBox="1"/>
          <p:nvPr/>
        </p:nvSpPr>
        <p:spPr>
          <a:xfrm>
            <a:off x="2700511" y="1233229"/>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a:t>
            </a:r>
            <a:r>
              <a:rPr lang="fr-FR" sz="2400" b="1" cap="all" dirty="0" err="1" smtClean="0">
                <a:solidFill>
                  <a:srgbClr val="009FE3"/>
                </a:solidFill>
                <a:cs typeface="Arial" panose="020B0604020202020204" pitchFamily="34" charset="0"/>
              </a:rPr>
              <a:t>LIVio</a:t>
            </a:r>
            <a:r>
              <a:rPr lang="fr-FR" sz="2400" b="1" cap="all" dirty="0" smtClean="0">
                <a:solidFill>
                  <a:srgbClr val="009FE3"/>
                </a:solidFill>
                <a:cs typeface="Arial" panose="020B0604020202020204" pitchFamily="34" charset="0"/>
              </a:rPr>
              <a:t> LISON</a:t>
            </a:r>
            <a:endParaRPr lang="fr-FR" sz="2400" b="1" cap="all" dirty="0">
              <a:solidFill>
                <a:srgbClr val="009FE3"/>
              </a:solidFill>
              <a:cs typeface="Arial" panose="020B0604020202020204" pitchFamily="34" charset="0"/>
            </a:endParaRPr>
          </a:p>
        </p:txBody>
      </p:sp>
      <p:sp>
        <p:nvSpPr>
          <p:cNvPr id="36" name="ZoneTexte 35"/>
          <p:cNvSpPr txBox="1"/>
          <p:nvPr/>
        </p:nvSpPr>
        <p:spPr>
          <a:xfrm>
            <a:off x="250081" y="5671630"/>
            <a:ext cx="2304256" cy="1200329"/>
          </a:xfrm>
          <a:prstGeom prst="rect">
            <a:avLst/>
          </a:prstGeom>
          <a:noFill/>
        </p:spPr>
        <p:txBody>
          <a:bodyPr wrap="square" rtlCol="0">
            <a:spAutoFit/>
          </a:bodyPr>
          <a:lstStyle/>
          <a:p>
            <a:pPr algn="just"/>
            <a:r>
              <a:rPr lang="fr-FR" sz="1200" i="1" dirty="0">
                <a:cs typeface="Arial" panose="020B0604020202020204" pitchFamily="34" charset="0"/>
              </a:rPr>
              <a:t>En fait le fonctionnement que je mène essaye de faire collaborer les intérêts commerciaux et l'espace public avec la définition des politiques publiques qu'il faut arriver à mettre en œuvre.</a:t>
            </a:r>
          </a:p>
        </p:txBody>
      </p:sp>
      <p:sp>
        <p:nvSpPr>
          <p:cNvPr id="37" name="ZoneTexte 36"/>
          <p:cNvSpPr txBox="1"/>
          <p:nvPr/>
        </p:nvSpPr>
        <p:spPr>
          <a:xfrm>
            <a:off x="250081" y="3985871"/>
            <a:ext cx="2304256"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LIVIO</a:t>
            </a:r>
            <a:r>
              <a:rPr lang="fr-FR" sz="1200" b="1" cap="all" dirty="0">
                <a:solidFill>
                  <a:srgbClr val="009FE3"/>
                </a:solidFill>
                <a:cs typeface="Arial" panose="020B0604020202020204" pitchFamily="34" charset="0"/>
              </a:rPr>
              <a:t> </a:t>
            </a:r>
            <a:r>
              <a:rPr lang="fr-FR" sz="1200" b="1" cap="all" dirty="0" err="1" smtClean="0">
                <a:solidFill>
                  <a:srgbClr val="009FE3"/>
                </a:solidFill>
                <a:cs typeface="Arial" panose="020B0604020202020204" pitchFamily="34" charset="0"/>
              </a:rPr>
              <a:t>Lison</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Directeur </a:t>
            </a:r>
            <a:r>
              <a:rPr lang="fr-FR" sz="1200" dirty="0">
                <a:cs typeface="Arial" panose="020B0604020202020204" pitchFamily="34" charset="0"/>
              </a:rPr>
              <a:t>du golf </a:t>
            </a:r>
            <a:r>
              <a:rPr lang="fr-FR" sz="1200" dirty="0" smtClean="0">
                <a:cs typeface="Arial" panose="020B0604020202020204" pitchFamily="34" charset="0"/>
              </a:rPr>
              <a:t>International </a:t>
            </a:r>
            <a:r>
              <a:rPr lang="fr-FR" sz="1200" dirty="0">
                <a:cs typeface="Arial" panose="020B0604020202020204" pitchFamily="34" charset="0"/>
              </a:rPr>
              <a:t>de Saint-François en Guadeloupe</a:t>
            </a: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4" name="Image 3"/>
          <p:cNvPicPr>
            <a:picLocks noChangeAspect="1"/>
          </p:cNvPicPr>
          <p:nvPr/>
        </p:nvPicPr>
        <p:blipFill rotWithShape="1">
          <a:blip r:embed="rId3"/>
          <a:srcRect t="10074" b="26155"/>
          <a:stretch/>
        </p:blipFill>
        <p:spPr>
          <a:xfrm>
            <a:off x="642194" y="1841679"/>
            <a:ext cx="1605583" cy="2106281"/>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415" y="8995442"/>
            <a:ext cx="4249586" cy="1697958"/>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44</a:t>
            </a:r>
            <a:endParaRPr lang="fr-FR" sz="1800" spc="100" dirty="0">
              <a:cs typeface="Arial" panose="020B0604020202020204" pitchFamily="34" charset="0"/>
            </a:endParaRPr>
          </a:p>
        </p:txBody>
      </p:sp>
    </p:spTree>
    <p:extLst>
      <p:ext uri="{BB962C8B-B14F-4D97-AF65-F5344CB8AC3E}">
        <p14:creationId xmlns:p14="http://schemas.microsoft.com/office/powerpoint/2010/main" val="25949628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84367" y="7047940"/>
            <a:ext cx="500120" cy="425184"/>
          </a:xfrm>
          <a:prstGeom prst="rect">
            <a:avLst/>
          </a:prstGeom>
        </p:spPr>
      </p:pic>
      <p:sp>
        <p:nvSpPr>
          <p:cNvPr id="31" name="ZoneTexte 30"/>
          <p:cNvSpPr txBox="1"/>
          <p:nvPr/>
        </p:nvSpPr>
        <p:spPr>
          <a:xfrm>
            <a:off x="2678037" y="1755168"/>
            <a:ext cx="4608512" cy="6186309"/>
          </a:xfrm>
          <a:prstGeom prst="rect">
            <a:avLst/>
          </a:prstGeom>
          <a:noFill/>
        </p:spPr>
        <p:txBody>
          <a:bodyPr wrap="square" numCol="2" spcCol="216000" rtlCol="0">
            <a:spAutoFit/>
          </a:bodyPr>
          <a:lstStyle/>
          <a:p>
            <a:pPr algn="just"/>
            <a:r>
              <a:rPr lang="fr-FR" sz="1100" b="1" dirty="0"/>
              <a:t>Présentez-vous en quelques mots ? </a:t>
            </a:r>
          </a:p>
          <a:p>
            <a:pPr algn="just"/>
            <a:endParaRPr lang="fr-FR" sz="1100" dirty="0"/>
          </a:p>
          <a:p>
            <a:pPr algn="just"/>
            <a:r>
              <a:rPr lang="fr-FR" sz="1100" dirty="0"/>
              <a:t>Je m’appelle Patrick Honoré, je suis adjoint délégué au sport à la ville de Fort-de-France en Martinique.</a:t>
            </a:r>
          </a:p>
          <a:p>
            <a:pPr algn="just"/>
            <a:endParaRPr lang="fr-FR" sz="1100" dirty="0"/>
          </a:p>
          <a:p>
            <a:pPr algn="just"/>
            <a:r>
              <a:rPr lang="fr-FR" sz="1100" b="1" dirty="0"/>
              <a:t>Pouvez nous parler en quelques mots de votre politique sportive sur votre territoire </a:t>
            </a:r>
            <a:r>
              <a:rPr lang="fr-FR" sz="1100" b="1" dirty="0" smtClean="0"/>
              <a:t>?</a:t>
            </a:r>
          </a:p>
          <a:p>
            <a:pPr algn="just"/>
            <a:endParaRPr lang="fr-FR" sz="1100" dirty="0"/>
          </a:p>
          <a:p>
            <a:pPr algn="just"/>
            <a:r>
              <a:rPr lang="fr-FR" sz="1100" dirty="0"/>
              <a:t>La politique que nous avons retenue est plus axée sur le volet éducatif. Pour nous, la priorité réside dans les jeunes où nous œuvrons pour développer la pratique sportive pour nos jeunes administrés. Pour autant, nous favorisons également le sport pour tous et donc les personnes âgées également. Certainement, comme de nombreuses collectivités, nous sommes partis d'un constat où il y a une problématique sociale importante.</a:t>
            </a:r>
          </a:p>
          <a:p>
            <a:pPr algn="just"/>
            <a:endParaRPr lang="fr-FR" sz="1100" dirty="0"/>
          </a:p>
          <a:p>
            <a:pPr algn="just"/>
            <a:r>
              <a:rPr lang="fr-FR" sz="1100" b="1" dirty="0"/>
              <a:t>Est-ce que le fait d'être sur une île en l'occurrence la Martinique vous amène des avantages et des inconvénients dans la mise en œuvre de votre politique sportive ?</a:t>
            </a:r>
          </a:p>
          <a:p>
            <a:pPr algn="just"/>
            <a:endParaRPr lang="fr-FR" sz="1100" dirty="0"/>
          </a:p>
          <a:p>
            <a:pPr algn="just"/>
            <a:r>
              <a:rPr lang="fr-FR" sz="1100" dirty="0"/>
              <a:t>Après réflexion, on a beaucoup d'avantages. Nous avons un beau potentiel au niveau de la diversité du territoire et de notre </a:t>
            </a:r>
            <a:r>
              <a:rPr lang="fr-FR" sz="1100" dirty="0" smtClean="0"/>
              <a:t>environnement</a:t>
            </a:r>
            <a:r>
              <a:rPr lang="fr-FR" sz="1100" dirty="0"/>
              <a:t>. Nous pouvons diversifier nos supports d’apprentissage et de pratiques sportives à travers les activités traditionnelles ou plus en lien avec la qualité de </a:t>
            </a:r>
            <a:r>
              <a:rPr lang="fr-FR" sz="1100" dirty="0" smtClean="0"/>
              <a:t>notre territoire</a:t>
            </a:r>
            <a:r>
              <a:rPr lang="fr-FR" sz="1100" dirty="0"/>
              <a:t>.</a:t>
            </a:r>
          </a:p>
          <a:p>
            <a:pPr algn="just"/>
            <a:r>
              <a:rPr lang="fr-FR" sz="1100" dirty="0"/>
              <a:t>Ensuite, en Martinique, on peut partager facilement, et les discussions et actions entre les différentes villes sont nombreuses. Cependant, il est vrai que de nombreuses contraintes financières existent sur une île.</a:t>
            </a:r>
          </a:p>
          <a:p>
            <a:pPr algn="just"/>
            <a:endParaRPr lang="fr-FR" sz="1100" dirty="0"/>
          </a:p>
          <a:p>
            <a:pPr algn="just"/>
            <a:r>
              <a:rPr lang="fr-FR" sz="1100" b="1" dirty="0"/>
              <a:t>A ce propos, est-ce que l'intercommunalité relative aux affaires sportives est un atout pour le développement des politiques sportives en Martinique </a:t>
            </a:r>
            <a:r>
              <a:rPr lang="fr-FR" sz="1100" b="1" dirty="0" smtClean="0"/>
              <a:t>?</a:t>
            </a:r>
          </a:p>
          <a:p>
            <a:pPr algn="just"/>
            <a:endParaRPr lang="fr-FR" sz="1100" dirty="0"/>
          </a:p>
          <a:p>
            <a:pPr algn="just"/>
            <a:r>
              <a:rPr lang="fr-FR" sz="1100" dirty="0"/>
              <a:t>Il faut savoir que l’intercommunalité est nouveau chez nous surtout en matière de compétences « sport ». Tout ce que nous savons c'est qu’il faut s'unir pour que les choses soient beaucoup plus efficaces. Ce sont des choses qui sont en progression en Martinique : il y a des réflexions qui sont posées sur le territoire de Fort-de-France.</a:t>
            </a:r>
          </a:p>
          <a:p>
            <a:pPr algn="just"/>
            <a:endParaRPr lang="fr-FR" sz="1100" dirty="0"/>
          </a:p>
          <a:p>
            <a:pPr algn="just"/>
            <a:endParaRPr lang="fr-FR" sz="1100" dirty="0" smtClean="0"/>
          </a:p>
          <a:p>
            <a:pPr algn="just"/>
            <a:endParaRPr lang="fr-FR" sz="1100" dirty="0"/>
          </a:p>
          <a:p>
            <a:pPr algn="just"/>
            <a:endParaRPr lang="fr-FR" sz="1100" dirty="0"/>
          </a:p>
        </p:txBody>
      </p:sp>
      <p:sp>
        <p:nvSpPr>
          <p:cNvPr id="34" name="ZoneTexte 33"/>
          <p:cNvSpPr txBox="1"/>
          <p:nvPr/>
        </p:nvSpPr>
        <p:spPr>
          <a:xfrm>
            <a:off x="2668066" y="1337007"/>
            <a:ext cx="4752528"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Patrick Honoré</a:t>
            </a:r>
            <a:endParaRPr lang="fr-FR" sz="2400" b="1" cap="all" dirty="0">
              <a:solidFill>
                <a:srgbClr val="009FE3"/>
              </a:solidFill>
              <a:cs typeface="Arial" panose="020B0604020202020204" pitchFamily="34" charset="0"/>
            </a:endParaRPr>
          </a:p>
        </p:txBody>
      </p:sp>
      <p:sp>
        <p:nvSpPr>
          <p:cNvPr id="36" name="ZoneTexte 35"/>
          <p:cNvSpPr txBox="1"/>
          <p:nvPr/>
        </p:nvSpPr>
        <p:spPr>
          <a:xfrm>
            <a:off x="180231" y="5655690"/>
            <a:ext cx="2304256" cy="1384995"/>
          </a:xfrm>
          <a:prstGeom prst="rect">
            <a:avLst/>
          </a:prstGeom>
          <a:noFill/>
        </p:spPr>
        <p:txBody>
          <a:bodyPr wrap="square" rtlCol="0">
            <a:spAutoFit/>
          </a:bodyPr>
          <a:lstStyle/>
          <a:p>
            <a:pPr algn="just"/>
            <a:r>
              <a:rPr lang="fr-FR" sz="1200" i="1" dirty="0">
                <a:cs typeface="Arial" panose="020B0604020202020204" pitchFamily="34" charset="0"/>
              </a:rPr>
              <a:t>Tout ce que nous savons c'est qu’il faut s'unir pour que les choses soient beaucoup plus efficaces. Ce sont des choses qui sont en progression en Martinique : il y a des réflexions qui sont posées sur le territoire de Fort-de-France.</a:t>
            </a:r>
          </a:p>
        </p:txBody>
      </p:sp>
      <p:sp>
        <p:nvSpPr>
          <p:cNvPr id="37" name="ZoneTexte 36"/>
          <p:cNvSpPr txBox="1"/>
          <p:nvPr/>
        </p:nvSpPr>
        <p:spPr>
          <a:xfrm>
            <a:off x="250081" y="3985871"/>
            <a:ext cx="2378422"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Patrick Honoré</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Maire adjoint délégué au sport</a:t>
            </a:r>
          </a:p>
          <a:p>
            <a:pPr algn="ctr"/>
            <a:r>
              <a:rPr lang="fr-FR" sz="1200" dirty="0" smtClean="0">
                <a:cs typeface="Arial" panose="020B0604020202020204" pitchFamily="34" charset="0"/>
              </a:rPr>
              <a:t>Ville de Fort-de-France</a:t>
            </a:r>
            <a:endParaRPr lang="fr-FR" sz="1200" dirty="0">
              <a:cs typeface="Arial" panose="020B0604020202020204" pitchFamily="34"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194" y="8001481"/>
            <a:ext cx="6587331" cy="2538454"/>
          </a:xfrm>
          <a:prstGeom prst="rect">
            <a:avLst/>
          </a:prstGeom>
        </p:spPr>
      </p:pic>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b="25580"/>
          <a:stretch/>
        </p:blipFill>
        <p:spPr>
          <a:xfrm>
            <a:off x="761325" y="1834994"/>
            <a:ext cx="1366228" cy="2091600"/>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45</a:t>
            </a:r>
            <a:endParaRPr lang="fr-FR" sz="1800" spc="100" dirty="0">
              <a:cs typeface="Arial" panose="020B0604020202020204" pitchFamily="34" charset="0"/>
            </a:endParaRPr>
          </a:p>
        </p:txBody>
      </p:sp>
    </p:spTree>
    <p:extLst>
      <p:ext uri="{BB962C8B-B14F-4D97-AF65-F5344CB8AC3E}">
        <p14:creationId xmlns:p14="http://schemas.microsoft.com/office/powerpoint/2010/main" val="994723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227020"/>
            <a:ext cx="6912768" cy="2732758"/>
          </a:xfrm>
        </p:spPr>
        <p:txBody>
          <a:bodyPr>
            <a:normAutofit/>
          </a:bodyPr>
          <a:lstStyle/>
          <a:p>
            <a:pPr marL="0" indent="0">
              <a:buNone/>
            </a:pPr>
            <a:r>
              <a:rPr lang="fr-FR" sz="3900" b="1" dirty="0" smtClean="0">
                <a:solidFill>
                  <a:schemeClr val="bg1"/>
                </a:solidFill>
              </a:rPr>
              <a:t>LE DEVELOPPEMENT TERRITORIAL PAR L’EVENEMENTIEL SPORTIF</a:t>
            </a:r>
            <a:endParaRPr lang="fr-FR" sz="3900" b="1"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#12</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46</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12078456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39" y="5066069"/>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980431" y="7495169"/>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779589" y="2171156"/>
            <a:ext cx="4608512" cy="8894743"/>
          </a:xfrm>
          <a:prstGeom prst="rect">
            <a:avLst/>
          </a:prstGeom>
          <a:noFill/>
        </p:spPr>
        <p:txBody>
          <a:bodyPr wrap="square" numCol="2" spcCol="216000" rtlCol="0">
            <a:spAutoFit/>
          </a:bodyPr>
          <a:lstStyle/>
          <a:p>
            <a:pPr algn="just"/>
            <a:r>
              <a:rPr lang="fr-FR" sz="1050" dirty="0">
                <a:cs typeface="Arial" panose="020B0604020202020204" pitchFamily="34" charset="0"/>
              </a:rPr>
              <a:t>Les Jeux Olympiques, les coupes du monde de football </a:t>
            </a:r>
            <a:r>
              <a:rPr lang="fr-FR" sz="1050" dirty="0" smtClean="0">
                <a:cs typeface="Arial" panose="020B0604020202020204" pitchFamily="34" charset="0"/>
              </a:rPr>
              <a:t>2018 </a:t>
            </a:r>
            <a:r>
              <a:rPr lang="fr-FR" sz="1050" dirty="0">
                <a:cs typeface="Arial" panose="020B0604020202020204" pitchFamily="34" charset="0"/>
              </a:rPr>
              <a:t>ou de rugby 2023, les Euro 2019 de Volley après ceux de </a:t>
            </a:r>
            <a:r>
              <a:rPr lang="fr-FR" sz="1050" dirty="0" smtClean="0">
                <a:cs typeface="Arial" panose="020B0604020202020204" pitchFamily="34" charset="0"/>
              </a:rPr>
              <a:t>judo… </a:t>
            </a:r>
            <a:r>
              <a:rPr lang="fr-FR" sz="1050" dirty="0">
                <a:cs typeface="Arial" panose="020B0604020202020204" pitchFamily="34" charset="0"/>
              </a:rPr>
              <a:t>: la liste des </a:t>
            </a:r>
            <a:r>
              <a:rPr lang="fr-FR" sz="1050" dirty="0" smtClean="0">
                <a:cs typeface="Arial" panose="020B0604020202020204" pitchFamily="34" charset="0"/>
              </a:rPr>
              <a:t>grands </a:t>
            </a:r>
            <a:r>
              <a:rPr lang="fr-FR" sz="1050" dirty="0">
                <a:cs typeface="Arial" panose="020B0604020202020204" pitchFamily="34" charset="0"/>
              </a:rPr>
              <a:t>événements semble s’intensifier et divise les opinions.</a:t>
            </a:r>
          </a:p>
          <a:p>
            <a:pPr algn="just"/>
            <a:endParaRPr lang="fr-FR" sz="1050" dirty="0" smtClean="0">
              <a:cs typeface="Arial" panose="020B0604020202020204" pitchFamily="34" charset="0"/>
            </a:endParaRPr>
          </a:p>
          <a:p>
            <a:pPr algn="just"/>
            <a:r>
              <a:rPr lang="fr-FR" sz="1050" dirty="0" smtClean="0">
                <a:cs typeface="Arial" panose="020B0604020202020204" pitchFamily="34" charset="0"/>
              </a:rPr>
              <a:t>Evidemment</a:t>
            </a:r>
            <a:r>
              <a:rPr lang="fr-FR" sz="1050" dirty="0">
                <a:cs typeface="Arial" panose="020B0604020202020204" pitchFamily="34" charset="0"/>
              </a:rPr>
              <a:t>, c’est le signe d’un réel dynamisme sportif, d’une compétitivité de la nation ou d’attractivité pour les grandes manifestations planétaires, certainement liés à la qualité des organisations françaises. La création de la DIGES (Délégation Interministérielle aux Grands Evénements Sportifs) avec à sa tête Jean Castex s’inscrit directement dans cette ambition. Les candidatures, telles que celles des JO de Paris (téléchargeable www.paris2024.org), deviennent particulièrement complètes et intègrent, bien au-delà des caractéristiques organisationnelles, des éléments liés à la création d’infrastructures, la réalisation </a:t>
            </a:r>
            <a:r>
              <a:rPr lang="fr-FR" sz="1050" dirty="0" smtClean="0">
                <a:cs typeface="Arial" panose="020B0604020202020204" pitchFamily="34" charset="0"/>
              </a:rPr>
              <a:t>d’hébergements </a:t>
            </a:r>
            <a:r>
              <a:rPr lang="fr-FR" sz="1050" dirty="0">
                <a:cs typeface="Arial" panose="020B0604020202020204" pitchFamily="34" charset="0"/>
              </a:rPr>
              <a:t>ou de moyens de transport, la volonté de s’inscrire dans un développement durable ou financement maitrisé, permettant de laisser un « héritage » (mot devenu très à la mode) pour la société </a:t>
            </a:r>
            <a:r>
              <a:rPr lang="fr-FR" sz="1050" dirty="0" smtClean="0">
                <a:cs typeface="Arial" panose="020B0604020202020204" pitchFamily="34" charset="0"/>
              </a:rPr>
              <a:t>et plus </a:t>
            </a:r>
            <a:r>
              <a:rPr lang="fr-FR" sz="1050" dirty="0">
                <a:cs typeface="Arial" panose="020B0604020202020204" pitchFamily="34" charset="0"/>
              </a:rPr>
              <a:t>seulement réservé aux sportifs</a:t>
            </a:r>
            <a:r>
              <a:rPr lang="fr-FR" sz="1050" dirty="0" smtClean="0">
                <a:cs typeface="Arial" panose="020B0604020202020204" pitchFamily="34" charset="0"/>
              </a:rPr>
              <a:t>.</a:t>
            </a:r>
          </a:p>
          <a:p>
            <a:pPr algn="just"/>
            <a:endParaRPr lang="fr-FR" sz="1050" dirty="0">
              <a:cs typeface="Arial" panose="020B0604020202020204" pitchFamily="34" charset="0"/>
            </a:endParaRPr>
          </a:p>
          <a:p>
            <a:pPr algn="just"/>
            <a:r>
              <a:rPr lang="fr-FR" sz="1050" dirty="0">
                <a:cs typeface="Arial" panose="020B0604020202020204" pitchFamily="34" charset="0"/>
              </a:rPr>
              <a:t>Dans un registre opposé, il n’est pas incongru d’avancer des contre-arguments légitimes. Les financements ne paraissent t’ils pas disproportionnés quant à la situation sociale du pays ou aux budgets de l’Etat ou des Collectivités territoriales. Les impacts n’occasionnent ils pas plus de gènes, de nuisances, de dégradations que de réels conséquences positives ? Ou la peur des « éléphants blancs », c’est-à-dire l’usage des équipements post-olympiques et leurs coûts de fonctionnement est une vraie question (sans parler des sommes avancées pour leurs investissements</a:t>
            </a:r>
            <a:r>
              <a:rPr lang="fr-FR" sz="1050" dirty="0" smtClean="0">
                <a:cs typeface="Arial" panose="020B0604020202020204" pitchFamily="34" charset="0"/>
              </a:rPr>
              <a:t>).</a:t>
            </a:r>
          </a:p>
          <a:p>
            <a:pPr algn="just"/>
            <a:endParaRPr lang="fr-FR" sz="1050" dirty="0">
              <a:cs typeface="Arial" panose="020B0604020202020204" pitchFamily="34" charset="0"/>
            </a:endParaRPr>
          </a:p>
          <a:p>
            <a:pPr algn="just"/>
            <a:endParaRPr lang="fr-FR" sz="1050" dirty="0" smtClean="0">
              <a:cs typeface="Arial" panose="020B0604020202020204" pitchFamily="34" charset="0"/>
            </a:endParaRPr>
          </a:p>
          <a:p>
            <a:pPr algn="just"/>
            <a:endParaRPr lang="fr-FR" sz="1050" dirty="0">
              <a:cs typeface="Arial" panose="020B0604020202020204" pitchFamily="34" charset="0"/>
            </a:endParaRPr>
          </a:p>
          <a:p>
            <a:pPr algn="just"/>
            <a:r>
              <a:rPr lang="fr-FR" sz="1050" dirty="0" smtClean="0">
                <a:cs typeface="Arial" panose="020B0604020202020204" pitchFamily="34" charset="0"/>
              </a:rPr>
              <a:t>Depuis </a:t>
            </a:r>
            <a:r>
              <a:rPr lang="fr-FR" sz="1050" dirty="0">
                <a:cs typeface="Arial" panose="020B0604020202020204" pitchFamily="34" charset="0"/>
              </a:rPr>
              <a:t>vingt ans, j’ai, à titre universitaire et professionnel, questionné la notion d’impacts des événements sportifs sur un territoire , il ressort que les « chiffres » trouvés par nos recherches ou celles des collègues universitaires , concluent généralement par des retombées positives d’un événement sur un territoire. Mais cela dépend, bien sûr, de la nature de l’événement, mais aussi du contexte territorial</a:t>
            </a:r>
            <a:r>
              <a:rPr lang="fr-FR" sz="1050" dirty="0" smtClean="0">
                <a:cs typeface="Arial" panose="020B0604020202020204" pitchFamily="34" charset="0"/>
              </a:rPr>
              <a:t>.</a:t>
            </a:r>
          </a:p>
          <a:p>
            <a:pPr algn="just"/>
            <a:endParaRPr lang="fr-FR" sz="1050" dirty="0">
              <a:cs typeface="Arial" panose="020B0604020202020204" pitchFamily="34" charset="0"/>
            </a:endParaRPr>
          </a:p>
          <a:p>
            <a:pPr algn="just"/>
            <a:r>
              <a:rPr lang="fr-FR" sz="1050" dirty="0">
                <a:cs typeface="Arial" panose="020B0604020202020204" pitchFamily="34" charset="0"/>
              </a:rPr>
              <a:t>Pour autant, cette tendance, globalement positive, n’intègre pas les coûts de construction d’une part, et s’appuie surtout sur une réelle convergence des intérêts des collectivités, organisateurs mais aussi partenaires privés, médias, sportifs, spectateurs et tous les acteurs touristiques.</a:t>
            </a:r>
          </a:p>
          <a:p>
            <a:pPr algn="just"/>
            <a:r>
              <a:rPr lang="fr-FR" sz="1050" dirty="0">
                <a:cs typeface="Arial" panose="020B0604020202020204" pitchFamily="34" charset="0"/>
              </a:rPr>
              <a:t>Cette convergence passe nécessairement par un respect et une compréhension mutuelle. Ce cahier des experts illustre cet élément en s’appuyant sur l’exemple du Tour de France</a:t>
            </a:r>
            <a:r>
              <a:rPr lang="fr-FR" sz="1050" dirty="0" smtClean="0">
                <a:cs typeface="Arial" panose="020B0604020202020204" pitchFamily="34" charset="0"/>
              </a:rPr>
              <a:t>.</a:t>
            </a:r>
          </a:p>
          <a:p>
            <a:pPr algn="just"/>
            <a:endParaRPr lang="fr-FR" sz="1050" dirty="0">
              <a:cs typeface="Arial" panose="020B0604020202020204" pitchFamily="34" charset="0"/>
            </a:endParaRPr>
          </a:p>
          <a:p>
            <a:pPr algn="just"/>
            <a:endParaRPr lang="fr-FR" sz="1050" dirty="0" smtClean="0">
              <a:cs typeface="Arial" panose="020B0604020202020204" pitchFamily="34" charset="0"/>
            </a:endParaRPr>
          </a:p>
          <a:p>
            <a:pPr algn="just"/>
            <a:endParaRPr lang="fr-FR" sz="1000" dirty="0">
              <a:cs typeface="Arial" panose="020B0604020202020204" pitchFamily="34" charset="0"/>
            </a:endParaRPr>
          </a:p>
          <a:p>
            <a:pPr algn="just"/>
            <a:r>
              <a:rPr lang="fr-FR" sz="800" dirty="0" smtClean="0">
                <a:cs typeface="Arial" panose="020B0604020202020204" pitchFamily="34" charset="0"/>
              </a:rPr>
              <a:t>1-  </a:t>
            </a:r>
            <a:r>
              <a:rPr lang="fr-FR" sz="800" dirty="0">
                <a:cs typeface="Arial" panose="020B0604020202020204" pitchFamily="34" charset="0"/>
              </a:rPr>
              <a:t>Je renvoie le lecteur vers ma thèse de </a:t>
            </a:r>
            <a:r>
              <a:rPr lang="fr-FR" sz="800" dirty="0" smtClean="0">
                <a:cs typeface="Arial" panose="020B0604020202020204" pitchFamily="34" charset="0"/>
              </a:rPr>
              <a:t>doctorat ou </a:t>
            </a:r>
            <a:endParaRPr lang="fr-FR" sz="800" dirty="0">
              <a:cs typeface="Arial" panose="020B0604020202020204" pitchFamily="34" charset="0"/>
            </a:endParaRPr>
          </a:p>
          <a:p>
            <a:pPr algn="just"/>
            <a:r>
              <a:rPr lang="fr-FR" sz="800" dirty="0" smtClean="0">
                <a:cs typeface="Arial" panose="020B0604020202020204" pitchFamily="34" charset="0"/>
              </a:rPr>
              <a:t>Lapeyronie </a:t>
            </a:r>
            <a:r>
              <a:rPr lang="fr-FR" sz="800" dirty="0">
                <a:cs typeface="Arial" panose="020B0604020202020204" pitchFamily="34" charset="0"/>
              </a:rPr>
              <a:t>B. (2009), Retombées socio-économique du tourisme sportif. Exemple des marathons en France, Téoros, vol. 28, n°2, p.37-44.</a:t>
            </a:r>
          </a:p>
          <a:p>
            <a:pPr algn="just"/>
            <a:r>
              <a:rPr lang="fr-FR" sz="800" dirty="0">
                <a:cs typeface="Arial" panose="020B0604020202020204" pitchFamily="34" charset="0"/>
              </a:rPr>
              <a:t>Lapeyronie B., Charrier D (2011), Processus de développement des pratiques sportives : un essai de modélisation à partir de l’exemple des marathons, Revue Européenne du Management de Sport, n°30, p.6-15</a:t>
            </a:r>
          </a:p>
          <a:p>
            <a:pPr algn="just"/>
            <a:r>
              <a:rPr lang="fr-FR" sz="800" dirty="0">
                <a:cs typeface="Arial" panose="020B0604020202020204" pitchFamily="34" charset="0"/>
              </a:rPr>
              <a:t>Lapeyronie B. et Charrier D. (</a:t>
            </a:r>
            <a:r>
              <a:rPr lang="fr-FR" sz="800" dirty="0" err="1">
                <a:cs typeface="Arial" panose="020B0604020202020204" pitchFamily="34" charset="0"/>
              </a:rPr>
              <a:t>coord</a:t>
            </a:r>
            <a:r>
              <a:rPr lang="fr-FR" sz="800" dirty="0">
                <a:cs typeface="Arial" panose="020B0604020202020204" pitchFamily="34" charset="0"/>
              </a:rPr>
              <a:t>. 2014), Les politiques sportives territoriales. Savoirs et questionnements, Dardilly, </a:t>
            </a:r>
            <a:r>
              <a:rPr lang="fr-FR" sz="800" dirty="0" err="1">
                <a:cs typeface="Arial" panose="020B0604020202020204" pitchFamily="34" charset="0"/>
              </a:rPr>
              <a:t>Kreaten</a:t>
            </a:r>
            <a:r>
              <a:rPr lang="fr-FR" sz="800" dirty="0">
                <a:cs typeface="Arial" panose="020B0604020202020204" pitchFamily="34" charset="0"/>
              </a:rPr>
              <a:t>.</a:t>
            </a:r>
          </a:p>
          <a:p>
            <a:pPr algn="just"/>
            <a:r>
              <a:rPr lang="fr-FR" sz="800" dirty="0">
                <a:cs typeface="Arial" panose="020B0604020202020204" pitchFamily="34" charset="0"/>
              </a:rPr>
              <a:t>Lapeyronie B et Roussel A. (</a:t>
            </a:r>
            <a:r>
              <a:rPr lang="fr-FR" sz="800" dirty="0" err="1">
                <a:cs typeface="Arial" panose="020B0604020202020204" pitchFamily="34" charset="0"/>
              </a:rPr>
              <a:t>coord</a:t>
            </a:r>
            <a:r>
              <a:rPr lang="fr-FR" sz="800" dirty="0">
                <a:cs typeface="Arial" panose="020B0604020202020204" pitchFamily="34" charset="0"/>
              </a:rPr>
              <a:t>. 2015), Management et marketing territorial des sports, Dardilly, de Bionnay.</a:t>
            </a:r>
          </a:p>
          <a:p>
            <a:pPr algn="just"/>
            <a:endParaRPr lang="fr-FR" sz="800" dirty="0">
              <a:cs typeface="Arial" panose="020B0604020202020204" pitchFamily="34" charset="0"/>
            </a:endParaRPr>
          </a:p>
          <a:p>
            <a:pPr algn="just"/>
            <a:r>
              <a:rPr lang="fr-FR" sz="800" dirty="0" smtClean="0">
                <a:cs typeface="Arial" panose="020B0604020202020204" pitchFamily="34" charset="0"/>
              </a:rPr>
              <a:t>2-  </a:t>
            </a:r>
            <a:r>
              <a:rPr lang="fr-FR" sz="800" dirty="0">
                <a:cs typeface="Arial" panose="020B0604020202020204" pitchFamily="34" charset="0"/>
              </a:rPr>
              <a:t>Je pense ici notamment au Centre de Droit et d’Economie du Sport de Limoges, mais aussi Dominique Charrier et l’équipe du laboratoire de Paris Sud.</a:t>
            </a:r>
          </a:p>
        </p:txBody>
      </p:sp>
      <p:sp>
        <p:nvSpPr>
          <p:cNvPr id="34" name="ZoneTexte 33"/>
          <p:cNvSpPr txBox="1"/>
          <p:nvPr/>
        </p:nvSpPr>
        <p:spPr>
          <a:xfrm>
            <a:off x="2752974" y="1484873"/>
            <a:ext cx="4608512" cy="707886"/>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Les EVENEMENTS et les territoires : duo gagnant ?</a:t>
            </a:r>
            <a:endParaRPr lang="fr-FR" sz="2000" b="1" cap="all" dirty="0">
              <a:solidFill>
                <a:srgbClr val="009FE3"/>
              </a:solidFill>
              <a:latin typeface="+mj-lt"/>
              <a:cs typeface="Arial" panose="020B0604020202020204" pitchFamily="34" charset="0"/>
            </a:endParaRPr>
          </a:p>
        </p:txBody>
      </p:sp>
      <p:sp>
        <p:nvSpPr>
          <p:cNvPr id="36" name="ZoneTexte 35"/>
          <p:cNvSpPr txBox="1"/>
          <p:nvPr/>
        </p:nvSpPr>
        <p:spPr>
          <a:xfrm>
            <a:off x="249754" y="5706740"/>
            <a:ext cx="2304256" cy="1938992"/>
          </a:xfrm>
          <a:prstGeom prst="rect">
            <a:avLst/>
          </a:prstGeom>
          <a:noFill/>
        </p:spPr>
        <p:txBody>
          <a:bodyPr wrap="square" rtlCol="0">
            <a:spAutoFit/>
          </a:bodyPr>
          <a:lstStyle/>
          <a:p>
            <a:pPr algn="just"/>
            <a:r>
              <a:rPr lang="fr-FR" i="1" baseline="30000" dirty="0">
                <a:cs typeface="Arial" panose="020B0604020202020204" pitchFamily="34" charset="0"/>
              </a:rPr>
              <a:t>Pour autant, cette tendance, globalement positive, n’intègre pas les coûts de construction d’une part, et s’appuie surtout sur une réelle convergence des intérêts des collectivités, organisateurs mais aussi partenaires privés, médias, sportifs, spectateurs et tous les acteurs touristiques.</a:t>
            </a:r>
          </a:p>
        </p:txBody>
      </p:sp>
      <p:sp>
        <p:nvSpPr>
          <p:cNvPr id="37" name="ZoneTexte 36"/>
          <p:cNvSpPr txBox="1"/>
          <p:nvPr/>
        </p:nvSpPr>
        <p:spPr>
          <a:xfrm>
            <a:off x="250081" y="3985871"/>
            <a:ext cx="2304256" cy="574516"/>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Bruno </a:t>
            </a:r>
            <a:r>
              <a:rPr lang="fr-FR" sz="2000" b="1" cap="all" baseline="30000" dirty="0" err="1">
                <a:solidFill>
                  <a:srgbClr val="009FE3"/>
                </a:solidFill>
                <a:cs typeface="Arial" panose="020B0604020202020204" pitchFamily="34" charset="0"/>
              </a:rPr>
              <a:t>Lapeyronie</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Directeur associé </a:t>
            </a:r>
            <a:r>
              <a:rPr lang="fr-FR" baseline="30000" dirty="0" smtClean="0">
                <a:cs typeface="Arial" panose="020B0604020202020204" pitchFamily="34" charset="0"/>
              </a:rPr>
              <a:t>de </a:t>
            </a:r>
            <a:r>
              <a:rPr lang="fr-FR" baseline="30000" dirty="0" err="1">
                <a:cs typeface="Arial" panose="020B0604020202020204" pitchFamily="34" charset="0"/>
              </a:rPr>
              <a:t>SportColl</a:t>
            </a:r>
            <a:endParaRPr lang="fr-FR" sz="2000"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7165" t="18351" r="19827" b="25758"/>
          <a:stretch/>
        </p:blipFill>
        <p:spPr>
          <a:xfrm>
            <a:off x="754137" y="2028235"/>
            <a:ext cx="1296144" cy="1764000"/>
          </a:xfrm>
          <a:prstGeom prst="rect">
            <a:avLst/>
          </a:prstGeom>
        </p:spPr>
      </p:pic>
      <p:pic>
        <p:nvPicPr>
          <p:cNvPr id="2" name="Image 1"/>
          <p:cNvPicPr>
            <a:picLocks noChangeAspect="1"/>
          </p:cNvPicPr>
          <p:nvPr/>
        </p:nvPicPr>
        <p:blipFill>
          <a:blip r:embed="rId5"/>
          <a:stretch>
            <a:fillRect/>
          </a:stretch>
        </p:blipFill>
        <p:spPr>
          <a:xfrm>
            <a:off x="241110" y="8664596"/>
            <a:ext cx="2312900" cy="1539130"/>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47</a:t>
            </a:r>
            <a:endParaRPr lang="fr-FR" sz="1800" spc="100" dirty="0">
              <a:cs typeface="Arial" panose="020B0604020202020204" pitchFamily="34" charset="0"/>
            </a:endParaRPr>
          </a:p>
        </p:txBody>
      </p:sp>
    </p:spTree>
    <p:extLst>
      <p:ext uri="{BB962C8B-B14F-4D97-AF65-F5344CB8AC3E}">
        <p14:creationId xmlns:p14="http://schemas.microsoft.com/office/powerpoint/2010/main" val="3018112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448561"/>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08423" y="6498828"/>
            <a:ext cx="500120" cy="425184"/>
          </a:xfrm>
          <a:prstGeom prst="rect">
            <a:avLst/>
          </a:prstGeom>
        </p:spPr>
      </p:pic>
      <p:sp>
        <p:nvSpPr>
          <p:cNvPr id="31" name="ZoneTexte 30"/>
          <p:cNvSpPr txBox="1"/>
          <p:nvPr/>
        </p:nvSpPr>
        <p:spPr>
          <a:xfrm>
            <a:off x="2700511" y="1642594"/>
            <a:ext cx="4608512" cy="9120445"/>
          </a:xfrm>
          <a:prstGeom prst="rect">
            <a:avLst/>
          </a:prstGeom>
          <a:noFill/>
        </p:spPr>
        <p:txBody>
          <a:bodyPr wrap="square" numCol="2" spcCol="216000" rtlCol="0">
            <a:spAutoFit/>
          </a:bodyPr>
          <a:lstStyle/>
          <a:p>
            <a:pPr algn="just"/>
            <a:r>
              <a:rPr lang="fr-FR" sz="1600" b="1" baseline="30000" dirty="0">
                <a:cs typeface="Arial" panose="020B0604020202020204" pitchFamily="34" charset="0"/>
              </a:rPr>
              <a:t>Pouvez-vous </a:t>
            </a:r>
            <a:r>
              <a:rPr lang="fr-FR" sz="1600" b="1" baseline="30000" dirty="0" smtClean="0">
                <a:cs typeface="Arial" panose="020B0604020202020204" pitchFamily="34" charset="0"/>
              </a:rPr>
              <a:t>nous </a:t>
            </a:r>
            <a:r>
              <a:rPr lang="fr-FR" sz="1600" b="1" baseline="30000" dirty="0">
                <a:cs typeface="Arial" panose="020B0604020202020204" pitchFamily="34" charset="0"/>
              </a:rPr>
              <a:t>dire quelques mots sur votre carrière professionnelle ?</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J’ai débuté ma carrière comme </a:t>
            </a:r>
            <a:r>
              <a:rPr lang="fr-FR" sz="1600" baseline="30000" dirty="0" smtClean="0">
                <a:cs typeface="Arial" panose="020B0604020202020204" pitchFamily="34" charset="0"/>
              </a:rPr>
              <a:t>maître-nageuse</a:t>
            </a:r>
            <a:r>
              <a:rPr lang="fr-FR" sz="1600" baseline="30000" dirty="0">
                <a:cs typeface="Arial" panose="020B0604020202020204" pitchFamily="34" charset="0"/>
              </a:rPr>
              <a:t>, </a:t>
            </a:r>
            <a:r>
              <a:rPr lang="fr-FR" sz="1600" baseline="30000" dirty="0" smtClean="0">
                <a:cs typeface="Arial" panose="020B0604020202020204" pitchFamily="34" charset="0"/>
              </a:rPr>
              <a:t>fonction que j’ai occupée durant </a:t>
            </a:r>
            <a:r>
              <a:rPr lang="fr-FR" sz="1600" baseline="30000" dirty="0">
                <a:cs typeface="Arial" panose="020B0604020202020204" pitchFamily="34" charset="0"/>
              </a:rPr>
              <a:t>dix ans. Je suis ensuite devenue chef de bassin, puis directrice des piscines de la ville de Nîmes.</a:t>
            </a:r>
          </a:p>
          <a:p>
            <a:pPr algn="just"/>
            <a:r>
              <a:rPr lang="fr-FR" sz="1600" baseline="30000" dirty="0">
                <a:cs typeface="Arial" panose="020B0604020202020204" pitchFamily="34" charset="0"/>
              </a:rPr>
              <a:t>Après avoir été conseillère territoriale des APS en 2000, conseillère principale en 2011, je suis actuellement chef </a:t>
            </a:r>
            <a:r>
              <a:rPr lang="fr-FR" sz="1600" baseline="30000" dirty="0" smtClean="0">
                <a:cs typeface="Arial" panose="020B0604020202020204" pitchFamily="34" charset="0"/>
              </a:rPr>
              <a:t>des </a:t>
            </a:r>
            <a:r>
              <a:rPr lang="fr-FR" sz="1600" baseline="30000" dirty="0">
                <a:cs typeface="Arial" panose="020B0604020202020204" pitchFamily="34" charset="0"/>
              </a:rPr>
              <a:t>services des installations et des activités aquatiques, dont fait </a:t>
            </a:r>
            <a:r>
              <a:rPr lang="fr-FR" sz="1600" baseline="30000" dirty="0" smtClean="0">
                <a:cs typeface="Arial" panose="020B0604020202020204" pitchFamily="34" charset="0"/>
              </a:rPr>
              <a:t>partie </a:t>
            </a:r>
            <a:r>
              <a:rPr lang="fr-FR" sz="1600" baseline="30000" dirty="0">
                <a:cs typeface="Arial" panose="020B0604020202020204" pitchFamily="34" charset="0"/>
              </a:rPr>
              <a:t>la patinoire.</a:t>
            </a:r>
          </a:p>
          <a:p>
            <a:pPr algn="just"/>
            <a:endParaRPr lang="fr-FR" sz="1600" baseline="30000" dirty="0">
              <a:cs typeface="Arial" panose="020B0604020202020204" pitchFamily="34" charset="0"/>
            </a:endParaRPr>
          </a:p>
          <a:p>
            <a:pPr algn="just"/>
            <a:r>
              <a:rPr lang="fr-FR" sz="1600" b="1" baseline="30000" dirty="0">
                <a:cs typeface="Arial" panose="020B0604020202020204" pitchFamily="34" charset="0"/>
              </a:rPr>
              <a:t>Qui est à l’initiative de cette patinoire d’animation territoriale ?</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Ce projet a vu le jour le 23 décembre 2017, à l’initiative de la ville de Nîmes, après un an et demi de réflexion et de travaux. L’ancienne patinoire avait brûlé il y a 14 ans. La ville a souhaité construire, sur le même site, un établissement pour recevoir les compétitions de danse et de hockey sur glace (niveau régional). Un fois le projet sorti de terre, nous avons contacté les deux fédérations (FFHG et FFSG) pour avoir les prérogatives afin que la patinoire soit homologuée pour les deux pratiques. Contrairement à certaines constructions actuelles où l’une des trois catégories d’usagers (public, danse ou hockey sur glace) est exclue, nous avons bien respecté les consignes des fédérations, à la plus grande satisfaction des fédérations concernées et du public. </a:t>
            </a:r>
          </a:p>
          <a:p>
            <a:pPr algn="just"/>
            <a:r>
              <a:rPr lang="fr-FR" sz="1600" baseline="30000" dirty="0">
                <a:cs typeface="Arial" panose="020B0604020202020204" pitchFamily="34" charset="0"/>
              </a:rPr>
              <a:t>La nature de ce </a:t>
            </a:r>
            <a:r>
              <a:rPr lang="fr-FR" sz="1600" baseline="30000" dirty="0" smtClean="0">
                <a:cs typeface="Arial" panose="020B0604020202020204" pitchFamily="34" charset="0"/>
              </a:rPr>
              <a:t>projet </a:t>
            </a:r>
            <a:r>
              <a:rPr lang="fr-FR" sz="1600" baseline="30000" dirty="0">
                <a:cs typeface="Arial" panose="020B0604020202020204" pitchFamily="34" charset="0"/>
              </a:rPr>
              <a:t>a par ailleurs permis un financement partagé entre la ville, l’agglomération, et le CNDS (quartiers « Nouveaux </a:t>
            </a:r>
            <a:r>
              <a:rPr lang="fr-FR" sz="1600" baseline="30000" dirty="0" smtClean="0">
                <a:cs typeface="Arial" panose="020B0604020202020204" pitchFamily="34" charset="0"/>
              </a:rPr>
              <a:t>Projets </a:t>
            </a:r>
            <a:r>
              <a:rPr lang="fr-FR" sz="1600" baseline="30000" dirty="0">
                <a:cs typeface="Arial" panose="020B0604020202020204" pitchFamily="34" charset="0"/>
              </a:rPr>
              <a:t>de Rénovation Urbaine  »).</a:t>
            </a:r>
          </a:p>
          <a:p>
            <a:pPr algn="just"/>
            <a:endParaRPr lang="fr-FR" sz="1600" b="1" baseline="30000" dirty="0" smtClean="0">
              <a:cs typeface="Arial" panose="020B0604020202020204" pitchFamily="34" charset="0"/>
            </a:endParaRPr>
          </a:p>
          <a:p>
            <a:pPr algn="just"/>
            <a:endParaRPr lang="fr-FR" sz="1600" b="1" baseline="30000" dirty="0">
              <a:cs typeface="Arial" panose="020B0604020202020204" pitchFamily="34" charset="0"/>
            </a:endParaRPr>
          </a:p>
          <a:p>
            <a:pPr algn="just"/>
            <a:endParaRPr lang="fr-FR" sz="1600" b="1" baseline="30000" dirty="0" smtClean="0">
              <a:cs typeface="Arial" panose="020B0604020202020204" pitchFamily="34" charset="0"/>
            </a:endParaRPr>
          </a:p>
          <a:p>
            <a:pPr algn="just"/>
            <a:endParaRPr lang="fr-FR" sz="1600" b="1" baseline="30000" dirty="0">
              <a:cs typeface="Arial" panose="020B0604020202020204" pitchFamily="34" charset="0"/>
            </a:endParaRPr>
          </a:p>
          <a:p>
            <a:pPr algn="just"/>
            <a:endParaRPr lang="fr-FR" sz="1600" b="1" baseline="30000" dirty="0" smtClean="0">
              <a:cs typeface="Arial" panose="020B0604020202020204" pitchFamily="34" charset="0"/>
            </a:endParaRPr>
          </a:p>
          <a:p>
            <a:pPr algn="just"/>
            <a:endParaRPr lang="fr-FR" sz="1600" b="1" baseline="30000" dirty="0">
              <a:cs typeface="Arial" panose="020B0604020202020204" pitchFamily="34" charset="0"/>
            </a:endParaRPr>
          </a:p>
          <a:p>
            <a:pPr algn="just"/>
            <a:endParaRPr lang="fr-FR" sz="1600" b="1" baseline="30000" dirty="0">
              <a:cs typeface="Arial" panose="020B0604020202020204" pitchFamily="34" charset="0"/>
            </a:endParaRPr>
          </a:p>
          <a:p>
            <a:pPr algn="just"/>
            <a:r>
              <a:rPr lang="fr-FR" sz="1600" b="1" baseline="30000" dirty="0">
                <a:cs typeface="Arial" panose="020B0604020202020204" pitchFamily="34" charset="0"/>
              </a:rPr>
              <a:t>Ce projet est-il comparable au projet des mille piscines des années 1960/1970 ?</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Non, car ces piscines n’avaient pas pour vocation à accueillir des compétitions, elles étaient dédiées à l’apprentissage.</a:t>
            </a:r>
          </a:p>
          <a:p>
            <a:pPr algn="just"/>
            <a:r>
              <a:rPr lang="fr-FR" sz="1600" baseline="30000" dirty="0">
                <a:cs typeface="Arial" panose="020B0604020202020204" pitchFamily="34" charset="0"/>
              </a:rPr>
              <a:t>Cette patinoire est complète : elle a des dimensions adaptées à une pratique fédérale et compétitive. </a:t>
            </a:r>
          </a:p>
          <a:p>
            <a:pPr algn="just"/>
            <a:endParaRPr lang="fr-FR" sz="1600" b="1" baseline="30000" dirty="0">
              <a:cs typeface="Arial" panose="020B0604020202020204" pitchFamily="34" charset="0"/>
            </a:endParaRPr>
          </a:p>
          <a:p>
            <a:pPr algn="just"/>
            <a:r>
              <a:rPr lang="fr-FR" sz="1600" b="1" baseline="30000" dirty="0">
                <a:cs typeface="Arial" panose="020B0604020202020204" pitchFamily="34" charset="0"/>
              </a:rPr>
              <a:t>Quelles sont les innovations de cet établissement ?</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La principale innovation réside dans le coût maîtrisé assez faible, la gestion directe (complétée par un marché de performance pour l’exploitation technique) et avec peu de personnel, le tout au sein d’une architecture valorisante avec des espaces fonctionnels et agréables. La fréquentation maximale instantanée est relativement faible, et très peu de public visiteur </a:t>
            </a:r>
            <a:r>
              <a:rPr lang="fr-FR" sz="1600" baseline="30000" dirty="0" smtClean="0">
                <a:cs typeface="Arial" panose="020B0604020202020204" pitchFamily="34" charset="0"/>
              </a:rPr>
              <a:t>peut </a:t>
            </a:r>
            <a:r>
              <a:rPr lang="fr-FR" sz="1600" baseline="30000" dirty="0">
                <a:cs typeface="Arial" panose="020B0604020202020204" pitchFamily="34" charset="0"/>
              </a:rPr>
              <a:t>s’installer : les pratiques de haut-niveau sont exclues et la priorité est donnée aux clubs locaux et au public pour une pratique ludique.</a:t>
            </a:r>
          </a:p>
          <a:p>
            <a:pPr algn="just"/>
            <a:endParaRPr lang="fr-FR" sz="1600" baseline="30000" dirty="0">
              <a:cs typeface="Arial" panose="020B0604020202020204" pitchFamily="34" charset="0"/>
            </a:endParaRPr>
          </a:p>
          <a:p>
            <a:pPr algn="just"/>
            <a:r>
              <a:rPr lang="fr-FR" sz="1600" b="1" baseline="30000" dirty="0">
                <a:cs typeface="Arial" panose="020B0604020202020204" pitchFamily="34" charset="0"/>
              </a:rPr>
              <a:t>Quelle a été la </a:t>
            </a:r>
            <a:r>
              <a:rPr lang="fr-FR" sz="1600" b="1" baseline="30000" dirty="0" smtClean="0">
                <a:cs typeface="Arial" panose="020B0604020202020204" pitchFamily="34" charset="0"/>
              </a:rPr>
              <a:t>fréquentation </a:t>
            </a:r>
            <a:r>
              <a:rPr lang="fr-FR" sz="1600" b="1" baseline="30000" dirty="0">
                <a:cs typeface="Arial" panose="020B0604020202020204" pitchFamily="34" charset="0"/>
              </a:rPr>
              <a:t>depuis l’ouverture ?</a:t>
            </a:r>
          </a:p>
          <a:p>
            <a:pPr algn="just"/>
            <a:endParaRPr lang="fr-FR" sz="1600" baseline="30000" dirty="0">
              <a:cs typeface="Arial" panose="020B0604020202020204" pitchFamily="34" charset="0"/>
            </a:endParaRPr>
          </a:p>
          <a:p>
            <a:pPr algn="just"/>
            <a:r>
              <a:rPr lang="fr-FR" sz="1600" baseline="30000" dirty="0">
                <a:cs typeface="Arial" panose="020B0604020202020204" pitchFamily="34" charset="0"/>
              </a:rPr>
              <a:t>Durant les deux semaines des vacances de Noël, nous avons connu une fréquentation au-delà de nos espérances : quasiment 80 000 entrées, soit environ 49 000 euros de recettes en deux semaines, ce qui démontre un fort engouement pour cet équipement. Nous avons été dans l’obligation d’agrandir les créneaux, et même de repousser les créneaux clubs pour pouvoir recevoir le grand public. 400 personnes étaient sur la glace et 200 autres attendaient dehors. Même si l’effet s’est atténué après les vacances, je ne vous cache pas que cette patinoire était vraiment très attendue : elle répond à un réel besoin territorial et correspond en partie à l’historique de la reconstruction sur le même site de « LA » patinoire de Nîmes.</a:t>
            </a:r>
          </a:p>
        </p:txBody>
      </p:sp>
      <p:sp>
        <p:nvSpPr>
          <p:cNvPr id="34" name="ZoneTexte 33"/>
          <p:cNvSpPr txBox="1"/>
          <p:nvPr/>
        </p:nvSpPr>
        <p:spPr>
          <a:xfrm>
            <a:off x="2700511" y="1168688"/>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florence Texier</a:t>
            </a:r>
            <a:endParaRPr lang="fr-FR" sz="2400" b="1" cap="all" dirty="0">
              <a:solidFill>
                <a:srgbClr val="009FE3"/>
              </a:solidFill>
              <a:cs typeface="Arial" panose="020B0604020202020204" pitchFamily="34" charset="0"/>
            </a:endParaRPr>
          </a:p>
        </p:txBody>
      </p:sp>
      <p:sp>
        <p:nvSpPr>
          <p:cNvPr id="36" name="ZoneTexte 35"/>
          <p:cNvSpPr txBox="1"/>
          <p:nvPr/>
        </p:nvSpPr>
        <p:spPr>
          <a:xfrm>
            <a:off x="180231" y="5611693"/>
            <a:ext cx="2304256" cy="1292662"/>
          </a:xfrm>
          <a:prstGeom prst="rect">
            <a:avLst/>
          </a:prstGeom>
          <a:noFill/>
        </p:spPr>
        <p:txBody>
          <a:bodyPr wrap="square" rtlCol="0">
            <a:spAutoFit/>
          </a:bodyPr>
          <a:lstStyle/>
          <a:p>
            <a:pPr algn="just"/>
            <a:r>
              <a:rPr lang="fr-FR" i="1" baseline="30000" dirty="0">
                <a:cs typeface="Arial" panose="020B0604020202020204" pitchFamily="34" charset="0"/>
              </a:rPr>
              <a:t>Cette patinoire répond à un réel besoin territorial et correspond en partie à l’historique de la reconstruction sur le même site de « LA » patinoire de Nîmes.</a:t>
            </a:r>
          </a:p>
          <a:p>
            <a:endParaRPr lang="fr-FR" dirty="0"/>
          </a:p>
        </p:txBody>
      </p:sp>
      <p:sp>
        <p:nvSpPr>
          <p:cNvPr id="37" name="ZoneTexte 36"/>
          <p:cNvSpPr txBox="1"/>
          <p:nvPr/>
        </p:nvSpPr>
        <p:spPr>
          <a:xfrm>
            <a:off x="250081" y="3985871"/>
            <a:ext cx="2304256" cy="851515"/>
          </a:xfrm>
          <a:prstGeom prst="rect">
            <a:avLst/>
          </a:prstGeom>
          <a:noFill/>
        </p:spPr>
        <p:txBody>
          <a:bodyPr wrap="square" rtlCol="0">
            <a:spAutoFit/>
          </a:bodyPr>
          <a:lstStyle/>
          <a:p>
            <a:pPr algn="ctr"/>
            <a:r>
              <a:rPr lang="fr-FR" sz="2000" b="1" cap="all" baseline="30000" dirty="0" smtClean="0">
                <a:solidFill>
                  <a:srgbClr val="009FE3"/>
                </a:solidFill>
                <a:cs typeface="Arial" panose="020B0604020202020204" pitchFamily="34" charset="0"/>
              </a:rPr>
              <a:t>Florence </a:t>
            </a:r>
            <a:r>
              <a:rPr lang="fr-FR" sz="2000" b="1" cap="all" baseline="30000" dirty="0" err="1" smtClean="0">
                <a:solidFill>
                  <a:srgbClr val="009FE3"/>
                </a:solidFill>
                <a:cs typeface="Arial" panose="020B0604020202020204" pitchFamily="34" charset="0"/>
              </a:rPr>
              <a:t>texier</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Chef </a:t>
            </a:r>
            <a:r>
              <a:rPr lang="fr-FR" baseline="30000" dirty="0" smtClean="0">
                <a:cs typeface="Arial" panose="020B0604020202020204" pitchFamily="34" charset="0"/>
              </a:rPr>
              <a:t>de service </a:t>
            </a:r>
            <a:r>
              <a:rPr lang="fr-FR" baseline="30000" dirty="0">
                <a:cs typeface="Arial" panose="020B0604020202020204" pitchFamily="34" charset="0"/>
              </a:rPr>
              <a:t>des installations et des activités aquatiques de la ville de Nîmes</a:t>
            </a:r>
          </a:p>
        </p:txBody>
      </p:sp>
      <p:pic>
        <p:nvPicPr>
          <p:cNvPr id="2" name="Image 1"/>
          <p:cNvPicPr>
            <a:picLocks/>
          </p:cNvPicPr>
          <p:nvPr/>
        </p:nvPicPr>
        <p:blipFill rotWithShape="1">
          <a:blip r:embed="rId3">
            <a:extLst>
              <a:ext uri="{28A0092B-C50C-407E-A947-70E740481C1C}">
                <a14:useLocalDpi xmlns:a14="http://schemas.microsoft.com/office/drawing/2010/main" val="0"/>
              </a:ext>
            </a:extLst>
          </a:blip>
          <a:srcRect l="13812" t="2464" r="61428" b="47119"/>
          <a:stretch/>
        </p:blipFill>
        <p:spPr>
          <a:xfrm>
            <a:off x="752359" y="2084424"/>
            <a:ext cx="1296000" cy="1764000"/>
          </a:xfrm>
          <a:prstGeom prst="rect">
            <a:avLst/>
          </a:prstGeom>
        </p:spPr>
      </p:pic>
      <p:sp>
        <p:nvSpPr>
          <p:cNvPr id="12" name="ZoneTexte 11"/>
          <p:cNvSpPr txBox="1"/>
          <p:nvPr/>
        </p:nvSpPr>
        <p:spPr>
          <a:xfrm>
            <a:off x="752359" y="10362424"/>
            <a:ext cx="2700511" cy="253916"/>
          </a:xfrm>
          <a:prstGeom prst="rect">
            <a:avLst/>
          </a:prstGeom>
          <a:noFill/>
        </p:spPr>
        <p:txBody>
          <a:bodyPr wrap="square" rtlCol="0">
            <a:spAutoFit/>
          </a:bodyPr>
          <a:lstStyle/>
          <a:p>
            <a:r>
              <a:rPr lang="fr-FR" sz="1000" dirty="0" smtClean="0"/>
              <a:t>Patinoire de Nîmes</a:t>
            </a:r>
            <a:endParaRPr lang="fr-FR" sz="1000" dirty="0"/>
          </a:p>
        </p:txBody>
      </p:sp>
      <p:pic>
        <p:nvPicPr>
          <p:cNvPr id="13" name="Image 12"/>
          <p:cNvPicPr>
            <a:picLocks/>
          </p:cNvPicPr>
          <p:nvPr/>
        </p:nvPicPr>
        <p:blipFill rotWithShape="1">
          <a:blip r:embed="rId4" cstate="print">
            <a:extLst>
              <a:ext uri="{28A0092B-C50C-407E-A947-70E740481C1C}">
                <a14:useLocalDpi xmlns:a14="http://schemas.microsoft.com/office/drawing/2010/main" val="0"/>
              </a:ext>
            </a:extLst>
          </a:blip>
          <a:srcRect l="27146" r="27836"/>
          <a:stretch/>
        </p:blipFill>
        <p:spPr>
          <a:xfrm>
            <a:off x="194359" y="7334811"/>
            <a:ext cx="2412000" cy="3009600"/>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3</a:t>
            </a:r>
            <a:endParaRPr lang="fr-FR" sz="1800" spc="100" dirty="0">
              <a:cs typeface="Arial" panose="020B0604020202020204" pitchFamily="34" charset="0"/>
            </a:endParaRPr>
          </a:p>
        </p:txBody>
      </p:sp>
    </p:spTree>
    <p:extLst>
      <p:ext uri="{BB962C8B-B14F-4D97-AF65-F5344CB8AC3E}">
        <p14:creationId xmlns:p14="http://schemas.microsoft.com/office/powerpoint/2010/main" val="16451254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474282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59536" y="7146900"/>
            <a:ext cx="500120" cy="425184"/>
          </a:xfrm>
          <a:prstGeom prst="rect">
            <a:avLst/>
          </a:prstGeom>
        </p:spPr>
      </p:pic>
      <p:sp>
        <p:nvSpPr>
          <p:cNvPr id="31" name="ZoneTexte 30"/>
          <p:cNvSpPr txBox="1"/>
          <p:nvPr/>
        </p:nvSpPr>
        <p:spPr>
          <a:xfrm>
            <a:off x="2700511" y="1951329"/>
            <a:ext cx="4608512" cy="8494633"/>
          </a:xfrm>
          <a:prstGeom prst="rect">
            <a:avLst/>
          </a:prstGeom>
          <a:noFill/>
        </p:spPr>
        <p:txBody>
          <a:bodyPr wrap="square" numCol="2" spcCol="216000" rtlCol="0">
            <a:spAutoFit/>
          </a:bodyPr>
          <a:lstStyle/>
          <a:p>
            <a:pPr algn="just"/>
            <a:r>
              <a:rPr lang="fr-FR" sz="1050" b="1" dirty="0">
                <a:cs typeface="Arial" panose="020B0604020202020204" pitchFamily="34" charset="0"/>
              </a:rPr>
              <a:t>Présentez-vous en quelques mots :</a:t>
            </a:r>
          </a:p>
          <a:p>
            <a:pPr algn="just"/>
            <a:endParaRPr lang="fr-FR" sz="1050" dirty="0">
              <a:cs typeface="Arial" panose="020B0604020202020204" pitchFamily="34" charset="0"/>
            </a:endParaRPr>
          </a:p>
          <a:p>
            <a:pPr algn="just"/>
            <a:r>
              <a:rPr lang="fr-FR" sz="1050" dirty="0" smtClean="0">
                <a:cs typeface="Arial" panose="020B0604020202020204" pitchFamily="34" charset="0"/>
              </a:rPr>
              <a:t>J'ai </a:t>
            </a:r>
            <a:r>
              <a:rPr lang="fr-FR" sz="1050" dirty="0">
                <a:cs typeface="Arial" panose="020B0604020202020204" pitchFamily="34" charset="0"/>
              </a:rPr>
              <a:t>évolué dans </a:t>
            </a:r>
            <a:r>
              <a:rPr lang="fr-FR" sz="1050" dirty="0" smtClean="0">
                <a:cs typeface="Arial" panose="020B0604020202020204" pitchFamily="34" charset="0"/>
              </a:rPr>
              <a:t>une </a:t>
            </a:r>
            <a:r>
              <a:rPr lang="fr-FR" sz="1050" dirty="0">
                <a:cs typeface="Arial" panose="020B0604020202020204" pitchFamily="34" charset="0"/>
              </a:rPr>
              <a:t>première carrière </a:t>
            </a:r>
            <a:r>
              <a:rPr lang="fr-FR" sz="1050" dirty="0" smtClean="0">
                <a:cs typeface="Arial" panose="020B0604020202020204" pitchFamily="34" charset="0"/>
              </a:rPr>
              <a:t>à </a:t>
            </a:r>
            <a:r>
              <a:rPr lang="fr-FR" sz="1050" dirty="0">
                <a:cs typeface="Arial" panose="020B0604020202020204" pitchFamily="34" charset="0"/>
              </a:rPr>
              <a:t>l'école de l'air de </a:t>
            </a:r>
            <a:r>
              <a:rPr lang="fr-FR" sz="1050" dirty="0" smtClean="0">
                <a:cs typeface="Arial" panose="020B0604020202020204" pitchFamily="34" charset="0"/>
              </a:rPr>
              <a:t>Salon </a:t>
            </a:r>
            <a:r>
              <a:rPr lang="fr-FR" sz="1050" dirty="0">
                <a:cs typeface="Arial" panose="020B0604020202020204" pitchFamily="34" charset="0"/>
              </a:rPr>
              <a:t>de Provence en qualité de moniteur chef d'EPS .</a:t>
            </a:r>
          </a:p>
          <a:p>
            <a:pPr algn="just"/>
            <a:r>
              <a:rPr lang="fr-FR" sz="1050" dirty="0">
                <a:cs typeface="Arial" panose="020B0604020202020204" pitchFamily="34" charset="0"/>
              </a:rPr>
              <a:t>Par la </a:t>
            </a:r>
            <a:r>
              <a:rPr lang="fr-FR" sz="1050" dirty="0" smtClean="0">
                <a:cs typeface="Arial" panose="020B0604020202020204" pitchFamily="34" charset="0"/>
              </a:rPr>
              <a:t>voie </a:t>
            </a:r>
            <a:r>
              <a:rPr lang="fr-FR" sz="1050" dirty="0">
                <a:cs typeface="Arial" panose="020B0604020202020204" pitchFamily="34" charset="0"/>
              </a:rPr>
              <a:t>des concours ETAPS et </a:t>
            </a:r>
            <a:r>
              <a:rPr lang="fr-FR" sz="1050" dirty="0" smtClean="0">
                <a:cs typeface="Arial" panose="020B0604020202020204" pitchFamily="34" charset="0"/>
              </a:rPr>
              <a:t>CTAPS,  </a:t>
            </a:r>
            <a:r>
              <a:rPr lang="fr-FR" sz="1050" dirty="0">
                <a:cs typeface="Arial" panose="020B0604020202020204" pitchFamily="34" charset="0"/>
              </a:rPr>
              <a:t>j'ai intégré la filière </a:t>
            </a:r>
            <a:r>
              <a:rPr lang="fr-FR" sz="1050" dirty="0" smtClean="0">
                <a:cs typeface="Arial" panose="020B0604020202020204" pitchFamily="34" charset="0"/>
              </a:rPr>
              <a:t>sportive.  </a:t>
            </a:r>
            <a:r>
              <a:rPr lang="fr-FR" sz="1050" dirty="0">
                <a:cs typeface="Arial" panose="020B0604020202020204" pitchFamily="34" charset="0"/>
              </a:rPr>
              <a:t>J</a:t>
            </a:r>
            <a:r>
              <a:rPr lang="fr-FR" sz="1050" dirty="0" smtClean="0">
                <a:cs typeface="Arial" panose="020B0604020202020204" pitchFamily="34" charset="0"/>
              </a:rPr>
              <a:t>e </a:t>
            </a:r>
            <a:r>
              <a:rPr lang="fr-FR" sz="1050" dirty="0">
                <a:cs typeface="Arial" panose="020B0604020202020204" pitchFamily="34" charset="0"/>
              </a:rPr>
              <a:t>suis actuellement </a:t>
            </a:r>
            <a:r>
              <a:rPr lang="fr-FR" sz="1050" dirty="0" smtClean="0">
                <a:cs typeface="Arial" panose="020B0604020202020204" pitchFamily="34" charset="0"/>
              </a:rPr>
              <a:t>attaché </a:t>
            </a:r>
            <a:r>
              <a:rPr lang="fr-FR" sz="1050" dirty="0">
                <a:cs typeface="Arial" panose="020B0604020202020204" pitchFamily="34" charset="0"/>
              </a:rPr>
              <a:t>principal et directeur des sports de Salon de </a:t>
            </a:r>
            <a:r>
              <a:rPr lang="fr-FR" sz="1050" dirty="0" smtClean="0">
                <a:cs typeface="Arial" panose="020B0604020202020204" pitchFamily="34" charset="0"/>
              </a:rPr>
              <a:t>Provence, </a:t>
            </a:r>
            <a:r>
              <a:rPr lang="fr-FR" sz="1050" dirty="0">
                <a:cs typeface="Arial" panose="020B0604020202020204" pitchFamily="34" charset="0"/>
              </a:rPr>
              <a:t>ville de 45000 </a:t>
            </a:r>
            <a:r>
              <a:rPr lang="fr-FR" sz="1050" dirty="0" smtClean="0">
                <a:cs typeface="Arial" panose="020B0604020202020204" pitchFamily="34" charset="0"/>
              </a:rPr>
              <a:t>habitants. </a:t>
            </a:r>
            <a:r>
              <a:rPr lang="fr-FR" sz="1050" dirty="0">
                <a:cs typeface="Arial" panose="020B0604020202020204" pitchFamily="34" charset="0"/>
              </a:rPr>
              <a:t>J</a:t>
            </a:r>
            <a:r>
              <a:rPr lang="fr-FR" sz="1050" dirty="0" smtClean="0">
                <a:cs typeface="Arial" panose="020B0604020202020204" pitchFamily="34" charset="0"/>
              </a:rPr>
              <a:t>e </a:t>
            </a:r>
            <a:r>
              <a:rPr lang="fr-FR" sz="1050" dirty="0">
                <a:cs typeface="Arial" panose="020B0604020202020204" pitchFamily="34" charset="0"/>
              </a:rPr>
              <a:t>suis également chargé d'enseignement au STAPS </a:t>
            </a:r>
            <a:r>
              <a:rPr lang="fr-FR" sz="1050" dirty="0" smtClean="0">
                <a:cs typeface="Arial" panose="020B0604020202020204" pitchFamily="34" charset="0"/>
              </a:rPr>
              <a:t>de Montpellier au sein de parcours Fonction Publique </a:t>
            </a:r>
            <a:r>
              <a:rPr lang="fr-FR" sz="1050" dirty="0">
                <a:cs typeface="Arial" panose="020B0604020202020204" pitchFamily="34" charset="0"/>
              </a:rPr>
              <a:t>T</a:t>
            </a:r>
            <a:r>
              <a:rPr lang="fr-FR" sz="1050" dirty="0" smtClean="0">
                <a:cs typeface="Arial" panose="020B0604020202020204" pitchFamily="34" charset="0"/>
              </a:rPr>
              <a:t>erritoriale </a:t>
            </a:r>
            <a:r>
              <a:rPr lang="fr-FR" sz="1050" dirty="0">
                <a:cs typeface="Arial" panose="020B0604020202020204" pitchFamily="34" charset="0"/>
              </a:rPr>
              <a:t>et je participe aux différents jurys du </a:t>
            </a:r>
            <a:r>
              <a:rPr lang="fr-FR" sz="1050" dirty="0" smtClean="0">
                <a:cs typeface="Arial" panose="020B0604020202020204" pitchFamily="34" charset="0"/>
              </a:rPr>
              <a:t>CDG.</a:t>
            </a:r>
            <a:endParaRPr lang="fr-FR" sz="1050" dirty="0">
              <a:cs typeface="Arial" panose="020B0604020202020204" pitchFamily="34" charset="0"/>
            </a:endParaRPr>
          </a:p>
          <a:p>
            <a:pPr algn="just"/>
            <a:endParaRPr lang="fr-FR" sz="1050" dirty="0">
              <a:cs typeface="Arial" panose="020B0604020202020204" pitchFamily="34" charset="0"/>
            </a:endParaRPr>
          </a:p>
          <a:p>
            <a:pPr algn="just"/>
            <a:r>
              <a:rPr lang="fr-FR" sz="1050" b="1" dirty="0">
                <a:cs typeface="Arial" panose="020B0604020202020204" pitchFamily="34" charset="0"/>
              </a:rPr>
              <a:t>Quelles sont les grandes caractéristiques de l'accueil d'une étape du tour de France au sein d'une collectivité ?</a:t>
            </a:r>
          </a:p>
          <a:p>
            <a:pPr algn="just"/>
            <a:endParaRPr lang="fr-FR" sz="1050" dirty="0" smtClean="0">
              <a:cs typeface="Arial" panose="020B0604020202020204" pitchFamily="34" charset="0"/>
            </a:endParaRPr>
          </a:p>
          <a:p>
            <a:pPr algn="just"/>
            <a:r>
              <a:rPr lang="fr-FR" sz="1050" dirty="0" smtClean="0">
                <a:cs typeface="Arial" panose="020B0604020202020204" pitchFamily="34" charset="0"/>
              </a:rPr>
              <a:t>Organiser </a:t>
            </a:r>
            <a:r>
              <a:rPr lang="fr-FR" sz="1050" dirty="0">
                <a:cs typeface="Arial" panose="020B0604020202020204" pitchFamily="34" charset="0"/>
              </a:rPr>
              <a:t>l'accueil d'une étape du tour de France pour une ville moyenne représente un challenge excitant. Pour autant l’excitation passée et le cahier des charges d’ ASO en notre possession , le plan de charge se devait d’être </a:t>
            </a:r>
            <a:r>
              <a:rPr lang="fr-FR" sz="1050" dirty="0" smtClean="0">
                <a:cs typeface="Arial" panose="020B0604020202020204" pitchFamily="34" charset="0"/>
              </a:rPr>
              <a:t>établi.</a:t>
            </a:r>
            <a:endParaRPr lang="fr-FR" sz="1050" dirty="0">
              <a:cs typeface="Arial" panose="020B0604020202020204" pitchFamily="34" charset="0"/>
            </a:endParaRPr>
          </a:p>
          <a:p>
            <a:pPr algn="just"/>
            <a:r>
              <a:rPr lang="fr-FR" sz="1050" dirty="0">
                <a:cs typeface="Arial" panose="020B0604020202020204" pitchFamily="34" charset="0"/>
              </a:rPr>
              <a:t>I</a:t>
            </a:r>
            <a:r>
              <a:rPr lang="fr-FR" sz="1050" dirty="0" smtClean="0">
                <a:cs typeface="Arial" panose="020B0604020202020204" pitchFamily="34" charset="0"/>
              </a:rPr>
              <a:t>l </a:t>
            </a:r>
            <a:r>
              <a:rPr lang="fr-FR" sz="1050" dirty="0">
                <a:cs typeface="Arial" panose="020B0604020202020204" pitchFamily="34" charset="0"/>
              </a:rPr>
              <a:t>est utile de formaliser les axes de travail afin que l'enjeu international  de la manifestation se traduise par  une véritable réussite </a:t>
            </a:r>
            <a:r>
              <a:rPr lang="fr-FR" sz="1050" dirty="0" smtClean="0">
                <a:cs typeface="Arial" panose="020B0604020202020204" pitchFamily="34" charset="0"/>
              </a:rPr>
              <a:t>opérationnelle. </a:t>
            </a:r>
            <a:r>
              <a:rPr lang="fr-FR" sz="1050" dirty="0">
                <a:cs typeface="Arial" panose="020B0604020202020204" pitchFamily="34" charset="0"/>
              </a:rPr>
              <a:t>Pour le service des sports qui était pilote de l'arrivée de l 'étape </a:t>
            </a:r>
            <a:r>
              <a:rPr lang="fr-FR" sz="1050" dirty="0" smtClean="0">
                <a:cs typeface="Arial" panose="020B0604020202020204" pitchFamily="34" charset="0"/>
              </a:rPr>
              <a:t>Embrun/Salon </a:t>
            </a:r>
            <a:r>
              <a:rPr lang="fr-FR" sz="1050" dirty="0">
                <a:cs typeface="Arial" panose="020B0604020202020204" pitchFamily="34" charset="0"/>
              </a:rPr>
              <a:t>du </a:t>
            </a:r>
            <a:r>
              <a:rPr lang="fr-FR" sz="1050" dirty="0" smtClean="0">
                <a:cs typeface="Arial" panose="020B0604020202020204" pitchFamily="34" charset="0"/>
              </a:rPr>
              <a:t>21 juillet </a:t>
            </a:r>
            <a:r>
              <a:rPr lang="fr-FR" sz="1050" dirty="0">
                <a:cs typeface="Arial" panose="020B0604020202020204" pitchFamily="34" charset="0"/>
              </a:rPr>
              <a:t>2017, il était obligatoire de créer un comité de pilotage interne à la collectivité et un comité technique </a:t>
            </a:r>
            <a:r>
              <a:rPr lang="fr-FR" sz="1050" dirty="0" smtClean="0">
                <a:cs typeface="Arial" panose="020B0604020202020204" pitchFamily="34" charset="0"/>
              </a:rPr>
              <a:t>. </a:t>
            </a:r>
            <a:r>
              <a:rPr lang="fr-FR" sz="1050" dirty="0">
                <a:cs typeface="Arial" panose="020B0604020202020204" pitchFamily="34" charset="0"/>
              </a:rPr>
              <a:t>Des commissions allant du technique </a:t>
            </a:r>
            <a:r>
              <a:rPr lang="fr-FR" sz="1050" dirty="0" smtClean="0">
                <a:cs typeface="Arial" panose="020B0604020202020204" pitchFamily="34" charset="0"/>
              </a:rPr>
              <a:t>à </a:t>
            </a:r>
            <a:r>
              <a:rPr lang="fr-FR" sz="1050" dirty="0">
                <a:cs typeface="Arial" panose="020B0604020202020204" pitchFamily="34" charset="0"/>
              </a:rPr>
              <a:t>l'administratif en passant par l'incontournable commission sécurité constituaient ce comité </a:t>
            </a:r>
            <a:r>
              <a:rPr lang="fr-FR" sz="1050" dirty="0" smtClean="0">
                <a:cs typeface="Arial" panose="020B0604020202020204" pitchFamily="34" charset="0"/>
              </a:rPr>
              <a:t>technique. Elles </a:t>
            </a:r>
            <a:r>
              <a:rPr lang="fr-FR" sz="1050" dirty="0">
                <a:cs typeface="Arial" panose="020B0604020202020204" pitchFamily="34" charset="0"/>
              </a:rPr>
              <a:t>se réunissaient  de septembre a mai tous les </a:t>
            </a:r>
            <a:r>
              <a:rPr lang="fr-FR" sz="1050" dirty="0" smtClean="0">
                <a:cs typeface="Arial" panose="020B0604020202020204" pitchFamily="34" charset="0"/>
              </a:rPr>
              <a:t>mois. </a:t>
            </a:r>
            <a:r>
              <a:rPr lang="fr-FR" sz="1050" dirty="0">
                <a:cs typeface="Arial" panose="020B0604020202020204" pitchFamily="34" charset="0"/>
              </a:rPr>
              <a:t>T</a:t>
            </a:r>
            <a:r>
              <a:rPr lang="fr-FR" sz="1050" dirty="0" smtClean="0">
                <a:cs typeface="Arial" panose="020B0604020202020204" pitchFamily="34" charset="0"/>
              </a:rPr>
              <a:t>outes </a:t>
            </a:r>
            <a:r>
              <a:rPr lang="fr-FR" sz="1050" dirty="0">
                <a:cs typeface="Arial" panose="020B0604020202020204" pitchFamily="34" charset="0"/>
              </a:rPr>
              <a:t>les commissions avaient pour leader le chef de service concerné ou son </a:t>
            </a:r>
            <a:r>
              <a:rPr lang="fr-FR" sz="1050" dirty="0" smtClean="0">
                <a:cs typeface="Arial" panose="020B0604020202020204" pitchFamily="34" charset="0"/>
              </a:rPr>
              <a:t>adjoint ; le </a:t>
            </a:r>
            <a:r>
              <a:rPr lang="fr-FR" sz="1050" dirty="0">
                <a:cs typeface="Arial" panose="020B0604020202020204" pitchFamily="34" charset="0"/>
              </a:rPr>
              <a:t>comité de pilotage validant ou amendant les axes de </a:t>
            </a:r>
            <a:r>
              <a:rPr lang="fr-FR" sz="1050" dirty="0" smtClean="0">
                <a:cs typeface="Arial" panose="020B0604020202020204" pitchFamily="34" charset="0"/>
              </a:rPr>
              <a:t>travail.</a:t>
            </a:r>
            <a:endParaRPr lang="fr-FR" sz="1050" dirty="0">
              <a:cs typeface="Arial" panose="020B0604020202020204" pitchFamily="34" charset="0"/>
            </a:endParaRPr>
          </a:p>
          <a:p>
            <a:pPr algn="just"/>
            <a:r>
              <a:rPr lang="fr-FR" sz="1050" dirty="0" smtClean="0">
                <a:cs typeface="Arial" panose="020B0604020202020204" pitchFamily="34" charset="0"/>
              </a:rPr>
              <a:t>Dès </a:t>
            </a:r>
            <a:r>
              <a:rPr lang="fr-FR" sz="1050" dirty="0">
                <a:cs typeface="Arial" panose="020B0604020202020204" pitchFamily="34" charset="0"/>
              </a:rPr>
              <a:t>le mois de </a:t>
            </a:r>
            <a:r>
              <a:rPr lang="fr-FR" sz="1050" dirty="0" smtClean="0">
                <a:cs typeface="Arial" panose="020B0604020202020204" pitchFamily="34" charset="0"/>
              </a:rPr>
              <a:t>juin, </a:t>
            </a:r>
            <a:r>
              <a:rPr lang="fr-FR" sz="1050" dirty="0">
                <a:cs typeface="Arial" panose="020B0604020202020204" pitchFamily="34" charset="0"/>
              </a:rPr>
              <a:t>le comité </a:t>
            </a:r>
            <a:r>
              <a:rPr lang="fr-FR" sz="1050" dirty="0" smtClean="0">
                <a:cs typeface="Arial" panose="020B0604020202020204" pitchFamily="34" charset="0"/>
              </a:rPr>
              <a:t> </a:t>
            </a:r>
            <a:r>
              <a:rPr lang="fr-FR" sz="1050" dirty="0">
                <a:cs typeface="Arial" panose="020B0604020202020204" pitchFamily="34" charset="0"/>
              </a:rPr>
              <a:t>technique  s'est réuni tous les 15 jours afin de finaliser les points nécessaires </a:t>
            </a:r>
            <a:r>
              <a:rPr lang="fr-FR" sz="1050" dirty="0" smtClean="0">
                <a:cs typeface="Arial" panose="020B0604020202020204" pitchFamily="34" charset="0"/>
              </a:rPr>
              <a:t>à </a:t>
            </a:r>
            <a:r>
              <a:rPr lang="fr-FR" sz="1050" dirty="0">
                <a:cs typeface="Arial" panose="020B0604020202020204" pitchFamily="34" charset="0"/>
              </a:rPr>
              <a:t>une présentation définitive à la préfecture de </a:t>
            </a:r>
            <a:r>
              <a:rPr lang="fr-FR" sz="1050" dirty="0" smtClean="0">
                <a:cs typeface="Arial" panose="020B0604020202020204" pitchFamily="34" charset="0"/>
              </a:rPr>
              <a:t>Marseille </a:t>
            </a:r>
            <a:r>
              <a:rPr lang="fr-FR" sz="1050" dirty="0">
                <a:cs typeface="Arial" panose="020B0604020202020204" pitchFamily="34" charset="0"/>
              </a:rPr>
              <a:t>devant toutes les </a:t>
            </a:r>
            <a:r>
              <a:rPr lang="fr-FR" sz="1050" dirty="0" smtClean="0">
                <a:cs typeface="Arial" panose="020B0604020202020204" pitchFamily="34" charset="0"/>
              </a:rPr>
              <a:t>autorités. </a:t>
            </a:r>
            <a:r>
              <a:rPr lang="fr-FR" sz="1050" dirty="0">
                <a:cs typeface="Arial" panose="020B0604020202020204" pitchFamily="34" charset="0"/>
              </a:rPr>
              <a:t>C'est </a:t>
            </a:r>
            <a:r>
              <a:rPr lang="fr-FR" sz="1050" dirty="0" smtClean="0">
                <a:cs typeface="Arial" panose="020B0604020202020204" pitchFamily="34" charset="0"/>
              </a:rPr>
              <a:t>à </a:t>
            </a:r>
            <a:r>
              <a:rPr lang="fr-FR" sz="1050" dirty="0">
                <a:cs typeface="Arial" panose="020B0604020202020204" pitchFamily="34" charset="0"/>
              </a:rPr>
              <a:t>ce niveau que le dossier est validé ou </a:t>
            </a:r>
            <a:r>
              <a:rPr lang="fr-FR" sz="1050" dirty="0" smtClean="0">
                <a:cs typeface="Arial" panose="020B0604020202020204" pitchFamily="34" charset="0"/>
              </a:rPr>
              <a:t>amendé. </a:t>
            </a:r>
            <a:r>
              <a:rPr lang="fr-FR" sz="1050" dirty="0">
                <a:cs typeface="Arial" panose="020B0604020202020204" pitchFamily="34" charset="0"/>
              </a:rPr>
              <a:t>Pour la ville de </a:t>
            </a:r>
            <a:r>
              <a:rPr lang="fr-FR" sz="1050" dirty="0" smtClean="0">
                <a:cs typeface="Arial" panose="020B0604020202020204" pitchFamily="34" charset="0"/>
              </a:rPr>
              <a:t>Salon </a:t>
            </a:r>
            <a:r>
              <a:rPr lang="fr-FR" sz="1050" dirty="0">
                <a:cs typeface="Arial" panose="020B0604020202020204" pitchFamily="34" charset="0"/>
              </a:rPr>
              <a:t>de </a:t>
            </a:r>
            <a:r>
              <a:rPr lang="fr-FR" sz="1050" dirty="0" smtClean="0">
                <a:cs typeface="Arial" panose="020B0604020202020204" pitchFamily="34" charset="0"/>
              </a:rPr>
              <a:t>Provence, </a:t>
            </a:r>
            <a:r>
              <a:rPr lang="fr-FR" sz="1050" dirty="0">
                <a:cs typeface="Arial" panose="020B0604020202020204" pitchFamily="34" charset="0"/>
              </a:rPr>
              <a:t>le quitus a été donné sans souci par les représentants de </a:t>
            </a:r>
            <a:r>
              <a:rPr lang="fr-FR" sz="1050" dirty="0" smtClean="0">
                <a:cs typeface="Arial" panose="020B0604020202020204" pitchFamily="34" charset="0"/>
              </a:rPr>
              <a:t>l‘Etat. </a:t>
            </a:r>
            <a:r>
              <a:rPr lang="fr-FR" sz="1050" dirty="0">
                <a:cs typeface="Arial" panose="020B0604020202020204" pitchFamily="34" charset="0"/>
              </a:rPr>
              <a:t>C’est seulement grâce à une méthodologie de projet que la réussite peut être au rendez </a:t>
            </a:r>
            <a:r>
              <a:rPr lang="fr-FR" sz="1050" dirty="0" smtClean="0">
                <a:cs typeface="Arial" panose="020B0604020202020204" pitchFamily="34" charset="0"/>
              </a:rPr>
              <a:t>vous.</a:t>
            </a:r>
            <a:endParaRPr lang="fr-FR" sz="1050" dirty="0">
              <a:cs typeface="Arial" panose="020B0604020202020204" pitchFamily="34" charset="0"/>
            </a:endParaRPr>
          </a:p>
          <a:p>
            <a:pPr algn="just"/>
            <a:endParaRPr lang="fr-FR" sz="1050" dirty="0">
              <a:cs typeface="Arial" panose="020B0604020202020204" pitchFamily="34" charset="0"/>
            </a:endParaRPr>
          </a:p>
          <a:p>
            <a:pPr algn="just"/>
            <a:r>
              <a:rPr lang="fr-FR" sz="1050" b="1" dirty="0">
                <a:cs typeface="Arial" panose="020B0604020202020204" pitchFamily="34" charset="0"/>
              </a:rPr>
              <a:t>Comment, avec votre expérience, vous mettez en avant </a:t>
            </a:r>
            <a:r>
              <a:rPr lang="fr-FR" sz="1050" b="1" dirty="0" smtClean="0">
                <a:cs typeface="Arial" panose="020B0604020202020204" pitchFamily="34" charset="0"/>
              </a:rPr>
              <a:t>un partenariat </a:t>
            </a:r>
            <a:r>
              <a:rPr lang="fr-FR" sz="1050" b="1" dirty="0">
                <a:cs typeface="Arial" panose="020B0604020202020204" pitchFamily="34" charset="0"/>
              </a:rPr>
              <a:t>gagnant/gagnant entre la collectivité et ASO pour optimiser l'organisation et ses impacts territoriaux ?</a:t>
            </a:r>
          </a:p>
          <a:p>
            <a:pPr algn="just"/>
            <a:endParaRPr lang="fr-FR" sz="1050" dirty="0">
              <a:cs typeface="Arial" panose="020B0604020202020204" pitchFamily="34" charset="0"/>
            </a:endParaRPr>
          </a:p>
          <a:p>
            <a:pPr algn="just"/>
            <a:r>
              <a:rPr lang="fr-FR" sz="1050" dirty="0">
                <a:cs typeface="Arial" panose="020B0604020202020204" pitchFamily="34" charset="0"/>
              </a:rPr>
              <a:t>Organiser ce type d’événement ne peut pas être vu sous le prisme d’un seul gagnant au détriment de l’autre. C’est grâce à une forme de respect mutuel que la manifestation peut être </a:t>
            </a:r>
            <a:r>
              <a:rPr lang="fr-FR" sz="1050" dirty="0" smtClean="0">
                <a:cs typeface="Arial" panose="020B0604020202020204" pitchFamily="34" charset="0"/>
              </a:rPr>
              <a:t>réussie.</a:t>
            </a:r>
          </a:p>
          <a:p>
            <a:pPr algn="just"/>
            <a:endParaRPr lang="fr-FR" sz="1050" dirty="0">
              <a:cs typeface="Arial" panose="020B0604020202020204" pitchFamily="34" charset="0"/>
            </a:endParaRPr>
          </a:p>
          <a:p>
            <a:pPr algn="just"/>
            <a:r>
              <a:rPr lang="fr-FR" sz="1050" dirty="0">
                <a:cs typeface="Arial" panose="020B0604020202020204" pitchFamily="34" charset="0"/>
              </a:rPr>
              <a:t>En </a:t>
            </a:r>
            <a:r>
              <a:rPr lang="fr-FR" sz="1050" dirty="0" smtClean="0">
                <a:cs typeface="Arial" panose="020B0604020202020204" pitchFamily="34" charset="0"/>
              </a:rPr>
              <a:t>effet, </a:t>
            </a:r>
            <a:r>
              <a:rPr lang="fr-FR" sz="1050" dirty="0">
                <a:cs typeface="Arial" panose="020B0604020202020204" pitchFamily="34" charset="0"/>
              </a:rPr>
              <a:t>le savoir faire et la logistique d’ASO ne peut être efficiente que si la ville met en œuvre toute son ingénierie de façon coordonnée et de manière transversale. Je peux dire que la relation de travail tissée entre le responsable d’ASO en charge des arrivées et moi même a été excellente, chacun de son coté permettant que la mission soit la plus aboutie . Ce partenariat a été riche pour la totalité du  service des sports qui s’est impliqué avec professionnalisme dans cette </a:t>
            </a:r>
            <a:r>
              <a:rPr lang="fr-FR" sz="1050" dirty="0" smtClean="0">
                <a:cs typeface="Arial" panose="020B0604020202020204" pitchFamily="34" charset="0"/>
              </a:rPr>
              <a:t>organisation. La </a:t>
            </a:r>
            <a:r>
              <a:rPr lang="fr-FR" sz="1050" dirty="0">
                <a:cs typeface="Arial" panose="020B0604020202020204" pitchFamily="34" charset="0"/>
              </a:rPr>
              <a:t>collectivité de </a:t>
            </a:r>
            <a:r>
              <a:rPr lang="fr-FR" sz="1050" dirty="0" smtClean="0">
                <a:cs typeface="Arial" panose="020B0604020202020204" pitchFamily="34" charset="0"/>
              </a:rPr>
              <a:t>septembre à </a:t>
            </a:r>
            <a:r>
              <a:rPr lang="fr-FR" sz="1050" dirty="0">
                <a:cs typeface="Arial" panose="020B0604020202020204" pitchFamily="34" charset="0"/>
              </a:rPr>
              <a:t>j</a:t>
            </a:r>
            <a:r>
              <a:rPr lang="fr-FR" sz="1050" dirty="0" smtClean="0">
                <a:cs typeface="Arial" panose="020B0604020202020204" pitchFamily="34" charset="0"/>
              </a:rPr>
              <a:t>uillet </a:t>
            </a:r>
            <a:r>
              <a:rPr lang="fr-FR" sz="1050" dirty="0">
                <a:cs typeface="Arial" panose="020B0604020202020204" pitchFamily="34" charset="0"/>
              </a:rPr>
              <a:t>a vécu au rythme du tour de </a:t>
            </a:r>
            <a:r>
              <a:rPr lang="fr-FR" sz="1050" dirty="0" smtClean="0">
                <a:cs typeface="Arial" panose="020B0604020202020204" pitchFamily="34" charset="0"/>
              </a:rPr>
              <a:t>France .</a:t>
            </a:r>
          </a:p>
          <a:p>
            <a:pPr algn="just"/>
            <a:endParaRPr lang="fr-FR" sz="1050" dirty="0">
              <a:cs typeface="Arial" panose="020B0604020202020204" pitchFamily="34" charset="0"/>
            </a:endParaRPr>
          </a:p>
          <a:p>
            <a:pPr algn="just"/>
            <a:r>
              <a:rPr lang="fr-FR" sz="1050" dirty="0">
                <a:cs typeface="Arial" panose="020B0604020202020204" pitchFamily="34" charset="0"/>
              </a:rPr>
              <a:t>Ce magnifique pari populaire a </a:t>
            </a:r>
            <a:r>
              <a:rPr lang="fr-FR" sz="1050" dirty="0" smtClean="0">
                <a:cs typeface="Arial" panose="020B0604020202020204" pitchFamily="34" charset="0"/>
              </a:rPr>
              <a:t>permis </a:t>
            </a:r>
            <a:r>
              <a:rPr lang="fr-FR" sz="1050" dirty="0">
                <a:cs typeface="Arial" panose="020B0604020202020204" pitchFamily="34" charset="0"/>
              </a:rPr>
              <a:t>de mettre en exergue à la fois notre savoir faire territorial ainsi que l’intégralité de notre patrimoine provençal , dans un climat de travail toujours très serein et empreint de respect commun entre nos deux </a:t>
            </a:r>
            <a:r>
              <a:rPr lang="fr-FR" sz="1050" dirty="0" smtClean="0">
                <a:cs typeface="Arial" panose="020B0604020202020204" pitchFamily="34" charset="0"/>
              </a:rPr>
              <a:t>institutions.</a:t>
            </a:r>
            <a:endParaRPr lang="fr-FR" sz="1050" dirty="0">
              <a:cs typeface="Arial" panose="020B0604020202020204" pitchFamily="34" charset="0"/>
            </a:endParaRPr>
          </a:p>
          <a:p>
            <a:pPr algn="just"/>
            <a:endParaRPr lang="fr-FR" sz="1000" dirty="0">
              <a:cs typeface="Arial" panose="020B0604020202020204" pitchFamily="34" charset="0"/>
            </a:endParaRPr>
          </a:p>
          <a:p>
            <a:pPr algn="just"/>
            <a:endParaRPr lang="fr-FR" sz="1000" dirty="0">
              <a:cs typeface="Arial" panose="020B0604020202020204" pitchFamily="34" charset="0"/>
            </a:endParaRPr>
          </a:p>
        </p:txBody>
      </p:sp>
      <p:sp>
        <p:nvSpPr>
          <p:cNvPr id="34" name="ZoneTexte 33"/>
          <p:cNvSpPr txBox="1"/>
          <p:nvPr/>
        </p:nvSpPr>
        <p:spPr>
          <a:xfrm>
            <a:off x="2736515" y="1455460"/>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Patrice </a:t>
            </a:r>
            <a:r>
              <a:rPr lang="fr-FR" sz="2400" b="1" cap="all" dirty="0" err="1" smtClean="0">
                <a:solidFill>
                  <a:srgbClr val="009FE3"/>
                </a:solidFill>
                <a:cs typeface="Arial" panose="020B0604020202020204" pitchFamily="34" charset="0"/>
              </a:rPr>
              <a:t>Gonguet</a:t>
            </a:r>
            <a:endParaRPr lang="fr-FR" sz="2400" b="1" cap="all" dirty="0">
              <a:solidFill>
                <a:srgbClr val="009FE3"/>
              </a:solidFill>
              <a:cs typeface="Arial" panose="020B0604020202020204" pitchFamily="34" charset="0"/>
            </a:endParaRPr>
          </a:p>
        </p:txBody>
      </p:sp>
      <p:sp>
        <p:nvSpPr>
          <p:cNvPr id="36" name="ZoneTexte 35"/>
          <p:cNvSpPr txBox="1"/>
          <p:nvPr/>
        </p:nvSpPr>
        <p:spPr>
          <a:xfrm>
            <a:off x="250081" y="5321483"/>
            <a:ext cx="2304256" cy="1754326"/>
          </a:xfrm>
          <a:prstGeom prst="rect">
            <a:avLst/>
          </a:prstGeom>
          <a:noFill/>
        </p:spPr>
        <p:txBody>
          <a:bodyPr wrap="square" rtlCol="0">
            <a:spAutoFit/>
          </a:bodyPr>
          <a:lstStyle/>
          <a:p>
            <a:pPr algn="just"/>
            <a:r>
              <a:rPr lang="fr-FR" sz="1200" i="1" dirty="0">
                <a:cs typeface="Arial" panose="020B0604020202020204" pitchFamily="34" charset="0"/>
              </a:rPr>
              <a:t>Ce magnifique pari populaire a permis de mettre en exergue à la fois notre savoir faire territorial ainsi que l’intégralité de notre patrimoine </a:t>
            </a:r>
            <a:r>
              <a:rPr lang="fr-FR" sz="1200" i="1" dirty="0" smtClean="0">
                <a:cs typeface="Arial" panose="020B0604020202020204" pitchFamily="34" charset="0"/>
              </a:rPr>
              <a:t>provençal, </a:t>
            </a:r>
            <a:r>
              <a:rPr lang="fr-FR" sz="1200" i="1" dirty="0">
                <a:cs typeface="Arial" panose="020B0604020202020204" pitchFamily="34" charset="0"/>
              </a:rPr>
              <a:t>dans un climat de travail toujours très serein et empreint de respect commun entre nos deux </a:t>
            </a:r>
            <a:r>
              <a:rPr lang="fr-FR" sz="1200" i="1" dirty="0" smtClean="0">
                <a:cs typeface="Arial" panose="020B0604020202020204" pitchFamily="34" charset="0"/>
              </a:rPr>
              <a:t>institutions.</a:t>
            </a:r>
            <a:endParaRPr lang="fr-FR" sz="1200" i="1" dirty="0">
              <a:cs typeface="Arial" panose="020B0604020202020204" pitchFamily="34" charset="0"/>
            </a:endParaRPr>
          </a:p>
        </p:txBody>
      </p:sp>
      <p:sp>
        <p:nvSpPr>
          <p:cNvPr id="37" name="ZoneTexte 36"/>
          <p:cNvSpPr txBox="1"/>
          <p:nvPr/>
        </p:nvSpPr>
        <p:spPr>
          <a:xfrm>
            <a:off x="250081" y="3985871"/>
            <a:ext cx="2304256"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PATRICE GONGUET</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Directeur des Sports</a:t>
            </a:r>
          </a:p>
          <a:p>
            <a:pPr algn="ctr"/>
            <a:r>
              <a:rPr lang="fr-FR" sz="1200" dirty="0" smtClean="0">
                <a:cs typeface="Arial" panose="020B0604020202020204" pitchFamily="34" charset="0"/>
              </a:rPr>
              <a:t>Salon de Provence</a:t>
            </a:r>
            <a:endParaRPr lang="fr-FR" sz="1200" dirty="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808" y="1917125"/>
            <a:ext cx="1378801" cy="1842907"/>
          </a:xfrm>
          <a:prstGeom prst="rect">
            <a:avLst/>
          </a:prstGeom>
        </p:spPr>
      </p:pic>
      <p:pic>
        <p:nvPicPr>
          <p:cNvPr id="4" name="Image 3"/>
          <p:cNvPicPr>
            <a:picLocks noChangeAspect="1"/>
          </p:cNvPicPr>
          <p:nvPr/>
        </p:nvPicPr>
        <p:blipFill>
          <a:blip r:embed="rId4"/>
          <a:stretch>
            <a:fillRect/>
          </a:stretch>
        </p:blipFill>
        <p:spPr>
          <a:xfrm>
            <a:off x="250081" y="8545231"/>
            <a:ext cx="2284644" cy="1419994"/>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48</a:t>
            </a:r>
            <a:endParaRPr lang="fr-FR" sz="1800" spc="100" dirty="0">
              <a:cs typeface="Arial" panose="020B0604020202020204" pitchFamily="34" charset="0"/>
            </a:endParaRPr>
          </a:p>
        </p:txBody>
      </p:sp>
    </p:spTree>
    <p:extLst>
      <p:ext uri="{BB962C8B-B14F-4D97-AF65-F5344CB8AC3E}">
        <p14:creationId xmlns:p14="http://schemas.microsoft.com/office/powerpoint/2010/main" val="29048390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55865" y="6835964"/>
            <a:ext cx="500120" cy="425184"/>
          </a:xfrm>
          <a:prstGeom prst="rect">
            <a:avLst/>
          </a:prstGeom>
        </p:spPr>
      </p:pic>
      <p:sp>
        <p:nvSpPr>
          <p:cNvPr id="31" name="ZoneTexte 30"/>
          <p:cNvSpPr txBox="1"/>
          <p:nvPr/>
        </p:nvSpPr>
        <p:spPr>
          <a:xfrm>
            <a:off x="2774478" y="1987718"/>
            <a:ext cx="4608512" cy="8725466"/>
          </a:xfrm>
          <a:prstGeom prst="rect">
            <a:avLst/>
          </a:prstGeom>
          <a:noFill/>
        </p:spPr>
        <p:txBody>
          <a:bodyPr wrap="square" numCol="2" spcCol="216000" rtlCol="0">
            <a:spAutoFit/>
          </a:bodyPr>
          <a:lstStyle/>
          <a:p>
            <a:pPr algn="just"/>
            <a:r>
              <a:rPr lang="fr-FR" sz="1100" b="1" dirty="0" smtClean="0"/>
              <a:t>Présentez-vous et votre </a:t>
            </a:r>
            <a:r>
              <a:rPr lang="fr-FR" sz="1100" b="1" dirty="0"/>
              <a:t>structure en quelques mots </a:t>
            </a:r>
            <a:r>
              <a:rPr lang="fr-FR" sz="1100" b="1" dirty="0" smtClean="0"/>
              <a:t>:</a:t>
            </a:r>
          </a:p>
          <a:p>
            <a:pPr algn="just"/>
            <a:endParaRPr lang="fr-FR" sz="1100" dirty="0" smtClean="0"/>
          </a:p>
          <a:p>
            <a:pPr algn="just"/>
            <a:r>
              <a:rPr lang="fr-FR" sz="1100" dirty="0" smtClean="0"/>
              <a:t> </a:t>
            </a:r>
            <a:r>
              <a:rPr lang="fr-FR" sz="1100" dirty="0"/>
              <a:t>Je suis Jean-Louis Pagès, Directeur des Sites du Tour de France. Initialement professeur d’histoire et géographie, j’ai effectué mon premier Tour de France en 1984. J’ai intégré la Société du Tour de France en 1986 et ai été associé, depuis, de façon très soutenue à toute l’évolution technique et technologique de l’organisation du Tour de France. Je suis passé par tous les postes, séjourné 200 nuits par an à l’hôtel, effectué 120 000km annuels et ai connu tous les directeurs du </a:t>
            </a:r>
            <a:r>
              <a:rPr lang="fr-FR" sz="1100" dirty="0" err="1"/>
              <a:t>TdF</a:t>
            </a:r>
            <a:r>
              <a:rPr lang="fr-FR" sz="1100" dirty="0"/>
              <a:t> depuis Messieurs </a:t>
            </a:r>
            <a:r>
              <a:rPr lang="fr-FR" sz="1100" dirty="0" err="1"/>
              <a:t>Goddet</a:t>
            </a:r>
            <a:r>
              <a:rPr lang="fr-FR" sz="1100" dirty="0"/>
              <a:t> et Lévitan. Le seul que je n’ai pas connu est Henri </a:t>
            </a:r>
            <a:r>
              <a:rPr lang="fr-FR" sz="1100" dirty="0" err="1"/>
              <a:t>Desgrange</a:t>
            </a:r>
            <a:r>
              <a:rPr lang="fr-FR" sz="1100" dirty="0"/>
              <a:t>.</a:t>
            </a:r>
          </a:p>
          <a:p>
            <a:pPr algn="just"/>
            <a:r>
              <a:rPr lang="fr-FR" sz="1100" dirty="0"/>
              <a:t>Je m’apprête aujourd’hui à faire valoir mes droits à la retraite et m’oriente vers un rôle de consultant dans l’organisation d’événements.</a:t>
            </a:r>
          </a:p>
          <a:p>
            <a:pPr algn="just"/>
            <a:endParaRPr lang="fr-FR" sz="1100" dirty="0" smtClean="0"/>
          </a:p>
          <a:p>
            <a:pPr algn="just"/>
            <a:endParaRPr lang="fr-FR" sz="1100" dirty="0" smtClean="0"/>
          </a:p>
          <a:p>
            <a:pPr algn="just"/>
            <a:r>
              <a:rPr lang="fr-FR" sz="1100" b="1" dirty="0">
                <a:cs typeface="Arial" panose="020B0604020202020204" pitchFamily="34" charset="0"/>
              </a:rPr>
              <a:t>Quelles sont les grandes caractéristiques de l'accueil d'une étape du tour de France au sein d'une collectivité ?</a:t>
            </a:r>
          </a:p>
          <a:p>
            <a:pPr algn="just"/>
            <a:endParaRPr lang="fr-FR" sz="1100" dirty="0" smtClean="0"/>
          </a:p>
          <a:p>
            <a:pPr algn="just"/>
            <a:r>
              <a:rPr lang="fr-FR" sz="1100" dirty="0" smtClean="0"/>
              <a:t>Pour </a:t>
            </a:r>
            <a:r>
              <a:rPr lang="fr-FR" sz="1100" dirty="0"/>
              <a:t>accueillir une étape du Tour de France la ville doit, avant tout, faire acte de candidature auprès du Directeur du Tour (230 candidatures à ce jour). Une fois cette « étape » actée, l’accueil d’une étape du Tour de France au sein d’une collectivité se caractérise par :</a:t>
            </a:r>
          </a:p>
          <a:p>
            <a:pPr algn="just"/>
            <a:r>
              <a:rPr lang="fr-FR" sz="1100" dirty="0" smtClean="0"/>
              <a:t>- la </a:t>
            </a:r>
            <a:r>
              <a:rPr lang="fr-FR" sz="1100" dirty="0"/>
              <a:t>mise à disposition d’espaces et de locaux pour accueillir 4500 personnes et 2400 </a:t>
            </a:r>
            <a:r>
              <a:rPr lang="fr-FR" sz="1100" dirty="0" smtClean="0"/>
              <a:t>véhicules, 6 </a:t>
            </a:r>
            <a:r>
              <a:rPr lang="fr-FR" sz="1100" dirty="0"/>
              <a:t>à 7 ha pour une </a:t>
            </a:r>
            <a:r>
              <a:rPr lang="fr-FR" sz="1100" dirty="0" smtClean="0"/>
              <a:t>arrivée, </a:t>
            </a:r>
            <a:r>
              <a:rPr lang="fr-FR" sz="1100" dirty="0"/>
              <a:t>3 à </a:t>
            </a:r>
            <a:r>
              <a:rPr lang="fr-FR" sz="1100" dirty="0" smtClean="0"/>
              <a:t>4 ha </a:t>
            </a:r>
            <a:r>
              <a:rPr lang="fr-FR" sz="1100" dirty="0"/>
              <a:t>pour un </a:t>
            </a:r>
            <a:r>
              <a:rPr lang="fr-FR" sz="1100" dirty="0" smtClean="0"/>
              <a:t>départ, </a:t>
            </a:r>
            <a:r>
              <a:rPr lang="fr-FR" sz="1100" dirty="0"/>
              <a:t>un centre de presse de </a:t>
            </a:r>
            <a:r>
              <a:rPr lang="fr-FR" sz="1100" dirty="0" smtClean="0"/>
              <a:t>1500m², </a:t>
            </a:r>
            <a:r>
              <a:rPr lang="fr-FR" sz="1100" dirty="0"/>
              <a:t>une capacité d’hébergement adaptée aux besoins (A.S.O. seul réserve 1500 couchages quotidiens).</a:t>
            </a:r>
          </a:p>
          <a:p>
            <a:pPr algn="just"/>
            <a:r>
              <a:rPr lang="fr-FR" sz="1100" dirty="0"/>
              <a:t>- recevoir en repérage et réunions préalables les représentants d’A.S.O, de France Télévisions (réalisateur</a:t>
            </a:r>
            <a:r>
              <a:rPr lang="fr-FR" sz="1100" dirty="0" smtClean="0"/>
              <a:t>) et du prestataire Orange</a:t>
            </a:r>
            <a:r>
              <a:rPr lang="fr-FR" sz="1100" dirty="0"/>
              <a:t>.</a:t>
            </a:r>
          </a:p>
          <a:p>
            <a:pPr algn="just"/>
            <a:r>
              <a:rPr lang="fr-FR" sz="1100" dirty="0"/>
              <a:t>- la fourniture de barrières pour dessiner les espaces retenus d’un commun accord.</a:t>
            </a:r>
          </a:p>
          <a:p>
            <a:pPr algn="just"/>
            <a:r>
              <a:rPr lang="fr-FR" sz="1100" dirty="0"/>
              <a:t>- A.S.O se charge du service d’ordre, de la brigade des contrôleurs assermentés, des frais d’hébergement, des télécommunications ainsi que de la mise en place des infrastructures directement liées aux sites de départ et/ou d’arrivée.</a:t>
            </a:r>
          </a:p>
          <a:p>
            <a:pPr algn="just"/>
            <a:endParaRPr lang="fr-FR" sz="1100" dirty="0" smtClean="0"/>
          </a:p>
          <a:p>
            <a:pPr algn="just"/>
            <a:r>
              <a:rPr lang="fr-FR" sz="1100" b="1" dirty="0">
                <a:cs typeface="Arial" panose="020B0604020202020204" pitchFamily="34" charset="0"/>
              </a:rPr>
              <a:t>Comment, avec votre expérience, vous mettez en avant partenariat gagnant/gagnant entre la collectivité et ASO pour optimiser l'organisation et ses impacts territoriaux ?</a:t>
            </a:r>
          </a:p>
          <a:p>
            <a:pPr algn="just"/>
            <a:endParaRPr lang="fr-FR" sz="1100" dirty="0" smtClean="0"/>
          </a:p>
          <a:p>
            <a:pPr algn="just"/>
            <a:r>
              <a:rPr lang="fr-FR" sz="1100" dirty="0" smtClean="0"/>
              <a:t>Recevoir </a:t>
            </a:r>
            <a:r>
              <a:rPr lang="fr-FR" sz="1100" dirty="0"/>
              <a:t>le Tour c’est un échange d’expérience, une opportunité de vitrine internationale, une mise en valeur indéniable des territoires, une médiatisation reconnue (190 pays), un excellent rapport </a:t>
            </a:r>
            <a:r>
              <a:rPr lang="fr-FR" sz="1100" dirty="0" smtClean="0"/>
              <a:t>qualité/prix </a:t>
            </a:r>
            <a:r>
              <a:rPr lang="fr-FR" sz="1100" dirty="0"/>
              <a:t>par rapport à d’autres événements de même envergure (Coupe du Monde de Football, Jeux Olympiques), l’affichage d’une politique environnementale au travers de la pratique du </a:t>
            </a:r>
            <a:r>
              <a:rPr lang="fr-FR" sz="1100" dirty="0" smtClean="0"/>
              <a:t>vélo ou </a:t>
            </a:r>
            <a:r>
              <a:rPr lang="fr-FR" sz="1100" dirty="0"/>
              <a:t>l’appartenance au club des villes étapes du Tour.</a:t>
            </a:r>
          </a:p>
          <a:p>
            <a:pPr algn="just"/>
            <a:r>
              <a:rPr lang="fr-FR" sz="1100" dirty="0"/>
              <a:t>Le terrain de jeu du Tour c’est la route et les régions qui le reçoivent ou le voient passer contrairement aux manifestations qui se déroulent majoritairement dans des enceintes fermées.</a:t>
            </a:r>
          </a:p>
          <a:p>
            <a:pPr algn="just"/>
            <a:r>
              <a:rPr lang="fr-FR" sz="1100" dirty="0"/>
              <a:t>Qualité de l’organisation, disponibilité des techniciens d’A.S.O et impacts territoriaux justifient, aujourd’hui, le nombre constant de candidatures à recevoir le Tour de France.</a:t>
            </a:r>
          </a:p>
          <a:p>
            <a:pPr algn="just"/>
            <a:endParaRPr lang="fr-FR" sz="1100" dirty="0"/>
          </a:p>
          <a:p>
            <a:pPr algn="just"/>
            <a:endParaRPr lang="fr-FR" sz="1100" dirty="0" smtClean="0"/>
          </a:p>
          <a:p>
            <a:pPr algn="just"/>
            <a:endParaRPr lang="fr-FR" sz="1100" dirty="0"/>
          </a:p>
          <a:p>
            <a:pPr algn="just"/>
            <a:endParaRPr lang="fr-FR" sz="1000" dirty="0"/>
          </a:p>
        </p:txBody>
      </p:sp>
      <p:sp>
        <p:nvSpPr>
          <p:cNvPr id="34" name="ZoneTexte 33"/>
          <p:cNvSpPr txBox="1"/>
          <p:nvPr/>
        </p:nvSpPr>
        <p:spPr>
          <a:xfrm>
            <a:off x="2702470" y="1424851"/>
            <a:ext cx="4752528"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Jean-Louis Pages</a:t>
            </a:r>
            <a:endParaRPr lang="fr-FR" sz="2400" b="1" cap="all" dirty="0">
              <a:solidFill>
                <a:srgbClr val="009FE3"/>
              </a:solidFill>
              <a:cs typeface="Arial" panose="020B0604020202020204" pitchFamily="34" charset="0"/>
            </a:endParaRPr>
          </a:p>
        </p:txBody>
      </p:sp>
      <p:sp>
        <p:nvSpPr>
          <p:cNvPr id="36" name="ZoneTexte 35"/>
          <p:cNvSpPr txBox="1"/>
          <p:nvPr/>
        </p:nvSpPr>
        <p:spPr>
          <a:xfrm>
            <a:off x="180231" y="5655690"/>
            <a:ext cx="2304256" cy="1200329"/>
          </a:xfrm>
          <a:prstGeom prst="rect">
            <a:avLst/>
          </a:prstGeom>
          <a:noFill/>
        </p:spPr>
        <p:txBody>
          <a:bodyPr wrap="square" rtlCol="0">
            <a:spAutoFit/>
          </a:bodyPr>
          <a:lstStyle/>
          <a:p>
            <a:pPr algn="just"/>
            <a:r>
              <a:rPr lang="fr-FR" sz="1200" i="1" dirty="0">
                <a:cs typeface="Arial" panose="020B0604020202020204" pitchFamily="34" charset="0"/>
              </a:rPr>
              <a:t>Qualité de l’organisation, disponibilité des techniciens d’A.S.O et impacts territoriaux justifient, aujourd’hui, le nombre constant de candidatures à recevoir le Tour de France.</a:t>
            </a:r>
          </a:p>
        </p:txBody>
      </p:sp>
      <p:sp>
        <p:nvSpPr>
          <p:cNvPr id="37" name="ZoneTexte 36"/>
          <p:cNvSpPr txBox="1"/>
          <p:nvPr/>
        </p:nvSpPr>
        <p:spPr>
          <a:xfrm>
            <a:off x="250081" y="3985871"/>
            <a:ext cx="2378422" cy="830997"/>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Jean-Louis PAGES</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Directeur des sites</a:t>
            </a:r>
          </a:p>
          <a:p>
            <a:pPr algn="ctr"/>
            <a:r>
              <a:rPr lang="fr-FR" sz="1200" dirty="0" smtClean="0">
                <a:cs typeface="Arial" panose="020B0604020202020204" pitchFamily="34" charset="0"/>
              </a:rPr>
              <a:t>Tour de France</a:t>
            </a:r>
          </a:p>
          <a:p>
            <a:pPr algn="ctr"/>
            <a:r>
              <a:rPr lang="fr-FR" sz="1200" dirty="0" smtClean="0">
                <a:cs typeface="Arial" panose="020B0604020202020204" pitchFamily="34" charset="0"/>
              </a:rPr>
              <a:t>Amaury Sport Organisation</a:t>
            </a:r>
            <a:endParaRPr lang="fr-FR" sz="1200" dirty="0">
              <a:cs typeface="Arial" panose="020B0604020202020204" pitchFamily="34" charset="0"/>
            </a:endParaRPr>
          </a:p>
        </p:txBody>
      </p:sp>
      <p:sp>
        <p:nvSpPr>
          <p:cNvPr id="12" name="ZoneTexte 11"/>
          <p:cNvSpPr txBox="1"/>
          <p:nvPr/>
        </p:nvSpPr>
        <p:spPr>
          <a:xfrm>
            <a:off x="413163" y="9874923"/>
            <a:ext cx="2700511" cy="253916"/>
          </a:xfrm>
          <a:prstGeom prst="rect">
            <a:avLst/>
          </a:prstGeom>
          <a:noFill/>
        </p:spPr>
        <p:txBody>
          <a:bodyPr wrap="square" rtlCol="0">
            <a:spAutoFit/>
          </a:bodyPr>
          <a:lstStyle/>
          <a:p>
            <a:r>
              <a:rPr lang="fr-FR" sz="1000" dirty="0" smtClean="0"/>
              <a:t>Le Tour de France et « ses miracles »</a:t>
            </a:r>
            <a:endParaRPr lang="fr-FR" sz="1000"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162" y="1905124"/>
            <a:ext cx="1436260" cy="1915014"/>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92" y="8036293"/>
            <a:ext cx="2552000" cy="1822857"/>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49</a:t>
            </a:r>
            <a:endParaRPr lang="fr-FR" sz="1800" spc="100" dirty="0">
              <a:cs typeface="Arial" panose="020B0604020202020204" pitchFamily="34" charset="0"/>
            </a:endParaRPr>
          </a:p>
        </p:txBody>
      </p:sp>
    </p:spTree>
    <p:extLst>
      <p:ext uri="{BB962C8B-B14F-4D97-AF65-F5344CB8AC3E}">
        <p14:creationId xmlns:p14="http://schemas.microsoft.com/office/powerpoint/2010/main" val="2642616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227020"/>
            <a:ext cx="6912768" cy="2732758"/>
          </a:xfrm>
        </p:spPr>
        <p:txBody>
          <a:bodyPr>
            <a:normAutofit/>
          </a:bodyPr>
          <a:lstStyle/>
          <a:p>
            <a:pPr marL="0" indent="0">
              <a:buNone/>
            </a:pPr>
            <a:r>
              <a:rPr lang="fr-FR" sz="3900" b="1" dirty="0" smtClean="0">
                <a:solidFill>
                  <a:schemeClr val="bg1"/>
                </a:solidFill>
              </a:rPr>
              <a:t>SANTE ET SPORT : DE NOUVELLES PRESCRIPTIONS</a:t>
            </a:r>
            <a:endParaRPr lang="fr-FR" sz="3900" b="1"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#13</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50</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27208145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39" y="5066069"/>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980431" y="7495169"/>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721919" y="2464889"/>
            <a:ext cx="4608512" cy="6232475"/>
          </a:xfrm>
          <a:prstGeom prst="rect">
            <a:avLst/>
          </a:prstGeom>
          <a:noFill/>
        </p:spPr>
        <p:txBody>
          <a:bodyPr wrap="square" numCol="2" spcCol="216000" rtlCol="0">
            <a:spAutoFit/>
          </a:bodyPr>
          <a:lstStyle/>
          <a:p>
            <a:pPr algn="just"/>
            <a:r>
              <a:rPr lang="fr-FR" sz="1050" dirty="0">
                <a:cs typeface="Arial" panose="020B0604020202020204" pitchFamily="34" charset="0"/>
              </a:rPr>
              <a:t>Le « sport santé » vient de connaitre une phase de médiatisation auprès de tous les professionnels</a:t>
            </a:r>
            <a:r>
              <a:rPr lang="fr-FR" sz="1050" dirty="0" smtClean="0">
                <a:cs typeface="Arial" panose="020B0604020202020204" pitchFamily="34" charset="0"/>
              </a:rPr>
              <a:t>.</a:t>
            </a:r>
          </a:p>
          <a:p>
            <a:pPr algn="just"/>
            <a:endParaRPr lang="fr-FR" sz="1050" dirty="0">
              <a:cs typeface="Arial" panose="020B0604020202020204" pitchFamily="34" charset="0"/>
            </a:endParaRPr>
          </a:p>
          <a:p>
            <a:pPr algn="just"/>
            <a:r>
              <a:rPr lang="fr-FR" sz="1050" dirty="0">
                <a:cs typeface="Arial" panose="020B0604020202020204" pitchFamily="34" charset="0"/>
              </a:rPr>
              <a:t>La parution du décret </a:t>
            </a:r>
            <a:r>
              <a:rPr lang="fr-FR" sz="1050" dirty="0" smtClean="0">
                <a:cs typeface="Arial" panose="020B0604020202020204" pitchFamily="34" charset="0"/>
              </a:rPr>
              <a:t>du 30 </a:t>
            </a:r>
            <a:r>
              <a:rPr lang="fr-FR" sz="1050" dirty="0">
                <a:cs typeface="Arial" panose="020B0604020202020204" pitchFamily="34" charset="0"/>
              </a:rPr>
              <a:t>décembre 2016 précise que le médecin traitant peut prescrire, au patient atteint d'une </a:t>
            </a:r>
            <a:r>
              <a:rPr lang="fr-FR" sz="1050" dirty="0" err="1" smtClean="0">
                <a:cs typeface="Arial" panose="020B0604020202020204" pitchFamily="34" charset="0"/>
              </a:rPr>
              <a:t>inffection</a:t>
            </a:r>
            <a:r>
              <a:rPr lang="fr-FR" sz="1050" dirty="0" smtClean="0">
                <a:cs typeface="Arial" panose="020B0604020202020204" pitchFamily="34" charset="0"/>
              </a:rPr>
              <a:t> </a:t>
            </a:r>
            <a:r>
              <a:rPr lang="fr-FR" sz="1050" dirty="0">
                <a:cs typeface="Arial" panose="020B0604020202020204" pitchFamily="34" charset="0"/>
              </a:rPr>
              <a:t>de longue </a:t>
            </a:r>
            <a:r>
              <a:rPr lang="fr-FR" sz="1050" dirty="0" smtClean="0">
                <a:cs typeface="Arial" panose="020B0604020202020204" pitchFamily="34" charset="0"/>
              </a:rPr>
              <a:t>durée</a:t>
            </a:r>
            <a:r>
              <a:rPr lang="fr-FR" sz="1050" dirty="0">
                <a:cs typeface="Arial" panose="020B0604020202020204" pitchFamily="34" charset="0"/>
              </a:rPr>
              <a:t>, une activité physique dispensée par l'un des intervenants suivants : les </a:t>
            </a:r>
            <a:r>
              <a:rPr lang="fr-FR" sz="1050" dirty="0" smtClean="0">
                <a:cs typeface="Arial" panose="020B0604020202020204" pitchFamily="34" charset="0"/>
              </a:rPr>
              <a:t>masseurs </a:t>
            </a:r>
            <a:r>
              <a:rPr lang="fr-FR" sz="1050" dirty="0">
                <a:cs typeface="Arial" panose="020B0604020202020204" pitchFamily="34" charset="0"/>
              </a:rPr>
              <a:t>k</a:t>
            </a:r>
            <a:r>
              <a:rPr lang="fr-FR" sz="1050" dirty="0" smtClean="0">
                <a:cs typeface="Arial" panose="020B0604020202020204" pitchFamily="34" charset="0"/>
              </a:rPr>
              <a:t>inésithérapeute</a:t>
            </a:r>
            <a:r>
              <a:rPr lang="fr-FR" sz="1050" dirty="0">
                <a:cs typeface="Arial" panose="020B0604020202020204" pitchFamily="34" charset="0"/>
              </a:rPr>
              <a:t>, les </a:t>
            </a:r>
            <a:r>
              <a:rPr lang="fr-FR" sz="1050" dirty="0" smtClean="0">
                <a:cs typeface="Arial" panose="020B0604020202020204" pitchFamily="34" charset="0"/>
              </a:rPr>
              <a:t>enseignants </a:t>
            </a:r>
            <a:r>
              <a:rPr lang="fr-FR" sz="1050" dirty="0">
                <a:cs typeface="Arial" panose="020B0604020202020204" pitchFamily="34" charset="0"/>
              </a:rPr>
              <a:t>en APA, les éducateurs sportifs avec un complément de formation en santé et les </a:t>
            </a:r>
            <a:r>
              <a:rPr lang="fr-FR" sz="1050" dirty="0" smtClean="0">
                <a:cs typeface="Arial" panose="020B0604020202020204" pitchFamily="34" charset="0"/>
              </a:rPr>
              <a:t>bénévoles.</a:t>
            </a:r>
          </a:p>
          <a:p>
            <a:pPr algn="just"/>
            <a:r>
              <a:rPr lang="fr-FR" sz="1050" dirty="0" smtClean="0">
                <a:cs typeface="Arial" panose="020B0604020202020204" pitchFamily="34" charset="0"/>
              </a:rPr>
              <a:t>La </a:t>
            </a:r>
            <a:r>
              <a:rPr lang="fr-FR" sz="1050" dirty="0">
                <a:cs typeface="Arial" panose="020B0604020202020204" pitchFamily="34" charset="0"/>
              </a:rPr>
              <a:t>mise en application du décret « Sport sur Ordonnance » a été effective au 1er mars 2017 et laisse encore beaucoup de questions en suspens. D’une part, les modalités d’encadrement de prescription sont encore à mieux définir, et d’autre part, les financements sont, quant à eux, à officialiser. En effet, les patients orientés par prescription ne bénéficient donc pas pour le moment d’un remboursement par l’assurance maladie. D’autres possibilités sont en cours de création ou de réflexion : mutuelles par exemple, collectivités territoriales, participation de l’usager etc</a:t>
            </a:r>
            <a:r>
              <a:rPr lang="fr-FR" sz="1050" dirty="0" smtClean="0">
                <a:cs typeface="Arial" panose="020B0604020202020204" pitchFamily="34" charset="0"/>
              </a:rPr>
              <a:t>.</a:t>
            </a:r>
          </a:p>
          <a:p>
            <a:pPr algn="just"/>
            <a:endParaRPr lang="fr-FR" sz="1050" dirty="0">
              <a:cs typeface="Arial" panose="020B0604020202020204" pitchFamily="34" charset="0"/>
            </a:endParaRPr>
          </a:p>
          <a:p>
            <a:pPr algn="just"/>
            <a:r>
              <a:rPr lang="fr-FR" sz="1050" dirty="0">
                <a:cs typeface="Arial" panose="020B0604020202020204" pitchFamily="34" charset="0"/>
              </a:rPr>
              <a:t>Quoi qu’il en soit, si le système n’est pas finalisé, il a, au moins, le mérite de </a:t>
            </a:r>
            <a:r>
              <a:rPr lang="fr-FR" sz="1050" dirty="0" err="1">
                <a:cs typeface="Arial" panose="020B0604020202020204" pitchFamily="34" charset="0"/>
              </a:rPr>
              <a:t>requestionner</a:t>
            </a:r>
            <a:r>
              <a:rPr lang="fr-FR" sz="1050" dirty="0">
                <a:cs typeface="Arial" panose="020B0604020202020204" pitchFamily="34" charset="0"/>
              </a:rPr>
              <a:t> ce nouvel ensemble d’acteurs sur les finalités du sport quant au bien-être, la forme, l’état physique et mental, le bien vieillir et les responsabilités de chacun en termes de santé publique</a:t>
            </a:r>
            <a:r>
              <a:rPr lang="fr-FR" sz="1050" dirty="0" smtClean="0">
                <a:cs typeface="Arial" panose="020B0604020202020204" pitchFamily="34" charset="0"/>
              </a:rPr>
              <a:t>.</a:t>
            </a:r>
          </a:p>
          <a:p>
            <a:pPr algn="just"/>
            <a:endParaRPr lang="fr-FR" sz="1050" dirty="0">
              <a:cs typeface="Arial" panose="020B0604020202020204" pitchFamily="34" charset="0"/>
            </a:endParaRPr>
          </a:p>
          <a:p>
            <a:pPr algn="just"/>
            <a:r>
              <a:rPr lang="fr-FR" sz="1050" dirty="0">
                <a:cs typeface="Arial" panose="020B0604020202020204" pitchFamily="34" charset="0"/>
              </a:rPr>
              <a:t>Bien entendu, des élus territoriaux du sport n’avaient pas attendu la rédaction de ce décret pour se lancer dans ce dispositif (la ville de Strasbourg en reste l’un des plus célèbres exemples) ou engager des actions pour des publics spécifiques. Certaines municipalités réalisent (souvent directement par </a:t>
            </a:r>
            <a:r>
              <a:rPr lang="fr-FR" sz="1050" dirty="0" smtClean="0">
                <a:cs typeface="Arial" panose="020B0604020202020204" pitchFamily="34" charset="0"/>
              </a:rPr>
              <a:t>leurs </a:t>
            </a:r>
            <a:r>
              <a:rPr lang="fr-FR" sz="1050" dirty="0">
                <a:cs typeface="Arial" panose="020B0604020202020204" pitchFamily="34" charset="0"/>
              </a:rPr>
              <a:t>éducateurs sportifs territoriaux) depuis de nombreuses années des pratiques sportives pour le compte du CCAS, le 3e âge, le sport en entreprise ou l’aide à la ré-</a:t>
            </a:r>
            <a:r>
              <a:rPr lang="fr-FR" sz="1050" dirty="0" err="1">
                <a:cs typeface="Arial" panose="020B0604020202020204" pitchFamily="34" charset="0"/>
              </a:rPr>
              <a:t>athlétisation</a:t>
            </a:r>
            <a:r>
              <a:rPr lang="fr-FR" sz="1050" dirty="0">
                <a:cs typeface="Arial" panose="020B0604020202020204" pitchFamily="34" charset="0"/>
              </a:rPr>
              <a:t> post traumatique. Dans chaque exemple, l’interface, parfois sensible avec le monde médical et </a:t>
            </a:r>
            <a:r>
              <a:rPr lang="fr-FR" sz="1050" dirty="0" err="1">
                <a:cs typeface="Arial" panose="020B0604020202020204" pitchFamily="34" charset="0"/>
              </a:rPr>
              <a:t>para-médical</a:t>
            </a:r>
            <a:r>
              <a:rPr lang="fr-FR" sz="1050" dirty="0">
                <a:cs typeface="Arial" panose="020B0604020202020204" pitchFamily="34" charset="0"/>
              </a:rPr>
              <a:t>, est relativement perméable. </a:t>
            </a:r>
          </a:p>
          <a:p>
            <a:pPr algn="just"/>
            <a:endParaRPr lang="fr-FR" sz="1050" dirty="0" smtClean="0">
              <a:cs typeface="Arial" panose="020B0604020202020204" pitchFamily="34" charset="0"/>
            </a:endParaRPr>
          </a:p>
          <a:p>
            <a:pPr algn="just"/>
            <a:r>
              <a:rPr lang="fr-FR" sz="1050" dirty="0" smtClean="0">
                <a:cs typeface="Arial" panose="020B0604020202020204" pitchFamily="34" charset="0"/>
              </a:rPr>
              <a:t>Si </a:t>
            </a:r>
            <a:r>
              <a:rPr lang="fr-FR" sz="1050" dirty="0">
                <a:cs typeface="Arial" panose="020B0604020202020204" pitchFamily="34" charset="0"/>
              </a:rPr>
              <a:t>le sujet peut s’avérer sensible parfois, cette dynamique collective entre les acteurs médicaux et sportifs est très souvent le gage de projets </a:t>
            </a:r>
            <a:r>
              <a:rPr lang="fr-FR" sz="1050" dirty="0" smtClean="0">
                <a:cs typeface="Arial" panose="020B0604020202020204" pitchFamily="34" charset="0"/>
              </a:rPr>
              <a:t>réussis, </a:t>
            </a:r>
            <a:r>
              <a:rPr lang="fr-FR" sz="1050" dirty="0">
                <a:cs typeface="Arial" panose="020B0604020202020204" pitchFamily="34" charset="0"/>
              </a:rPr>
              <a:t>sous réserve d’un financement équilibré et au nom de l’intérêt général.</a:t>
            </a:r>
          </a:p>
          <a:p>
            <a:pPr algn="just"/>
            <a:endParaRPr lang="fr-FR" sz="1050" dirty="0" smtClean="0">
              <a:cs typeface="Arial" panose="020B0604020202020204" pitchFamily="34" charset="0"/>
            </a:endParaRPr>
          </a:p>
          <a:p>
            <a:pPr algn="just"/>
            <a:r>
              <a:rPr lang="fr-FR" sz="1050" dirty="0" smtClean="0">
                <a:cs typeface="Arial" panose="020B0604020202020204" pitchFamily="34" charset="0"/>
              </a:rPr>
              <a:t>Puisque </a:t>
            </a:r>
            <a:r>
              <a:rPr lang="fr-FR" sz="1050" dirty="0">
                <a:cs typeface="Arial" panose="020B0604020202020204" pitchFamily="34" charset="0"/>
              </a:rPr>
              <a:t>le « Sport santé » n’est pas uniquement du sport sur ordonnance, ce cahier des experts prend l’exemple de la mise en place des équipements sportifs en libre accès, et la dynamique associative partenariale pour illustrer la multiplicité d’actions sur cette thématique.</a:t>
            </a:r>
          </a:p>
        </p:txBody>
      </p:sp>
      <p:sp>
        <p:nvSpPr>
          <p:cNvPr id="34" name="ZoneTexte 33"/>
          <p:cNvSpPr txBox="1"/>
          <p:nvPr/>
        </p:nvSpPr>
        <p:spPr>
          <a:xfrm>
            <a:off x="2721919" y="1674292"/>
            <a:ext cx="4608512" cy="707886"/>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De Nouvelles pistes sportives pour s’occuper de sa santé</a:t>
            </a:r>
            <a:endParaRPr lang="fr-FR" sz="2000" b="1" cap="all" dirty="0">
              <a:solidFill>
                <a:srgbClr val="009FE3"/>
              </a:solidFill>
              <a:latin typeface="+mj-lt"/>
              <a:cs typeface="Arial" panose="020B0604020202020204" pitchFamily="34" charset="0"/>
            </a:endParaRPr>
          </a:p>
        </p:txBody>
      </p:sp>
      <p:sp>
        <p:nvSpPr>
          <p:cNvPr id="36" name="ZoneTexte 35"/>
          <p:cNvSpPr txBox="1"/>
          <p:nvPr/>
        </p:nvSpPr>
        <p:spPr>
          <a:xfrm>
            <a:off x="249754" y="5706740"/>
            <a:ext cx="2304256" cy="1569660"/>
          </a:xfrm>
          <a:prstGeom prst="rect">
            <a:avLst/>
          </a:prstGeom>
          <a:noFill/>
        </p:spPr>
        <p:txBody>
          <a:bodyPr wrap="square" rtlCol="0">
            <a:spAutoFit/>
          </a:bodyPr>
          <a:lstStyle/>
          <a:p>
            <a:pPr algn="just"/>
            <a:r>
              <a:rPr lang="fr-FR" sz="1200" i="1" dirty="0">
                <a:cs typeface="Arial" panose="020B0604020202020204" pitchFamily="34" charset="0"/>
              </a:rPr>
              <a:t>Si le sujet peut s’avérer sensible parfois, cette dynamique collective entre les acteurs médicaux et sportifs est très souvent le gage de projets </a:t>
            </a:r>
            <a:r>
              <a:rPr lang="fr-FR" sz="1200" i="1" dirty="0" smtClean="0">
                <a:cs typeface="Arial" panose="020B0604020202020204" pitchFamily="34" charset="0"/>
              </a:rPr>
              <a:t>réussis, </a:t>
            </a:r>
            <a:r>
              <a:rPr lang="fr-FR" sz="1200" i="1" dirty="0">
                <a:cs typeface="Arial" panose="020B0604020202020204" pitchFamily="34" charset="0"/>
              </a:rPr>
              <a:t>sous réserve d’un financement équilibré et au nom de l’intérêt général.</a:t>
            </a:r>
          </a:p>
        </p:txBody>
      </p:sp>
      <p:sp>
        <p:nvSpPr>
          <p:cNvPr id="37" name="ZoneTexte 36"/>
          <p:cNvSpPr txBox="1"/>
          <p:nvPr/>
        </p:nvSpPr>
        <p:spPr>
          <a:xfrm>
            <a:off x="250081" y="3985871"/>
            <a:ext cx="2304256" cy="574516"/>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Bruno </a:t>
            </a:r>
            <a:r>
              <a:rPr lang="fr-FR" sz="2000" b="1" cap="all" baseline="30000" dirty="0" err="1">
                <a:solidFill>
                  <a:srgbClr val="009FE3"/>
                </a:solidFill>
                <a:cs typeface="Arial" panose="020B0604020202020204" pitchFamily="34" charset="0"/>
              </a:rPr>
              <a:t>Lapeyronie</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Directeur associé </a:t>
            </a:r>
            <a:r>
              <a:rPr lang="fr-FR" baseline="30000" dirty="0" smtClean="0">
                <a:cs typeface="Arial" panose="020B0604020202020204" pitchFamily="34" charset="0"/>
              </a:rPr>
              <a:t>de </a:t>
            </a:r>
            <a:r>
              <a:rPr lang="fr-FR" baseline="30000" dirty="0" err="1">
                <a:cs typeface="Arial" panose="020B0604020202020204" pitchFamily="34" charset="0"/>
              </a:rPr>
              <a:t>SportColl</a:t>
            </a:r>
            <a:endParaRPr lang="fr-FR" sz="2000"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7165" t="18351" r="19827" b="25758"/>
          <a:stretch/>
        </p:blipFill>
        <p:spPr>
          <a:xfrm>
            <a:off x="754137" y="2028235"/>
            <a:ext cx="1296144" cy="1764000"/>
          </a:xfrm>
          <a:prstGeom prst="rect">
            <a:avLst/>
          </a:prstGeom>
        </p:spPr>
      </p:pic>
      <p:pic>
        <p:nvPicPr>
          <p:cNvPr id="2" name="Image 1"/>
          <p:cNvPicPr>
            <a:picLocks noChangeAspect="1"/>
          </p:cNvPicPr>
          <p:nvPr/>
        </p:nvPicPr>
        <p:blipFill>
          <a:blip r:embed="rId5"/>
          <a:stretch>
            <a:fillRect/>
          </a:stretch>
        </p:blipFill>
        <p:spPr>
          <a:xfrm>
            <a:off x="2781245" y="8780075"/>
            <a:ext cx="4296583" cy="1701332"/>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51</a:t>
            </a:r>
            <a:endParaRPr lang="fr-FR" sz="1800" spc="100" dirty="0">
              <a:cs typeface="Arial" panose="020B0604020202020204" pitchFamily="34" charset="0"/>
            </a:endParaRPr>
          </a:p>
        </p:txBody>
      </p:sp>
    </p:spTree>
    <p:extLst>
      <p:ext uri="{BB962C8B-B14F-4D97-AF65-F5344CB8AC3E}">
        <p14:creationId xmlns:p14="http://schemas.microsoft.com/office/powerpoint/2010/main" val="10318880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474282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92565" y="7333143"/>
            <a:ext cx="500120" cy="425184"/>
          </a:xfrm>
          <a:prstGeom prst="rect">
            <a:avLst/>
          </a:prstGeom>
        </p:spPr>
      </p:pic>
      <p:sp>
        <p:nvSpPr>
          <p:cNvPr id="31" name="ZoneTexte 30"/>
          <p:cNvSpPr txBox="1"/>
          <p:nvPr/>
        </p:nvSpPr>
        <p:spPr>
          <a:xfrm>
            <a:off x="2717378" y="2323877"/>
            <a:ext cx="4608512" cy="7940635"/>
          </a:xfrm>
          <a:prstGeom prst="rect">
            <a:avLst/>
          </a:prstGeom>
          <a:noFill/>
        </p:spPr>
        <p:txBody>
          <a:bodyPr wrap="square" numCol="2" spcCol="216000" rtlCol="0">
            <a:spAutoFit/>
          </a:bodyPr>
          <a:lstStyle/>
          <a:p>
            <a:pPr algn="just"/>
            <a:r>
              <a:rPr lang="fr-FR" sz="1000" b="1" dirty="0" smtClean="0">
                <a:cs typeface="Arial" panose="020B0604020202020204" pitchFamily="34" charset="0"/>
              </a:rPr>
              <a:t>Présentez-vous en quelques mots : </a:t>
            </a:r>
            <a:endParaRPr lang="fr-FR" sz="1000" b="1" dirty="0">
              <a:cs typeface="Arial" panose="020B0604020202020204" pitchFamily="34" charset="0"/>
            </a:endParaRPr>
          </a:p>
          <a:p>
            <a:pPr algn="just"/>
            <a:endParaRPr lang="fr-FR" sz="1000" dirty="0">
              <a:cs typeface="Arial" panose="020B0604020202020204" pitchFamily="34" charset="0"/>
            </a:endParaRPr>
          </a:p>
          <a:p>
            <a:pPr algn="just"/>
            <a:r>
              <a:rPr lang="fr-FR" sz="1000" dirty="0">
                <a:cs typeface="Arial" panose="020B0604020202020204" pitchFamily="34" charset="0"/>
              </a:rPr>
              <a:t>Je suis Marie-Liesse Dovergne, Directrice de l'association </a:t>
            </a:r>
            <a:r>
              <a:rPr lang="fr-FR" sz="1000" dirty="0" err="1">
                <a:cs typeface="Arial" panose="020B0604020202020204" pitchFamily="34" charset="0"/>
              </a:rPr>
              <a:t>efFORMip</a:t>
            </a:r>
            <a:r>
              <a:rPr lang="fr-FR" sz="1000" dirty="0">
                <a:cs typeface="Arial" panose="020B0604020202020204" pitchFamily="34" charset="0"/>
              </a:rPr>
              <a:t> (Equipe pour Favoriser la </a:t>
            </a:r>
            <a:r>
              <a:rPr lang="fr-FR" sz="1000" dirty="0" err="1">
                <a:cs typeface="Arial" panose="020B0604020202020204" pitchFamily="34" charset="0"/>
              </a:rPr>
              <a:t>FORMe</a:t>
            </a:r>
            <a:r>
              <a:rPr lang="fr-FR" sz="1000" dirty="0">
                <a:cs typeface="Arial" panose="020B0604020202020204" pitchFamily="34" charset="0"/>
              </a:rPr>
              <a:t> dans l'Intérêt des Patients), un des précurseurs de la prescription d'activités physiques (AP) en France. Depuis 2005, notre association agit pour lutter contre la sédentarité des porteurs de pathologies chroniques via des Activités Physiques et Sportives (APS) sur prescription médicale. Notre objectif est de modifier le comportement des patients sédentaires en les accompagnant vers un mode de vie durablement plus actif.</a:t>
            </a:r>
          </a:p>
          <a:p>
            <a:pPr algn="just"/>
            <a:endParaRPr lang="fr-FR" sz="1000" dirty="0">
              <a:cs typeface="Arial" panose="020B0604020202020204" pitchFamily="34" charset="0"/>
            </a:endParaRPr>
          </a:p>
          <a:p>
            <a:pPr algn="just"/>
            <a:r>
              <a:rPr lang="fr-FR" sz="1000" dirty="0">
                <a:cs typeface="Arial" panose="020B0604020202020204" pitchFamily="34" charset="0"/>
              </a:rPr>
              <a:t>Pour atteindre cet objectif, nous mettons en place 2 types d'actions :</a:t>
            </a:r>
          </a:p>
          <a:p>
            <a:pPr algn="just"/>
            <a:r>
              <a:rPr lang="fr-FR" sz="1000" dirty="0" smtClean="0">
                <a:cs typeface="Arial" panose="020B0604020202020204" pitchFamily="34" charset="0"/>
              </a:rPr>
              <a:t>1. Formation </a:t>
            </a:r>
            <a:r>
              <a:rPr lang="fr-FR" sz="1000" dirty="0">
                <a:cs typeface="Arial" panose="020B0604020202020204" pitchFamily="34" charset="0"/>
              </a:rPr>
              <a:t>de médecins et d'intervenants sportifs pour développer un réseau de professionnels spécifiquement formés à la prescription d'AP et à l'encadrement de la pratique en fonction de ces prescriptions (330 médecins et 919 encadrants sportifs formés depuis 2005).</a:t>
            </a:r>
          </a:p>
          <a:p>
            <a:pPr algn="just"/>
            <a:r>
              <a:rPr lang="fr-FR" sz="1000" dirty="0" smtClean="0">
                <a:cs typeface="Arial" panose="020B0604020202020204" pitchFamily="34" charset="0"/>
              </a:rPr>
              <a:t>2. Accompagnement </a:t>
            </a:r>
            <a:r>
              <a:rPr lang="fr-FR" sz="1000" dirty="0">
                <a:cs typeface="Arial" panose="020B0604020202020204" pitchFamily="34" charset="0"/>
              </a:rPr>
              <a:t>de patients par un "coaching sport santé" : construction du projet sportif, orientation, aide financière, soutien motivationnel, pratique régulière au sein d'une structure associative ou d'une collectivité territoriale, évaluation des progrès (3301 bénéficiaires depuis 2006).</a:t>
            </a:r>
          </a:p>
          <a:p>
            <a:pPr algn="just"/>
            <a:endParaRPr lang="fr-FR" sz="1000" dirty="0">
              <a:cs typeface="Arial" panose="020B0604020202020204" pitchFamily="34" charset="0"/>
            </a:endParaRPr>
          </a:p>
          <a:p>
            <a:pPr algn="just"/>
            <a:r>
              <a:rPr lang="fr-FR" sz="1000" dirty="0">
                <a:cs typeface="Arial" panose="020B0604020202020204" pitchFamily="34" charset="0"/>
              </a:rPr>
              <a:t>Chaque année autour de 70% des bénéficiaires du programme poursuivent la pratique régulière d'une AP à l'issue de l'accompagnement.</a:t>
            </a:r>
          </a:p>
          <a:p>
            <a:pPr algn="just"/>
            <a:endParaRPr lang="fr-FR" sz="1000" dirty="0">
              <a:cs typeface="Arial" panose="020B0604020202020204" pitchFamily="34" charset="0"/>
            </a:endParaRPr>
          </a:p>
          <a:p>
            <a:pPr algn="just"/>
            <a:endParaRPr lang="fr-FR" sz="1000" dirty="0">
              <a:cs typeface="Arial" panose="020B0604020202020204" pitchFamily="34" charset="0"/>
            </a:endParaRPr>
          </a:p>
          <a:p>
            <a:pPr algn="just"/>
            <a:r>
              <a:rPr lang="fr-FR" sz="1000" b="1" dirty="0">
                <a:cs typeface="Arial" panose="020B0604020202020204" pitchFamily="34" charset="0"/>
              </a:rPr>
              <a:t>Le sport-santé a considérablement évolué ces dernières années : pouvez-vous mettre en évidence les principales caractéristiques ?</a:t>
            </a:r>
          </a:p>
          <a:p>
            <a:pPr algn="just"/>
            <a:endParaRPr lang="fr-FR" sz="1000" dirty="0">
              <a:cs typeface="Arial" panose="020B0604020202020204" pitchFamily="34" charset="0"/>
            </a:endParaRPr>
          </a:p>
          <a:p>
            <a:pPr algn="just"/>
            <a:r>
              <a:rPr lang="fr-FR" sz="1000" dirty="0">
                <a:cs typeface="Arial" panose="020B0604020202020204" pitchFamily="34" charset="0"/>
              </a:rPr>
              <a:t>L'évolution majeure de ces dernières années a trait à la loi de santé de 2016. La prescription d'AP est depuis reconnue mais sa mise en œuvre pose encore de nombreuses questions. Tout d'abord, sur la prescription en elle-même. Il ne s'agit pas de simplement recommander une pratique sportive mais de prescrire une fréquence, une intensité et une durée pour différents types d'activités : renforcement musculaire, endurance, équilibre, souplesse. Un peu comme une posologie pour un médicament !</a:t>
            </a:r>
          </a:p>
          <a:p>
            <a:pPr algn="just"/>
            <a:r>
              <a:rPr lang="fr-FR" sz="1000" dirty="0">
                <a:cs typeface="Arial" panose="020B0604020202020204" pitchFamily="34" charset="0"/>
              </a:rPr>
              <a:t>Se pose ensuite la question de l'orientation vers une structure sportive où pratiquer en toute sécurité. Et pour les éducateurs sportifs, les questions concernent essentiellement les modalités d'adaptation de la pratique sportive, l'intégration dans un groupe et le suivi spécifique nécessaire (modalités de restitution au médecin, soutien motivationnel…).</a:t>
            </a:r>
          </a:p>
          <a:p>
            <a:pPr algn="just"/>
            <a:endParaRPr lang="fr-FR" sz="1000" dirty="0" smtClean="0">
              <a:cs typeface="Arial" panose="020B0604020202020204" pitchFamily="34" charset="0"/>
            </a:endParaRPr>
          </a:p>
          <a:p>
            <a:pPr algn="just"/>
            <a:endParaRPr lang="fr-FR" sz="1000" dirty="0">
              <a:cs typeface="Arial" panose="020B0604020202020204" pitchFamily="34" charset="0"/>
            </a:endParaRPr>
          </a:p>
          <a:p>
            <a:pPr algn="just"/>
            <a:r>
              <a:rPr lang="fr-FR" sz="1000" b="1" dirty="0">
                <a:cs typeface="Arial" panose="020B0604020202020204" pitchFamily="34" charset="0"/>
              </a:rPr>
              <a:t>D'après vous, comment les collectivités territoriales peuvent s'adapter voire anticiper, l'évolution que vous venez de décrire ?</a:t>
            </a:r>
          </a:p>
          <a:p>
            <a:pPr algn="just"/>
            <a:endParaRPr lang="fr-FR" sz="1000" dirty="0">
              <a:cs typeface="Arial" panose="020B0604020202020204" pitchFamily="34" charset="0"/>
            </a:endParaRPr>
          </a:p>
          <a:p>
            <a:pPr algn="just"/>
            <a:r>
              <a:rPr lang="fr-FR" sz="1000" dirty="0">
                <a:cs typeface="Arial" panose="020B0604020202020204" pitchFamily="34" charset="0"/>
              </a:rPr>
              <a:t>Les collectivités territoriales ont un rôle important à jouer pour favoriser le développement de la prescription d'AP. L'échelle communale ou intercommunale est particulièrement pertinente. L'expérience nous a montré qu'il est déterminant de créer des réseaux locaux pour proposer une offre sportive variée sur un même territoire. Ainsi, chaque patient peut trouver une activité où il se fait plaisir. C'est la clé pour adopter un mode de vie plus actif !</a:t>
            </a:r>
          </a:p>
          <a:p>
            <a:pPr algn="just"/>
            <a:r>
              <a:rPr lang="fr-FR" sz="1000" dirty="0">
                <a:cs typeface="Arial" panose="020B0604020202020204" pitchFamily="34" charset="0"/>
              </a:rPr>
              <a:t>D'ailleurs, nous sommes de plus en plus souvent sollicités par des collectivités qui souhaitent être conseillées par un prestataire expérimenté pour développer leur propre programme de type "sport sur ordonnance". Nous mettons à leur disposition notre expertise et les accompagnons dans la construction de leur projet.</a:t>
            </a:r>
          </a:p>
          <a:p>
            <a:pPr algn="just"/>
            <a:endParaRPr lang="fr-FR" sz="1000" dirty="0">
              <a:cs typeface="Arial" panose="020B0604020202020204" pitchFamily="34" charset="0"/>
            </a:endParaRPr>
          </a:p>
        </p:txBody>
      </p:sp>
      <p:sp>
        <p:nvSpPr>
          <p:cNvPr id="34" name="ZoneTexte 33"/>
          <p:cNvSpPr txBox="1"/>
          <p:nvPr/>
        </p:nvSpPr>
        <p:spPr>
          <a:xfrm>
            <a:off x="2700511" y="1405668"/>
            <a:ext cx="4536504" cy="830997"/>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MARIE-LIESSE DOVERGNE</a:t>
            </a:r>
            <a:endParaRPr lang="fr-FR" sz="2400" b="1" cap="all" dirty="0">
              <a:solidFill>
                <a:srgbClr val="009FE3"/>
              </a:solidFill>
              <a:cs typeface="Arial" panose="020B0604020202020204" pitchFamily="34" charset="0"/>
            </a:endParaRPr>
          </a:p>
        </p:txBody>
      </p:sp>
      <p:sp>
        <p:nvSpPr>
          <p:cNvPr id="36" name="ZoneTexte 35"/>
          <p:cNvSpPr txBox="1"/>
          <p:nvPr/>
        </p:nvSpPr>
        <p:spPr>
          <a:xfrm>
            <a:off x="250081" y="5321483"/>
            <a:ext cx="2304256" cy="2123658"/>
          </a:xfrm>
          <a:prstGeom prst="rect">
            <a:avLst/>
          </a:prstGeom>
          <a:noFill/>
        </p:spPr>
        <p:txBody>
          <a:bodyPr wrap="square" rtlCol="0">
            <a:spAutoFit/>
          </a:bodyPr>
          <a:lstStyle/>
          <a:p>
            <a:pPr algn="just"/>
            <a:r>
              <a:rPr lang="fr-FR" sz="1200" i="1" dirty="0">
                <a:cs typeface="Arial" panose="020B0604020202020204" pitchFamily="34" charset="0"/>
              </a:rPr>
              <a:t>Les collectivités territoriales ont un rôle important à jouer pour favoriser le développement de la prescription d'AP. L'échelle communale ou intercommunale est particulièrement pertinente. L'expérience nous a montré qu'il est déterminant de créer des réseaux locaux pour proposer une offre sportive variée sur un même territoire.</a:t>
            </a:r>
          </a:p>
        </p:txBody>
      </p:sp>
      <p:sp>
        <p:nvSpPr>
          <p:cNvPr id="37" name="ZoneTexte 36"/>
          <p:cNvSpPr txBox="1"/>
          <p:nvPr/>
        </p:nvSpPr>
        <p:spPr>
          <a:xfrm>
            <a:off x="250081" y="3985871"/>
            <a:ext cx="2304256"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MARIE-LIESSE DOVERGNE</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Directrice</a:t>
            </a:r>
          </a:p>
          <a:p>
            <a:pPr algn="ctr"/>
            <a:r>
              <a:rPr lang="fr-FR" sz="1200" dirty="0" err="1" smtClean="0">
                <a:cs typeface="Arial" panose="020B0604020202020204" pitchFamily="34" charset="0"/>
              </a:rPr>
              <a:t>EfFORMip</a:t>
            </a:r>
            <a:endParaRPr lang="fr-FR" sz="1200" dirty="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2" name="Image 1"/>
          <p:cNvPicPr>
            <a:picLocks noChangeAspect="1"/>
          </p:cNvPicPr>
          <p:nvPr/>
        </p:nvPicPr>
        <p:blipFill>
          <a:blip r:embed="rId3"/>
          <a:stretch>
            <a:fillRect/>
          </a:stretch>
        </p:blipFill>
        <p:spPr>
          <a:xfrm>
            <a:off x="540271" y="1938024"/>
            <a:ext cx="1744588" cy="1744588"/>
          </a:xfrm>
          <a:prstGeom prst="rect">
            <a:avLst/>
          </a:prstGeom>
        </p:spPr>
      </p:pic>
      <p:pic>
        <p:nvPicPr>
          <p:cNvPr id="8" name="Image 7"/>
          <p:cNvPicPr>
            <a:picLocks noChangeAspect="1"/>
          </p:cNvPicPr>
          <p:nvPr/>
        </p:nvPicPr>
        <p:blipFill>
          <a:blip r:embed="rId4"/>
          <a:stretch>
            <a:fillRect/>
          </a:stretch>
        </p:blipFill>
        <p:spPr>
          <a:xfrm>
            <a:off x="366850" y="8363846"/>
            <a:ext cx="2070717" cy="1788784"/>
          </a:xfrm>
          <a:prstGeom prst="rect">
            <a:avLst/>
          </a:prstGeom>
        </p:spPr>
      </p:pic>
      <p:sp>
        <p:nvSpPr>
          <p:cNvPr id="14"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52</a:t>
            </a:r>
            <a:endParaRPr lang="fr-FR" sz="1800" spc="100" dirty="0">
              <a:cs typeface="Arial" panose="020B0604020202020204" pitchFamily="34" charset="0"/>
            </a:endParaRPr>
          </a:p>
        </p:txBody>
      </p:sp>
    </p:spTree>
    <p:extLst>
      <p:ext uri="{BB962C8B-B14F-4D97-AF65-F5344CB8AC3E}">
        <p14:creationId xmlns:p14="http://schemas.microsoft.com/office/powerpoint/2010/main" val="3221857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492038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79021" y="6582733"/>
            <a:ext cx="500120" cy="425184"/>
          </a:xfrm>
          <a:prstGeom prst="rect">
            <a:avLst/>
          </a:prstGeom>
        </p:spPr>
      </p:pic>
      <p:sp>
        <p:nvSpPr>
          <p:cNvPr id="31" name="ZoneTexte 30"/>
          <p:cNvSpPr txBox="1"/>
          <p:nvPr/>
        </p:nvSpPr>
        <p:spPr>
          <a:xfrm>
            <a:off x="2700511" y="2178506"/>
            <a:ext cx="4608512" cy="8402300"/>
          </a:xfrm>
          <a:prstGeom prst="rect">
            <a:avLst/>
          </a:prstGeom>
          <a:noFill/>
        </p:spPr>
        <p:txBody>
          <a:bodyPr wrap="square" numCol="2" spcCol="216000" rtlCol="0">
            <a:spAutoFit/>
          </a:bodyPr>
          <a:lstStyle/>
          <a:p>
            <a:pPr algn="just"/>
            <a:r>
              <a:rPr lang="fr-FR" sz="1000" b="1" dirty="0" smtClean="0"/>
              <a:t>Présentez-vous et votre </a:t>
            </a:r>
            <a:r>
              <a:rPr lang="fr-FR" sz="1000" b="1" dirty="0"/>
              <a:t>structure </a:t>
            </a:r>
            <a:r>
              <a:rPr lang="fr-FR" sz="1000" b="1" dirty="0" smtClean="0"/>
              <a:t>:</a:t>
            </a:r>
          </a:p>
          <a:p>
            <a:pPr algn="just"/>
            <a:endParaRPr lang="fr-FR" sz="1000" dirty="0" smtClean="0"/>
          </a:p>
          <a:p>
            <a:pPr algn="just"/>
            <a:r>
              <a:rPr lang="fr-FR" sz="1000" dirty="0" smtClean="0"/>
              <a:t>Je </a:t>
            </a:r>
            <a:r>
              <a:rPr lang="fr-FR" sz="1000" dirty="0"/>
              <a:t>suis technico-commerciale dans l’entreprise SODIFREX pour les marques BODYBOOMERS avec les appareils de fitness en extérieur et Multisports LUD’EAU pour les terrains multisports. Auparavant commerciale dans un négoce en matériaux, j’apporte aux demandeurs de projet mes compétences techniques sur les produits, mais aussi mes valeurs sportives et sociétales. </a:t>
            </a:r>
          </a:p>
          <a:p>
            <a:pPr algn="just"/>
            <a:endParaRPr lang="fr-FR" sz="1000" dirty="0" smtClean="0"/>
          </a:p>
          <a:p>
            <a:pPr algn="just"/>
            <a:r>
              <a:rPr lang="fr-FR" sz="1000" dirty="0" smtClean="0"/>
              <a:t>BODYBOOMERS </a:t>
            </a:r>
            <a:r>
              <a:rPr lang="fr-FR" sz="1000" dirty="0"/>
              <a:t>est une marque déposée par notre entreprise SODIFREX depuis fin 2017 suite au rachat de l’entreprise BODYBOOMERS INTERNATIONAL. Cette acquisition nous a permis de compléter notre fabrication historique de jeux, mobiliers urbains et de terrains multisports pour les collectivités en affirmant notre gamme sportive dans notre </a:t>
            </a:r>
            <a:r>
              <a:rPr lang="fr-FR" sz="1000" dirty="0" smtClean="0"/>
              <a:t>catalogue.</a:t>
            </a:r>
          </a:p>
          <a:p>
            <a:pPr algn="just"/>
            <a:endParaRPr lang="fr-FR" sz="1000" dirty="0" smtClean="0"/>
          </a:p>
          <a:p>
            <a:pPr algn="just"/>
            <a:r>
              <a:rPr lang="fr-FR" sz="1000" b="1" dirty="0" smtClean="0">
                <a:cs typeface="Arial" panose="020B0604020202020204" pitchFamily="34" charset="0"/>
              </a:rPr>
              <a:t>Le </a:t>
            </a:r>
            <a:r>
              <a:rPr lang="fr-FR" sz="1000" b="1" dirty="0">
                <a:cs typeface="Arial" panose="020B0604020202020204" pitchFamily="34" charset="0"/>
              </a:rPr>
              <a:t>sport-santé </a:t>
            </a:r>
            <a:r>
              <a:rPr lang="fr-FR" sz="1000" b="1" dirty="0" smtClean="0">
                <a:cs typeface="Arial" panose="020B0604020202020204" pitchFamily="34" charset="0"/>
              </a:rPr>
              <a:t>s’est </a:t>
            </a:r>
            <a:r>
              <a:rPr lang="fr-FR" sz="1000" b="1" dirty="0">
                <a:cs typeface="Arial" panose="020B0604020202020204" pitchFamily="34" charset="0"/>
              </a:rPr>
              <a:t>considérablement </a:t>
            </a:r>
            <a:r>
              <a:rPr lang="fr-FR" sz="1000" b="1" dirty="0" smtClean="0">
                <a:cs typeface="Arial" panose="020B0604020202020204" pitchFamily="34" charset="0"/>
              </a:rPr>
              <a:t>modifié </a:t>
            </a:r>
            <a:r>
              <a:rPr lang="fr-FR" sz="1000" b="1" dirty="0">
                <a:cs typeface="Arial" panose="020B0604020202020204" pitchFamily="34" charset="0"/>
              </a:rPr>
              <a:t>ces dernières années : </a:t>
            </a:r>
            <a:r>
              <a:rPr lang="fr-FR" sz="1000" b="1" dirty="0" smtClean="0">
                <a:cs typeface="Arial" panose="020B0604020202020204" pitchFamily="34" charset="0"/>
              </a:rPr>
              <a:t>comment votre entreprise a-t-elle répondu à cette évolution ?</a:t>
            </a:r>
            <a:endParaRPr lang="fr-FR" sz="1000" b="1" dirty="0">
              <a:cs typeface="Arial" panose="020B0604020202020204" pitchFamily="34" charset="0"/>
            </a:endParaRPr>
          </a:p>
          <a:p>
            <a:pPr algn="just"/>
            <a:endParaRPr lang="fr-FR" sz="1000" dirty="0" smtClean="0"/>
          </a:p>
          <a:p>
            <a:pPr algn="just"/>
            <a:r>
              <a:rPr lang="fr-FR" sz="1000" dirty="0" smtClean="0"/>
              <a:t>La </a:t>
            </a:r>
            <a:r>
              <a:rPr lang="fr-FR" sz="1000" dirty="0"/>
              <a:t>marque est la pionnière dans le secteur des appareils de fitness et de Street </a:t>
            </a:r>
            <a:r>
              <a:rPr lang="fr-FR" sz="1000" dirty="0" err="1"/>
              <a:t>Workout</a:t>
            </a:r>
            <a:r>
              <a:rPr lang="fr-FR" sz="1000" dirty="0"/>
              <a:t> depuis 2006. Nous comptabilisons plus de 800 sites installés en France et à l’internationale. Les appareils sont conçus et fabriqués dans nos locaux à La </a:t>
            </a:r>
            <a:r>
              <a:rPr lang="fr-FR" sz="1000" dirty="0" err="1"/>
              <a:t>Bussière</a:t>
            </a:r>
            <a:r>
              <a:rPr lang="fr-FR" sz="1000" dirty="0"/>
              <a:t> (86) et répondent à la norme NF EN 16630. Nous disposons de 4 gammes d’appareils : relaxation/étirements, cardio, musculation et la gamme </a:t>
            </a:r>
            <a:r>
              <a:rPr lang="fr-FR" sz="1000" dirty="0" err="1"/>
              <a:t>BodyXtreme</a:t>
            </a:r>
            <a:r>
              <a:rPr lang="fr-FR" sz="1000" dirty="0"/>
              <a:t> pour les modules de Street </a:t>
            </a:r>
            <a:r>
              <a:rPr lang="fr-FR" sz="1000" dirty="0" err="1"/>
              <a:t>Workout</a:t>
            </a:r>
            <a:r>
              <a:rPr lang="fr-FR" sz="1000" dirty="0"/>
              <a:t>. Nous disposons de 38 appareils de fitness dont 10 appareils qui sont conçus pour les PMR et de 22 modules de Street </a:t>
            </a:r>
            <a:r>
              <a:rPr lang="fr-FR" sz="1000" dirty="0" err="1"/>
              <a:t>Workout</a:t>
            </a:r>
            <a:r>
              <a:rPr lang="fr-FR" sz="1000" dirty="0"/>
              <a:t>. Nos appareils sont fabriqués avec des matériaux résistants et adaptés à l’environnement extérieur. En effet, les structures sont fabriquées en acier galvanisé à chaud intérieur et extérieur, traité anticorrosion puis </a:t>
            </a:r>
            <a:r>
              <a:rPr lang="fr-FR" sz="1000" dirty="0" err="1"/>
              <a:t>thermolaqué</a:t>
            </a:r>
            <a:r>
              <a:rPr lang="fr-FR" sz="1000" dirty="0"/>
              <a:t>, assurant une durée de vie conséquente. </a:t>
            </a:r>
            <a:endParaRPr lang="fr-FR" sz="1000" dirty="0" smtClean="0"/>
          </a:p>
          <a:p>
            <a:pPr algn="just"/>
            <a:endParaRPr lang="fr-FR" sz="1000" dirty="0"/>
          </a:p>
          <a:p>
            <a:pPr algn="just"/>
            <a:r>
              <a:rPr lang="fr-FR" sz="1000" dirty="0" smtClean="0"/>
              <a:t>L’installation </a:t>
            </a:r>
            <a:r>
              <a:rPr lang="fr-FR" sz="1000" dirty="0"/>
              <a:t>de ces appareils permet aux collectivités de moderniser et de dynamiser les communes, en offrant à la population un accès gratuit au sport et en toute liberté. Idéalement situés dans un parc ou proche des complexes sportifs, nous vous proposons une vraie salle de sport en plein air qui motivera toutes les générations à exercer du sport, qu’ils soient novices ou professionnels. Sauf exception, selon la norme EN 16630, les personnes de moins de 14 ans et de moins d’1m40 ne sont pas autorisées à utiliser ces appareils. Un parc de fitness a pour but de développer les muscles du corps, d’améliorer la souplesse et d’accroître le bien-être de la population en pratiquant avec nos produits des exercices de poids de corps.</a:t>
            </a:r>
          </a:p>
          <a:p>
            <a:pPr algn="just"/>
            <a:endParaRPr lang="fr-FR" sz="1000" dirty="0" smtClean="0"/>
          </a:p>
          <a:p>
            <a:pPr algn="just"/>
            <a:endParaRPr lang="fr-FR" sz="1000" dirty="0" smtClean="0"/>
          </a:p>
          <a:p>
            <a:pPr algn="just"/>
            <a:r>
              <a:rPr lang="fr-FR" sz="1000" b="1" dirty="0"/>
              <a:t>D'après vous, comment les collectivités territoriales peuvent s'adapter voire anticiper, l'évolution que vous venez de décrire ?</a:t>
            </a:r>
          </a:p>
          <a:p>
            <a:pPr algn="just"/>
            <a:endParaRPr lang="fr-FR" sz="1000" dirty="0"/>
          </a:p>
          <a:p>
            <a:pPr algn="just"/>
            <a:r>
              <a:rPr lang="fr-FR" sz="1000" dirty="0" smtClean="0"/>
              <a:t>Les </a:t>
            </a:r>
            <a:r>
              <a:rPr lang="fr-FR" sz="1000" dirty="0"/>
              <a:t>appareils de fitness peuvent avoir deux fonctions pour les collectivités. La première est de dynamiser et moderniser la commune, accroître la fréquentation de certains lieux étant peu visités et in fine inciter la jeunesse à s’installer dans une commune soucieuse du bien-être de sa population et de son environnement. La deuxième fonction est d’assurer et de pérenniser la fréquentation des sites déjà en forte utilisation afin de proposer de nouvelles attractions, de nouveaux moyens de faire du sport en libre accès, mais aussi d’apporter un complément pour les associations sportives. Nous proposons également la location des appareils BODYBOOMERS pour animer, accroître l’attractivité des évènements communaux et ainsi promouvoir le sport santé.</a:t>
            </a:r>
          </a:p>
          <a:p>
            <a:pPr algn="just"/>
            <a:endParaRPr lang="fr-FR" sz="1000" dirty="0"/>
          </a:p>
          <a:p>
            <a:pPr algn="just"/>
            <a:endParaRPr lang="fr-FR" sz="1000" dirty="0"/>
          </a:p>
        </p:txBody>
      </p:sp>
      <p:sp>
        <p:nvSpPr>
          <p:cNvPr id="34" name="ZoneTexte 33"/>
          <p:cNvSpPr txBox="1"/>
          <p:nvPr/>
        </p:nvSpPr>
        <p:spPr>
          <a:xfrm>
            <a:off x="2700511" y="1674292"/>
            <a:ext cx="4752528"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d’Aline </a:t>
            </a:r>
            <a:r>
              <a:rPr lang="fr-FR" sz="2400" b="1" cap="all" dirty="0" err="1" smtClean="0">
                <a:solidFill>
                  <a:srgbClr val="009FE3"/>
                </a:solidFill>
                <a:cs typeface="Arial" panose="020B0604020202020204" pitchFamily="34" charset="0"/>
              </a:rPr>
              <a:t>murzeau</a:t>
            </a:r>
            <a:endParaRPr lang="fr-FR" sz="2400" b="1" cap="all" dirty="0" smtClean="0">
              <a:solidFill>
                <a:srgbClr val="009FE3"/>
              </a:solidFill>
              <a:cs typeface="Arial" panose="020B0604020202020204" pitchFamily="34" charset="0"/>
            </a:endParaRPr>
          </a:p>
        </p:txBody>
      </p:sp>
      <p:sp>
        <p:nvSpPr>
          <p:cNvPr id="36" name="ZoneTexte 35"/>
          <p:cNvSpPr txBox="1"/>
          <p:nvPr/>
        </p:nvSpPr>
        <p:spPr>
          <a:xfrm>
            <a:off x="180231" y="5401234"/>
            <a:ext cx="2304256" cy="1200329"/>
          </a:xfrm>
          <a:prstGeom prst="rect">
            <a:avLst/>
          </a:prstGeom>
          <a:noFill/>
        </p:spPr>
        <p:txBody>
          <a:bodyPr wrap="square" rtlCol="0">
            <a:spAutoFit/>
          </a:bodyPr>
          <a:lstStyle/>
          <a:p>
            <a:pPr algn="just"/>
            <a:r>
              <a:rPr lang="fr-FR" sz="1200" i="1" dirty="0">
                <a:cs typeface="Arial" panose="020B0604020202020204" pitchFamily="34" charset="0"/>
              </a:rPr>
              <a:t>L’installation de ces appareils permet aux collectivités de moderniser et de dynamiser les communes, en offrant à la population un accès gratuit au sport et en toute liberté. </a:t>
            </a:r>
          </a:p>
        </p:txBody>
      </p:sp>
      <p:sp>
        <p:nvSpPr>
          <p:cNvPr id="37" name="ZoneTexte 36"/>
          <p:cNvSpPr txBox="1"/>
          <p:nvPr/>
        </p:nvSpPr>
        <p:spPr>
          <a:xfrm>
            <a:off x="250081" y="3985871"/>
            <a:ext cx="2378422"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ALINE MURZEAU</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Technico-commerciale </a:t>
            </a:r>
          </a:p>
          <a:p>
            <a:pPr algn="ctr"/>
            <a:r>
              <a:rPr lang="fr-FR" sz="1200" dirty="0" smtClean="0">
                <a:cs typeface="Arial" panose="020B0604020202020204" pitchFamily="34" charset="0"/>
              </a:rPr>
              <a:t>Entreprise SODIFREX</a:t>
            </a:r>
            <a:endParaRPr lang="fr-FR" sz="1200" dirty="0">
              <a:cs typeface="Arial" panose="020B0604020202020204" pitchFamily="34" charset="0"/>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104" y="1832304"/>
            <a:ext cx="1157597" cy="2060889"/>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588" y="7506940"/>
            <a:ext cx="2118416" cy="2716348"/>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53</a:t>
            </a:r>
            <a:endParaRPr lang="fr-FR" sz="1800" spc="100" dirty="0">
              <a:cs typeface="Arial" panose="020B0604020202020204" pitchFamily="34" charset="0"/>
            </a:endParaRPr>
          </a:p>
        </p:txBody>
      </p:sp>
    </p:spTree>
    <p:extLst>
      <p:ext uri="{BB962C8B-B14F-4D97-AF65-F5344CB8AC3E}">
        <p14:creationId xmlns:p14="http://schemas.microsoft.com/office/powerpoint/2010/main" val="41769763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lnSpcReduction="10000"/>
          </a:bodyPr>
          <a:lstStyle/>
          <a:p>
            <a:pPr marL="0" indent="0">
              <a:spcBef>
                <a:spcPts val="0"/>
              </a:spcBef>
              <a:buNone/>
            </a:pPr>
            <a:r>
              <a:rPr lang="fr-FR" sz="3900" b="1" dirty="0" smtClean="0">
                <a:solidFill>
                  <a:schemeClr val="bg1"/>
                </a:solidFill>
              </a:rPr>
              <a:t>LES PRATIQUES SPORTIVES ET CULTURELLES : UN INCONTOURNABLE OUTIL EDUCATIF</a:t>
            </a:r>
            <a:endParaRPr lang="fr-FR" sz="3900" b="1"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#14</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54</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22206496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39" y="5066069"/>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948986" y="7218908"/>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721919" y="2536066"/>
            <a:ext cx="4608512" cy="7786747"/>
          </a:xfrm>
          <a:prstGeom prst="rect">
            <a:avLst/>
          </a:prstGeom>
          <a:noFill/>
        </p:spPr>
        <p:txBody>
          <a:bodyPr wrap="square" numCol="2" spcCol="216000" rtlCol="0">
            <a:spAutoFit/>
          </a:bodyPr>
          <a:lstStyle/>
          <a:p>
            <a:pPr algn="just"/>
            <a:r>
              <a:rPr lang="fr-FR" sz="1000" dirty="0">
                <a:cs typeface="Arial" panose="020B0604020202020204" pitchFamily="34" charset="0"/>
              </a:rPr>
              <a:t>Les collectivités territoriales, dans les limites de leurs capacités </a:t>
            </a:r>
            <a:r>
              <a:rPr lang="fr-FR" sz="1000" dirty="0" smtClean="0">
                <a:cs typeface="Arial" panose="020B0604020202020204" pitchFamily="34" charset="0"/>
              </a:rPr>
              <a:t>d’action </a:t>
            </a:r>
            <a:r>
              <a:rPr lang="fr-FR" sz="1000" dirty="0">
                <a:cs typeface="Arial" panose="020B0604020202020204" pitchFamily="34" charset="0"/>
              </a:rPr>
              <a:t>directe, ont très tôt associé le sport comme vecteur éducatif. Déjà trente ans par exemple que les éducateurs territoriaux interviennent au sein des écoles ou plateaux sportifs des quartiers, dans l’intention de développer les capacités motrices, l’insertion sociale, la </a:t>
            </a:r>
            <a:r>
              <a:rPr lang="fr-FR" sz="1000" dirty="0" smtClean="0">
                <a:cs typeface="Arial" panose="020B0604020202020204" pitchFamily="34" charset="0"/>
              </a:rPr>
              <a:t>socialisation </a:t>
            </a:r>
            <a:r>
              <a:rPr lang="fr-FR" sz="1000" dirty="0">
                <a:cs typeface="Arial" panose="020B0604020202020204" pitchFamily="34" charset="0"/>
              </a:rPr>
              <a:t>ou le respect des règles du bien vivre ensemble. Si ces implications se sont imposées </a:t>
            </a:r>
            <a:r>
              <a:rPr lang="fr-FR" sz="1000" dirty="0" smtClean="0">
                <a:cs typeface="Arial" panose="020B0604020202020204" pitchFamily="34" charset="0"/>
              </a:rPr>
              <a:t>d’elles-mêmes, </a:t>
            </a:r>
            <a:r>
              <a:rPr lang="fr-FR" sz="1000" dirty="0">
                <a:cs typeface="Arial" panose="020B0604020202020204" pitchFamily="34" charset="0"/>
              </a:rPr>
              <a:t>c’est que l’aspect éducatif du sport résonne comme une évidence.</a:t>
            </a:r>
          </a:p>
          <a:p>
            <a:pPr algn="just"/>
            <a:endParaRPr lang="fr-FR" sz="1000" dirty="0" smtClean="0">
              <a:cs typeface="Arial" panose="020B0604020202020204" pitchFamily="34" charset="0"/>
            </a:endParaRPr>
          </a:p>
          <a:p>
            <a:pPr algn="just"/>
            <a:r>
              <a:rPr lang="fr-FR" sz="1000" dirty="0" smtClean="0">
                <a:cs typeface="Arial" panose="020B0604020202020204" pitchFamily="34" charset="0"/>
              </a:rPr>
              <a:t>Et </a:t>
            </a:r>
            <a:r>
              <a:rPr lang="fr-FR" sz="1000" dirty="0">
                <a:cs typeface="Arial" panose="020B0604020202020204" pitchFamily="34" charset="0"/>
              </a:rPr>
              <a:t>pour autant, l’histoire difficile du sport </a:t>
            </a:r>
            <a:r>
              <a:rPr lang="fr-FR" sz="1000" dirty="0" smtClean="0">
                <a:cs typeface="Arial" panose="020B0604020202020204" pitchFamily="34" charset="0"/>
              </a:rPr>
              <a:t>d’un côté et de l’éducation physique de l’autre  </a:t>
            </a:r>
            <a:r>
              <a:rPr lang="fr-FR" sz="1000" dirty="0">
                <a:cs typeface="Arial" panose="020B0604020202020204" pitchFamily="34" charset="0"/>
              </a:rPr>
              <a:t>ont montré de réelles divergences quant </a:t>
            </a:r>
            <a:r>
              <a:rPr lang="fr-FR" sz="1000" dirty="0" smtClean="0">
                <a:cs typeface="Arial" panose="020B0604020202020204" pitchFamily="34" charset="0"/>
              </a:rPr>
              <a:t>à leurs objectifs </a:t>
            </a:r>
            <a:r>
              <a:rPr lang="fr-FR" sz="1000" dirty="0">
                <a:cs typeface="Arial" panose="020B0604020202020204" pitchFamily="34" charset="0"/>
              </a:rPr>
              <a:t>réciproques. Sans refaire les débats qui ont accompagné l’émancipation de l’éducation physique (le lecteur est renvoyé par exemple vers les ouvrages de JM </a:t>
            </a:r>
            <a:r>
              <a:rPr lang="fr-FR" sz="1000" dirty="0" err="1">
                <a:cs typeface="Arial" panose="020B0604020202020204" pitchFamily="34" charset="0"/>
              </a:rPr>
              <a:t>Brohm</a:t>
            </a:r>
            <a:r>
              <a:rPr lang="fr-FR" sz="1000" dirty="0">
                <a:cs typeface="Arial" panose="020B0604020202020204" pitchFamily="34" charset="0"/>
              </a:rPr>
              <a:t>, P </a:t>
            </a:r>
            <a:r>
              <a:rPr lang="fr-FR" sz="1000" dirty="0" err="1">
                <a:cs typeface="Arial" panose="020B0604020202020204" pitchFamily="34" charset="0"/>
              </a:rPr>
              <a:t>Parlebas</a:t>
            </a:r>
            <a:r>
              <a:rPr lang="fr-FR" sz="1000" dirty="0">
                <a:cs typeface="Arial" panose="020B0604020202020204" pitchFamily="34" charset="0"/>
              </a:rPr>
              <a:t> ou plus récemment vers les historiens P Arnaud, T </a:t>
            </a:r>
            <a:r>
              <a:rPr lang="fr-FR" sz="1000" dirty="0" err="1">
                <a:cs typeface="Arial" panose="020B0604020202020204" pitchFamily="34" charset="0"/>
              </a:rPr>
              <a:t>Terret</a:t>
            </a:r>
            <a:r>
              <a:rPr lang="fr-FR" sz="1000" dirty="0">
                <a:cs typeface="Arial" panose="020B0604020202020204" pitchFamily="34" charset="0"/>
              </a:rPr>
              <a:t> ou M Attali), il en ressort que l’aspect utilitaire doit être démontré au quotidien. Bertrand </a:t>
            </a:r>
            <a:r>
              <a:rPr lang="fr-FR" sz="1000" dirty="0" err="1">
                <a:cs typeface="Arial" panose="020B0604020202020204" pitchFamily="34" charset="0"/>
              </a:rPr>
              <a:t>During</a:t>
            </a:r>
            <a:r>
              <a:rPr lang="fr-FR" sz="1000" dirty="0">
                <a:cs typeface="Arial" panose="020B0604020202020204" pitchFamily="34" charset="0"/>
              </a:rPr>
              <a:t> affirmait dès 1984 : « </a:t>
            </a:r>
            <a:r>
              <a:rPr lang="fr-FR" sz="1000" i="1" dirty="0">
                <a:cs typeface="Arial" panose="020B0604020202020204" pitchFamily="34" charset="0"/>
              </a:rPr>
              <a:t>Mais celle-ci [l’éducation physique] ne peut être considérée comme éducative qu’à partir du moment où elle est organisée et orientée vers des fins clairement définies. </a:t>
            </a:r>
            <a:r>
              <a:rPr lang="fr-FR" sz="1000" dirty="0">
                <a:cs typeface="Arial" panose="020B0604020202020204" pitchFamily="34" charset="0"/>
              </a:rPr>
              <a:t>»</a:t>
            </a:r>
            <a:r>
              <a:rPr lang="fr-FR" sz="1000" baseline="30000" dirty="0">
                <a:cs typeface="Arial" panose="020B0604020202020204" pitchFamily="34" charset="0"/>
              </a:rPr>
              <a:t>1</a:t>
            </a:r>
            <a:r>
              <a:rPr lang="fr-FR" sz="1000" dirty="0">
                <a:cs typeface="Arial" panose="020B0604020202020204" pitchFamily="34" charset="0"/>
              </a:rPr>
              <a:t>. De façon complémentaire, le sport </a:t>
            </a:r>
            <a:r>
              <a:rPr lang="fr-FR" sz="1000" dirty="0" smtClean="0">
                <a:cs typeface="Arial" panose="020B0604020202020204" pitchFamily="34" charset="0"/>
              </a:rPr>
              <a:t>semble </a:t>
            </a:r>
            <a:r>
              <a:rPr lang="fr-FR" sz="1000" dirty="0">
                <a:cs typeface="Arial" panose="020B0604020202020204" pitchFamily="34" charset="0"/>
              </a:rPr>
              <a:t>universel mais repose sur un réel effort d’organisation territoriale : « </a:t>
            </a:r>
            <a:r>
              <a:rPr lang="fr-FR" sz="1000" i="1" dirty="0">
                <a:cs typeface="Arial" panose="020B0604020202020204" pitchFamily="34" charset="0"/>
              </a:rPr>
              <a:t>Les sports sont au-delà : loin d’être imposés et réservés à la formation de quelques-uns, ils sont revendiqués par tous. […] Il [les Etats] leur faut susciter l’adhésion active, l’engagement créateur des individus, et leur faire intérioriser les règles du jeu sur lesquelles ils reposent</a:t>
            </a:r>
            <a:r>
              <a:rPr lang="fr-FR" sz="1000" dirty="0">
                <a:cs typeface="Arial" panose="020B0604020202020204" pitchFamily="34" charset="0"/>
              </a:rPr>
              <a:t>. » </a:t>
            </a:r>
            <a:r>
              <a:rPr lang="fr-FR" sz="1000" baseline="30000" dirty="0">
                <a:cs typeface="Arial" panose="020B0604020202020204" pitchFamily="34" charset="0"/>
              </a:rPr>
              <a:t>2</a:t>
            </a:r>
          </a:p>
          <a:p>
            <a:pPr algn="just"/>
            <a:r>
              <a:rPr lang="fr-FR" sz="1000" dirty="0">
                <a:cs typeface="Arial" panose="020B0604020202020204" pitchFamily="34" charset="0"/>
              </a:rPr>
              <a:t>Le sport territorial, dynamisé par les associations, les collectivités territoriales et tous les acteurs de proximité, participe à cette « création éducative », au même titre que les activités culturelles. Aussi, les problématiques </a:t>
            </a:r>
            <a:r>
              <a:rPr lang="fr-FR" sz="1000" dirty="0" smtClean="0">
                <a:cs typeface="Arial" panose="020B0604020202020204" pitchFamily="34" charset="0"/>
              </a:rPr>
              <a:t>d’accès aux </a:t>
            </a:r>
            <a:r>
              <a:rPr lang="fr-FR" sz="1000" dirty="0">
                <a:cs typeface="Arial" panose="020B0604020202020204" pitchFamily="34" charset="0"/>
              </a:rPr>
              <a:t>équipements sportifs, de financements des activités sportives (à commencer par l’emploi des éducateurs diplômés), de dualité du sport de masse et sport d’élite, parasitent quelque peu la dimension sociale et éducative, très largement favorisée par les élus territoriaux. Le sport comme moyen éducatif appartient finalement, même si ça peut paraitre choquant, à un marché concurrentiel où il faut tous les jours démontrer l’efficience sociale de cet engagement.</a:t>
            </a:r>
          </a:p>
          <a:p>
            <a:pPr algn="just"/>
            <a:r>
              <a:rPr lang="fr-FR" sz="1000" dirty="0">
                <a:cs typeface="Arial" panose="020B0604020202020204" pitchFamily="34" charset="0"/>
              </a:rPr>
              <a:t>Heureusement, de nombreuses associations participent pleinement </a:t>
            </a:r>
            <a:r>
              <a:rPr lang="fr-FR" sz="1000" dirty="0" smtClean="0">
                <a:cs typeface="Arial" panose="020B0604020202020204" pitchFamily="34" charset="0"/>
              </a:rPr>
              <a:t>à « l’éducation </a:t>
            </a:r>
            <a:r>
              <a:rPr lang="fr-FR" sz="1000" dirty="0">
                <a:cs typeface="Arial" panose="020B0604020202020204" pitchFamily="34" charset="0"/>
              </a:rPr>
              <a:t>par le sport », </a:t>
            </a:r>
            <a:r>
              <a:rPr lang="fr-FR" sz="1000" dirty="0" smtClean="0">
                <a:cs typeface="Arial" panose="020B0604020202020204" pitchFamily="34" charset="0"/>
              </a:rPr>
              <a:t>notamment des </a:t>
            </a:r>
            <a:r>
              <a:rPr lang="fr-FR" sz="1000" dirty="0">
                <a:cs typeface="Arial" panose="020B0604020202020204" pitchFamily="34" charset="0"/>
              </a:rPr>
              <a:t>clubs spécialisés (citons en guise d’exemples : fête le Mur, </a:t>
            </a:r>
            <a:r>
              <a:rPr lang="fr-FR" sz="1000" dirty="0" smtClean="0">
                <a:cs typeface="Arial" panose="020B0604020202020204" pitchFamily="34" charset="0"/>
              </a:rPr>
              <a:t>l’Agence </a:t>
            </a:r>
            <a:r>
              <a:rPr lang="fr-FR" sz="1000" dirty="0">
                <a:cs typeface="Arial" panose="020B0604020202020204" pitchFamily="34" charset="0"/>
              </a:rPr>
              <a:t>pour l’éducation par le sport, Drop béton etc.) dont il faut saluer l’engagement quasi-militant. </a:t>
            </a:r>
          </a:p>
          <a:p>
            <a:pPr algn="just"/>
            <a:r>
              <a:rPr lang="fr-FR" sz="1000" dirty="0">
                <a:cs typeface="Arial" panose="020B0604020202020204" pitchFamily="34" charset="0"/>
              </a:rPr>
              <a:t>Le lecteur est par ailleurs </a:t>
            </a:r>
            <a:r>
              <a:rPr lang="fr-FR" sz="1000" dirty="0" smtClean="0">
                <a:cs typeface="Arial" panose="020B0604020202020204" pitchFamily="34" charset="0"/>
              </a:rPr>
              <a:t>envoyé </a:t>
            </a:r>
            <a:r>
              <a:rPr lang="fr-FR" sz="1000" dirty="0">
                <a:cs typeface="Arial" panose="020B0604020202020204" pitchFamily="34" charset="0"/>
              </a:rPr>
              <a:t>vers les fiches internet du CNFPT pour compléter cet édito (http://www.wikiterritorial.cnfpt.fr/xwiki/bin/view/vitrine/Les+fonctions+sociales+et+%C3%A9ducatives+du+sport) que nos deux experts vont largement enrichir.</a:t>
            </a:r>
          </a:p>
          <a:p>
            <a:pPr algn="just"/>
            <a:endParaRPr lang="fr-FR" sz="1000" dirty="0" smtClean="0">
              <a:cs typeface="Arial" panose="020B0604020202020204" pitchFamily="34" charset="0"/>
            </a:endParaRPr>
          </a:p>
          <a:p>
            <a:pPr algn="just"/>
            <a:r>
              <a:rPr lang="fr-FR" sz="1000" dirty="0" smtClean="0">
                <a:cs typeface="Arial" panose="020B0604020202020204" pitchFamily="34" charset="0"/>
              </a:rPr>
              <a:t>Pour </a:t>
            </a:r>
            <a:r>
              <a:rPr lang="fr-FR" sz="1000" dirty="0">
                <a:cs typeface="Arial" panose="020B0604020202020204" pitchFamily="34" charset="0"/>
              </a:rPr>
              <a:t>conclure, dès 1987, Bernard Jeu posait assez clairement </a:t>
            </a:r>
            <a:r>
              <a:rPr lang="fr-FR" sz="1000" dirty="0" smtClean="0">
                <a:cs typeface="Arial" panose="020B0604020202020204" pitchFamily="34" charset="0"/>
              </a:rPr>
              <a:t>la problématique qui </a:t>
            </a:r>
            <a:r>
              <a:rPr lang="fr-FR" sz="1000" dirty="0">
                <a:cs typeface="Arial" panose="020B0604020202020204" pitchFamily="34" charset="0"/>
              </a:rPr>
              <a:t>nous anime plus de trente ans plus tard : « </a:t>
            </a:r>
            <a:r>
              <a:rPr lang="fr-FR" sz="1000" i="1" dirty="0">
                <a:cs typeface="Arial" panose="020B0604020202020204" pitchFamily="34" charset="0"/>
              </a:rPr>
              <a:t>Quiconque voudrait </a:t>
            </a:r>
            <a:r>
              <a:rPr lang="fr-FR" sz="1000" i="1" dirty="0" smtClean="0">
                <a:cs typeface="Arial" panose="020B0604020202020204" pitchFamily="34" charset="0"/>
              </a:rPr>
              <a:t>décrire </a:t>
            </a:r>
            <a:r>
              <a:rPr lang="fr-FR" sz="1000" i="1" dirty="0">
                <a:cs typeface="Arial" panose="020B0604020202020204" pitchFamily="34" charset="0"/>
              </a:rPr>
              <a:t>l’histoire d’un sport ne tarderait pas à s’apercevoir que les choses se passent au moins sur deux plans. Il y a d’abord celui de la poétique et de l’imaginaire. […] Il y a aussi celui de la politique et de la décision organisationnelle.</a:t>
            </a:r>
            <a:r>
              <a:rPr lang="fr-FR" sz="1000" dirty="0">
                <a:cs typeface="Arial" panose="020B0604020202020204" pitchFamily="34" charset="0"/>
              </a:rPr>
              <a:t> »</a:t>
            </a:r>
            <a:r>
              <a:rPr lang="fr-FR" sz="1000" baseline="30000" dirty="0">
                <a:cs typeface="Arial" panose="020B0604020202020204" pitchFamily="34" charset="0"/>
              </a:rPr>
              <a:t>3</a:t>
            </a:r>
          </a:p>
          <a:p>
            <a:pPr algn="just"/>
            <a:endParaRPr lang="fr-FR" sz="1000" dirty="0">
              <a:cs typeface="Arial" panose="020B0604020202020204" pitchFamily="34" charset="0"/>
            </a:endParaRPr>
          </a:p>
          <a:p>
            <a:pPr algn="just"/>
            <a:endParaRPr lang="fr-FR" sz="1000" dirty="0">
              <a:cs typeface="Arial" panose="020B0604020202020204" pitchFamily="34" charset="0"/>
            </a:endParaRPr>
          </a:p>
          <a:p>
            <a:pPr algn="just"/>
            <a:r>
              <a:rPr lang="fr-FR" sz="1000" i="1" dirty="0" smtClean="0">
                <a:cs typeface="Arial" panose="020B0604020202020204" pitchFamily="34" charset="0"/>
              </a:rPr>
              <a:t>1 Bertrand </a:t>
            </a:r>
            <a:r>
              <a:rPr lang="fr-FR" sz="1000" i="1" dirty="0" err="1">
                <a:cs typeface="Arial" panose="020B0604020202020204" pitchFamily="34" charset="0"/>
              </a:rPr>
              <a:t>During</a:t>
            </a:r>
            <a:r>
              <a:rPr lang="fr-FR" sz="1000" i="1" dirty="0">
                <a:cs typeface="Arial" panose="020B0604020202020204" pitchFamily="34" charset="0"/>
              </a:rPr>
              <a:t> : Des jeux aux sports. Repères et documents en histoire des activités physiques, </a:t>
            </a:r>
            <a:r>
              <a:rPr lang="fr-FR" sz="1000" i="1" dirty="0" err="1">
                <a:cs typeface="Arial" panose="020B0604020202020204" pitchFamily="34" charset="0"/>
              </a:rPr>
              <a:t>Vigot</a:t>
            </a:r>
            <a:r>
              <a:rPr lang="fr-FR" sz="1000" i="1" dirty="0">
                <a:cs typeface="Arial" panose="020B0604020202020204" pitchFamily="34" charset="0"/>
              </a:rPr>
              <a:t> 1984, p. 26.</a:t>
            </a:r>
          </a:p>
          <a:p>
            <a:pPr algn="just"/>
            <a:r>
              <a:rPr lang="fr-FR" sz="1000" i="1" dirty="0" smtClean="0">
                <a:cs typeface="Arial" panose="020B0604020202020204" pitchFamily="34" charset="0"/>
              </a:rPr>
              <a:t>2 </a:t>
            </a:r>
            <a:r>
              <a:rPr lang="fr-FR" sz="1000" i="1" dirty="0" err="1" smtClean="0">
                <a:cs typeface="Arial" panose="020B0604020202020204" pitchFamily="34" charset="0"/>
              </a:rPr>
              <a:t>Ibid</a:t>
            </a:r>
            <a:r>
              <a:rPr lang="fr-FR" sz="1000" i="1" dirty="0">
                <a:cs typeface="Arial" panose="020B0604020202020204" pitchFamily="34" charset="0"/>
              </a:rPr>
              <a:t>, p. 104.</a:t>
            </a:r>
          </a:p>
          <a:p>
            <a:pPr algn="just"/>
            <a:r>
              <a:rPr lang="fr-FR" sz="1000" i="1" dirty="0" smtClean="0">
                <a:cs typeface="Arial" panose="020B0604020202020204" pitchFamily="34" charset="0"/>
              </a:rPr>
              <a:t>3 Bernard </a:t>
            </a:r>
            <a:r>
              <a:rPr lang="fr-FR" sz="1000" i="1" dirty="0">
                <a:cs typeface="Arial" panose="020B0604020202020204" pitchFamily="34" charset="0"/>
              </a:rPr>
              <a:t>Jeu : Analyse du sport. PUF, 1987, Paris, P. 7.</a:t>
            </a:r>
          </a:p>
        </p:txBody>
      </p:sp>
      <p:sp>
        <p:nvSpPr>
          <p:cNvPr id="34" name="ZoneTexte 33"/>
          <p:cNvSpPr txBox="1"/>
          <p:nvPr/>
        </p:nvSpPr>
        <p:spPr>
          <a:xfrm>
            <a:off x="2721919" y="1520403"/>
            <a:ext cx="4608512" cy="1015663"/>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L’éducation par le sport : un axe toujours prioritaire pour les collectivités territoriales</a:t>
            </a:r>
            <a:endParaRPr lang="fr-FR" sz="2000" b="1" cap="all" dirty="0">
              <a:solidFill>
                <a:srgbClr val="009FE3"/>
              </a:solidFill>
              <a:latin typeface="+mj-lt"/>
              <a:cs typeface="Arial" panose="020B0604020202020204" pitchFamily="34" charset="0"/>
            </a:endParaRPr>
          </a:p>
        </p:txBody>
      </p:sp>
      <p:sp>
        <p:nvSpPr>
          <p:cNvPr id="36" name="ZoneTexte 35"/>
          <p:cNvSpPr txBox="1"/>
          <p:nvPr/>
        </p:nvSpPr>
        <p:spPr>
          <a:xfrm>
            <a:off x="249754" y="5706740"/>
            <a:ext cx="2304256" cy="1384995"/>
          </a:xfrm>
          <a:prstGeom prst="rect">
            <a:avLst/>
          </a:prstGeom>
          <a:noFill/>
        </p:spPr>
        <p:txBody>
          <a:bodyPr wrap="square" rtlCol="0">
            <a:spAutoFit/>
          </a:bodyPr>
          <a:lstStyle/>
          <a:p>
            <a:pPr algn="just"/>
            <a:r>
              <a:rPr lang="fr-FR" sz="1200" i="1" dirty="0">
                <a:cs typeface="Arial" panose="020B0604020202020204" pitchFamily="34" charset="0"/>
              </a:rPr>
              <a:t>Le sport comme moyen éducatif appartient finalement, même si ça peut paraitre choquant, à un marché concurrentiel où il faut tous les jours démontrer l’efficience sociale de cet engagement.</a:t>
            </a:r>
          </a:p>
        </p:txBody>
      </p:sp>
      <p:sp>
        <p:nvSpPr>
          <p:cNvPr id="37" name="ZoneTexte 36"/>
          <p:cNvSpPr txBox="1"/>
          <p:nvPr/>
        </p:nvSpPr>
        <p:spPr>
          <a:xfrm>
            <a:off x="250081" y="3985871"/>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a:t>
            </a:r>
            <a:r>
              <a:rPr lang="fr-FR" sz="1600" b="1" cap="all" dirty="0" err="1">
                <a:solidFill>
                  <a:srgbClr val="009FE3"/>
                </a:solidFill>
                <a:cs typeface="Arial" panose="020B0604020202020204" pitchFamily="34" charset="0"/>
              </a:rPr>
              <a:t>Lapeyronie</a:t>
            </a:r>
            <a:endParaRPr lang="fr-FR" sz="1600" b="1" cap="all" dirty="0">
              <a:solidFill>
                <a:srgbClr val="009FE3"/>
              </a:solidFill>
              <a:cs typeface="Arial" panose="020B0604020202020204" pitchFamily="34" charset="0"/>
            </a:endParaRPr>
          </a:p>
          <a:p>
            <a:pPr algn="ctr"/>
            <a:r>
              <a:rPr lang="fr-FR" sz="1000" dirty="0" smtClean="0">
                <a:cs typeface="Arial" panose="020B0604020202020204" pitchFamily="34" charset="0"/>
              </a:rPr>
              <a:t>Directeur </a:t>
            </a:r>
            <a:r>
              <a:rPr lang="fr-FR" sz="1000" i="1" dirty="0" smtClean="0">
                <a:cs typeface="Arial" panose="020B0604020202020204" pitchFamily="34" charset="0"/>
              </a:rPr>
              <a:t>SportColl</a:t>
            </a:r>
          </a:p>
          <a:p>
            <a:pPr algn="ctr"/>
            <a:r>
              <a:rPr lang="fr-FR" sz="1000" dirty="0" smtClean="0">
                <a:cs typeface="Arial" panose="020B0604020202020204" pitchFamily="34" charset="0"/>
              </a:rPr>
              <a:t>Maître de conférences associé</a:t>
            </a:r>
          </a:p>
          <a:p>
            <a:pPr algn="ctr"/>
            <a:r>
              <a:rPr lang="fr-FR" sz="1000" i="1" dirty="0" smtClean="0">
                <a:cs typeface="Arial" panose="020B0604020202020204" pitchFamily="34" charset="0"/>
              </a:rPr>
              <a:t>Université de</a:t>
            </a:r>
            <a:r>
              <a:rPr lang="fr-FR" sz="1000" i="1" dirty="0">
                <a:cs typeface="Arial" panose="020B0604020202020204" pitchFamily="34" charset="0"/>
              </a:rPr>
              <a:t> </a:t>
            </a:r>
            <a:r>
              <a:rPr lang="fr-FR" sz="1000" i="1" dirty="0" smtClean="0">
                <a:cs typeface="Arial" panose="020B0604020202020204" pitchFamily="34" charset="0"/>
              </a:rPr>
              <a:t>Montpellier</a:t>
            </a:r>
            <a:endParaRPr lang="fr-FR" sz="1000" i="1"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7165" t="18351" r="19827" b="25758"/>
          <a:stretch/>
        </p:blipFill>
        <p:spPr>
          <a:xfrm>
            <a:off x="754137" y="2028235"/>
            <a:ext cx="1296144" cy="1764000"/>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55</a:t>
            </a:r>
            <a:endParaRPr lang="fr-FR" sz="1800" spc="100" dirty="0">
              <a:cs typeface="Arial" panose="020B0604020202020204" pitchFamily="34" charset="0"/>
            </a:endParaRPr>
          </a:p>
        </p:txBody>
      </p:sp>
    </p:spTree>
    <p:extLst>
      <p:ext uri="{BB962C8B-B14F-4D97-AF65-F5344CB8AC3E}">
        <p14:creationId xmlns:p14="http://schemas.microsoft.com/office/powerpoint/2010/main" val="33534311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33901" y="6623372"/>
            <a:ext cx="500120" cy="425184"/>
          </a:xfrm>
          <a:prstGeom prst="rect">
            <a:avLst/>
          </a:prstGeom>
        </p:spPr>
      </p:pic>
      <p:sp>
        <p:nvSpPr>
          <p:cNvPr id="31" name="ZoneTexte 30"/>
          <p:cNvSpPr txBox="1"/>
          <p:nvPr/>
        </p:nvSpPr>
        <p:spPr>
          <a:xfrm>
            <a:off x="2772519" y="2173149"/>
            <a:ext cx="4608512" cy="9325630"/>
          </a:xfrm>
          <a:prstGeom prst="rect">
            <a:avLst/>
          </a:prstGeom>
          <a:noFill/>
        </p:spPr>
        <p:txBody>
          <a:bodyPr wrap="square" numCol="2" spcCol="216000" rtlCol="0">
            <a:spAutoFit/>
          </a:bodyPr>
          <a:lstStyle/>
          <a:p>
            <a:pPr algn="just"/>
            <a:r>
              <a:rPr lang="fr-FR" sz="1000" b="1" dirty="0"/>
              <a:t>Je vous remercie de vous présenter en quelques mots.</a:t>
            </a:r>
          </a:p>
          <a:p>
            <a:pPr algn="just"/>
            <a:endParaRPr lang="fr-FR" sz="1000" dirty="0" smtClean="0"/>
          </a:p>
          <a:p>
            <a:pPr algn="just"/>
            <a:r>
              <a:rPr lang="fr-FR" sz="1000" dirty="0" smtClean="0"/>
              <a:t>Je </a:t>
            </a:r>
            <a:r>
              <a:rPr lang="fr-FR" sz="1000" dirty="0"/>
              <a:t>suis Benjamin COIGNET, docteur en sociologie-sciences du sport et je dirige une Licence Professionnelle à l’Université de Besançon « Intervention Sociale Médiation par le Sport ». J’ai travaillé durant 10 ans en parallèle de mes études au sein de l’Agence pour l’Education par le Sport.</a:t>
            </a:r>
          </a:p>
          <a:p>
            <a:pPr algn="just"/>
            <a:endParaRPr lang="fr-FR" sz="1000" dirty="0"/>
          </a:p>
          <a:p>
            <a:pPr algn="just"/>
            <a:r>
              <a:rPr lang="fr-FR" sz="1000" b="1" dirty="0"/>
              <a:t>Existe-t-il depuis ces dernières années une évolution significative de « l’éducation par le sport » ?</a:t>
            </a:r>
          </a:p>
          <a:p>
            <a:pPr algn="just"/>
            <a:endParaRPr lang="fr-FR" sz="1000" dirty="0" smtClean="0"/>
          </a:p>
          <a:p>
            <a:pPr algn="just"/>
            <a:r>
              <a:rPr lang="fr-FR" sz="1000" dirty="0" smtClean="0"/>
              <a:t>Oui </a:t>
            </a:r>
            <a:r>
              <a:rPr lang="fr-FR" sz="1000" dirty="0"/>
              <a:t>car les attentes de la société sur l’utilité du sport évoluent constamment. Le sport a eu différentes fonctions éducatives depuis plusieurs décennies : une fonction militaire (préparer les hommes à la guerre), une fonction sanitaire, une fonction économique, etc. Chaque époque donne une grande tendance à la fonction du sport. Ces orientations sont le fruit de la rencontre entre les besoins des populations et la manière dont les pouvoirs publics vont fixer leurs priorités. Ce que l’on voit aujourd’hui est un agglomérat de finalités attribuées au sport et tous les acteurs concernés ont des difficultés à stabiliser leurs orientations : l’Etat multiplie les plans dans différentes directions, les collectivités proposent des finalités spécifiques au territoire couvert et le mouvement sportif tente de suivre les changements de direction. La tendance actuelle est, selon mon poste d’observateur, d’aller vers la lutte contre le chômage des jeunes (en amont sur le décrochage scolaire et en aval sur la remobilisation) et d’utiliser le sport comme un moyen de refonte du pacte républicain à la française (lutter contre le communautarisme, etc.)</a:t>
            </a:r>
          </a:p>
          <a:p>
            <a:pPr algn="just"/>
            <a:endParaRPr lang="fr-FR" sz="1000" dirty="0" smtClean="0"/>
          </a:p>
          <a:p>
            <a:pPr algn="just"/>
            <a:endParaRPr lang="fr-FR" sz="1000" dirty="0"/>
          </a:p>
          <a:p>
            <a:pPr algn="just"/>
            <a:endParaRPr lang="fr-FR" sz="1000" b="1" dirty="0" smtClean="0"/>
          </a:p>
          <a:p>
            <a:pPr algn="just"/>
            <a:endParaRPr lang="fr-FR" sz="1000" b="1" dirty="0"/>
          </a:p>
          <a:p>
            <a:pPr algn="just"/>
            <a:endParaRPr lang="fr-FR" sz="1000" b="1" dirty="0" smtClean="0"/>
          </a:p>
          <a:p>
            <a:pPr algn="just"/>
            <a:endParaRPr lang="fr-FR" sz="1000" b="1" dirty="0" smtClean="0"/>
          </a:p>
          <a:p>
            <a:pPr algn="just"/>
            <a:endParaRPr lang="fr-FR" sz="1000" b="1" dirty="0"/>
          </a:p>
          <a:p>
            <a:pPr algn="just"/>
            <a:endParaRPr lang="fr-FR" sz="1000" b="1" dirty="0" smtClean="0"/>
          </a:p>
          <a:p>
            <a:pPr algn="just"/>
            <a:endParaRPr lang="fr-FR" sz="1000" b="1" dirty="0"/>
          </a:p>
          <a:p>
            <a:pPr algn="just"/>
            <a:endParaRPr lang="fr-FR" sz="1000" b="1" dirty="0" smtClean="0"/>
          </a:p>
          <a:p>
            <a:pPr algn="just"/>
            <a:endParaRPr lang="fr-FR" sz="1000" b="1" dirty="0"/>
          </a:p>
          <a:p>
            <a:pPr algn="just"/>
            <a:endParaRPr lang="fr-FR" sz="1000" b="1" dirty="0" smtClean="0"/>
          </a:p>
          <a:p>
            <a:pPr algn="just"/>
            <a:endParaRPr lang="fr-FR" sz="1000" b="1" dirty="0"/>
          </a:p>
          <a:p>
            <a:pPr algn="just"/>
            <a:endParaRPr lang="fr-FR" sz="1000" b="1" dirty="0" smtClean="0"/>
          </a:p>
          <a:p>
            <a:pPr algn="just"/>
            <a:r>
              <a:rPr lang="fr-FR" sz="1000" b="1" dirty="0" smtClean="0"/>
              <a:t>Les </a:t>
            </a:r>
            <a:r>
              <a:rPr lang="fr-FR" sz="1000" b="1" dirty="0"/>
              <a:t>outils liés au Contrat de Ville portent-ils les fruits espérés </a:t>
            </a:r>
            <a:r>
              <a:rPr lang="fr-FR" sz="1000" b="1" dirty="0" smtClean="0"/>
              <a:t>?</a:t>
            </a:r>
          </a:p>
          <a:p>
            <a:pPr algn="just"/>
            <a:endParaRPr lang="fr-FR" sz="1000" b="1" dirty="0" smtClean="0"/>
          </a:p>
          <a:p>
            <a:pPr algn="just"/>
            <a:r>
              <a:rPr lang="fr-FR" sz="1000" dirty="0" smtClean="0"/>
              <a:t>Il </a:t>
            </a:r>
            <a:r>
              <a:rPr lang="fr-FR" sz="1000" dirty="0"/>
              <a:t>n’existe pas d’évaluation globale qui permettrait de répondre à la question « Est-ce que les actions sportives financées par le Contrat de Ville (ou les CUCS) depuis les années 1980 ont renforcé la cohésion sociale ? ». Cette question est fondamentale mais évidemment très difficile à traiter. Beaucoup d’actions ont été financées pour atteindre cet objectif global mais il n’y a que très rarement d’évaluations spécifiques sur le sport. C’est une zone d’ombre qui persiste même si la plupart des acteurs voient dans le sport un outil magique d’intervention sociale dans les quartiers. C’est la force du sport d’être portée par des croyances (les croyances font agir) mais c’est aussi un biais car on connait mal les transformations générées par son déploiement. </a:t>
            </a:r>
          </a:p>
          <a:p>
            <a:pPr algn="just"/>
            <a:endParaRPr lang="fr-FR" sz="1000" dirty="0"/>
          </a:p>
          <a:p>
            <a:pPr algn="just"/>
            <a:r>
              <a:rPr lang="fr-FR" sz="1000" b="1" dirty="0"/>
              <a:t>Quels conseils pouvez-vous formuler pour aider les collectivités à développer l’éducation par le sport </a:t>
            </a:r>
            <a:r>
              <a:rPr lang="fr-FR" sz="1000" b="1" dirty="0" smtClean="0"/>
              <a:t>?</a:t>
            </a:r>
          </a:p>
          <a:p>
            <a:pPr algn="just"/>
            <a:endParaRPr lang="fr-FR" sz="1000" dirty="0"/>
          </a:p>
          <a:p>
            <a:pPr algn="just"/>
            <a:r>
              <a:rPr lang="fr-FR" sz="1000" dirty="0"/>
              <a:t>Je pense que les collectivités doivent inventer des ingénieries de travail où la concertation serait permanente sur « ce que l’on veut faire du sport » au regard des besoins prioritaires de la population. Ca peut paraitre naïf ou démagogique mais je crois que c’est du bon sens et que c’est vital pour la démocratie. Les collectivités qui expérimentent des méthodes de travail de ce type avec une grande diversité d’acteurs redonnent du sens sur un territoire, font émerger des projets, des synergies, etc., là où les divisions règnent. La puissance publique doit garder son rôle d’aiguilleur évidemment mais à partir d’un partage de sens sur la fonction sociale et éducative du sport. La méthode est très importante. Pour cela, il y a nécessité de remettre en question les méthodes de travail à tous les niveaux sur plusieurs années : l’élu, le directeur de service, l’éducateur, l’entraineur de club, etc.</a:t>
            </a:r>
          </a:p>
          <a:p>
            <a:pPr algn="just"/>
            <a:endParaRPr lang="fr-FR" sz="1000" dirty="0"/>
          </a:p>
          <a:p>
            <a:pPr algn="just"/>
            <a:endParaRPr lang="fr-FR" sz="1000" dirty="0"/>
          </a:p>
        </p:txBody>
      </p:sp>
      <p:sp>
        <p:nvSpPr>
          <p:cNvPr id="34" name="ZoneTexte 33"/>
          <p:cNvSpPr txBox="1"/>
          <p:nvPr/>
        </p:nvSpPr>
        <p:spPr>
          <a:xfrm>
            <a:off x="2700511" y="1674292"/>
            <a:ext cx="4752528"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Benjamin </a:t>
            </a:r>
            <a:r>
              <a:rPr lang="fr-FR" sz="2400" b="1" cap="all" dirty="0" err="1" smtClean="0">
                <a:solidFill>
                  <a:srgbClr val="009FE3"/>
                </a:solidFill>
                <a:cs typeface="Arial" panose="020B0604020202020204" pitchFamily="34" charset="0"/>
              </a:rPr>
              <a:t>coignet</a:t>
            </a:r>
            <a:endParaRPr lang="fr-FR" sz="2400" b="1" cap="all" dirty="0" smtClean="0">
              <a:solidFill>
                <a:srgbClr val="009FE3"/>
              </a:solidFill>
              <a:cs typeface="Arial" panose="020B0604020202020204" pitchFamily="34" charset="0"/>
            </a:endParaRPr>
          </a:p>
        </p:txBody>
      </p:sp>
      <p:sp>
        <p:nvSpPr>
          <p:cNvPr id="36" name="ZoneTexte 35"/>
          <p:cNvSpPr txBox="1"/>
          <p:nvPr/>
        </p:nvSpPr>
        <p:spPr>
          <a:xfrm>
            <a:off x="180231" y="5655690"/>
            <a:ext cx="2304256" cy="1015663"/>
          </a:xfrm>
          <a:prstGeom prst="rect">
            <a:avLst/>
          </a:prstGeom>
          <a:noFill/>
        </p:spPr>
        <p:txBody>
          <a:bodyPr wrap="square" rtlCol="0">
            <a:spAutoFit/>
          </a:bodyPr>
          <a:lstStyle/>
          <a:p>
            <a:pPr algn="just"/>
            <a:r>
              <a:rPr lang="fr-FR" sz="1200" i="1" dirty="0">
                <a:cs typeface="Arial" panose="020B0604020202020204" pitchFamily="34" charset="0"/>
              </a:rPr>
              <a:t>La puissance publique doit garder son rôle d’aiguilleur évidemment mais à partir d’un partage de sens sur la fonction sociale et éducative du </a:t>
            </a:r>
            <a:r>
              <a:rPr lang="fr-FR" sz="1200" i="1" dirty="0" smtClean="0">
                <a:cs typeface="Arial" panose="020B0604020202020204" pitchFamily="34" charset="0"/>
              </a:rPr>
              <a:t>sport.</a:t>
            </a:r>
            <a:endParaRPr lang="fr-FR" sz="1200" i="1" dirty="0">
              <a:cs typeface="Arial" panose="020B0604020202020204" pitchFamily="34" charset="0"/>
            </a:endParaRPr>
          </a:p>
        </p:txBody>
      </p:sp>
      <p:sp>
        <p:nvSpPr>
          <p:cNvPr id="37" name="ZoneTexte 36"/>
          <p:cNvSpPr txBox="1"/>
          <p:nvPr/>
        </p:nvSpPr>
        <p:spPr>
          <a:xfrm>
            <a:off x="250081" y="3985871"/>
            <a:ext cx="2378422" cy="461665"/>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Benjamin Coignet</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Université de Besançon</a:t>
            </a:r>
            <a:endParaRPr lang="fr-FR" sz="1200" dirty="0">
              <a:cs typeface="Arial" panose="020B0604020202020204" pitchFamily="34" charset="0"/>
            </a:endParaRPr>
          </a:p>
        </p:txBody>
      </p:sp>
      <p:pic>
        <p:nvPicPr>
          <p:cNvPr id="2" name="Image 1"/>
          <p:cNvPicPr>
            <a:picLocks noChangeAspect="1"/>
          </p:cNvPicPr>
          <p:nvPr/>
        </p:nvPicPr>
        <p:blipFill>
          <a:blip r:embed="rId3"/>
          <a:stretch>
            <a:fillRect/>
          </a:stretch>
        </p:blipFill>
        <p:spPr>
          <a:xfrm>
            <a:off x="752359" y="2382439"/>
            <a:ext cx="1431602" cy="1431602"/>
          </a:xfrm>
          <a:prstGeom prst="rect">
            <a:avLst/>
          </a:prstGeom>
        </p:spPr>
      </p:pic>
      <p:pic>
        <p:nvPicPr>
          <p:cNvPr id="3" name="Image 2"/>
          <p:cNvPicPr>
            <a:picLocks noChangeAspect="1"/>
          </p:cNvPicPr>
          <p:nvPr/>
        </p:nvPicPr>
        <p:blipFill>
          <a:blip r:embed="rId4"/>
          <a:stretch>
            <a:fillRect/>
          </a:stretch>
        </p:blipFill>
        <p:spPr>
          <a:xfrm>
            <a:off x="396255" y="7425759"/>
            <a:ext cx="1955020" cy="2929594"/>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56</a:t>
            </a:r>
            <a:endParaRPr lang="fr-FR" sz="1800" spc="100" dirty="0">
              <a:cs typeface="Arial" panose="020B0604020202020204" pitchFamily="34" charset="0"/>
            </a:endParaRPr>
          </a:p>
        </p:txBody>
      </p:sp>
    </p:spTree>
    <p:extLst>
      <p:ext uri="{BB962C8B-B14F-4D97-AF65-F5344CB8AC3E}">
        <p14:creationId xmlns:p14="http://schemas.microsoft.com/office/powerpoint/2010/main" val="20289678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474282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92565" y="7333143"/>
            <a:ext cx="500120" cy="425184"/>
          </a:xfrm>
          <a:prstGeom prst="rect">
            <a:avLst/>
          </a:prstGeom>
        </p:spPr>
      </p:pic>
      <p:sp>
        <p:nvSpPr>
          <p:cNvPr id="31" name="ZoneTexte 30"/>
          <p:cNvSpPr txBox="1"/>
          <p:nvPr/>
        </p:nvSpPr>
        <p:spPr>
          <a:xfrm>
            <a:off x="2664507" y="2322364"/>
            <a:ext cx="4608512" cy="8710077"/>
          </a:xfrm>
          <a:prstGeom prst="rect">
            <a:avLst/>
          </a:prstGeom>
          <a:noFill/>
        </p:spPr>
        <p:txBody>
          <a:bodyPr wrap="square" numCol="2" spcCol="216000" rtlCol="0">
            <a:spAutoFit/>
          </a:bodyPr>
          <a:lstStyle/>
          <a:p>
            <a:pPr algn="just"/>
            <a:r>
              <a:rPr lang="fr-FR" sz="1100" b="1" dirty="0" smtClean="0">
                <a:cs typeface="Arial" panose="020B0604020202020204" pitchFamily="34" charset="0"/>
              </a:rPr>
              <a:t>Merci de vous présentez-vous </a:t>
            </a:r>
            <a:r>
              <a:rPr lang="fr-FR" sz="1100" b="1" dirty="0">
                <a:cs typeface="Arial" panose="020B0604020202020204" pitchFamily="34" charset="0"/>
              </a:rPr>
              <a:t>en quelques mots.</a:t>
            </a:r>
          </a:p>
          <a:p>
            <a:pPr algn="just"/>
            <a:endParaRPr lang="fr-FR" sz="1100" dirty="0">
              <a:cs typeface="Arial" panose="020B0604020202020204" pitchFamily="34" charset="0"/>
            </a:endParaRPr>
          </a:p>
          <a:p>
            <a:pPr algn="just"/>
            <a:r>
              <a:rPr lang="fr-FR" sz="1100" dirty="0">
                <a:cs typeface="Arial" panose="020B0604020202020204" pitchFamily="34" charset="0"/>
              </a:rPr>
              <a:t>Pour créer en 2013 l’association « </a:t>
            </a:r>
            <a:r>
              <a:rPr lang="fr-FR" sz="1100" dirty="0" err="1">
                <a:cs typeface="Arial" panose="020B0604020202020204" pitchFamily="34" charset="0"/>
              </a:rPr>
              <a:t>Sportculture</a:t>
            </a:r>
            <a:r>
              <a:rPr lang="fr-FR" sz="1100" dirty="0">
                <a:cs typeface="Arial" panose="020B0604020202020204" pitchFamily="34" charset="0"/>
              </a:rPr>
              <a:t> 2020 », je me suis </a:t>
            </a:r>
            <a:r>
              <a:rPr lang="fr-FR" sz="1100" dirty="0" smtClean="0">
                <a:cs typeface="Arial" panose="020B0604020202020204" pitchFamily="34" charset="0"/>
              </a:rPr>
              <a:t>ancré </a:t>
            </a:r>
            <a:r>
              <a:rPr lang="fr-FR" sz="1100" dirty="0">
                <a:cs typeface="Arial" panose="020B0604020202020204" pitchFamily="34" charset="0"/>
              </a:rPr>
              <a:t>sur mes expériences de </a:t>
            </a:r>
            <a:r>
              <a:rPr lang="fr-FR" sz="1100" dirty="0" smtClean="0">
                <a:cs typeface="Arial" panose="020B0604020202020204" pitchFamily="34" charset="0"/>
              </a:rPr>
              <a:t>Directeur « Sport </a:t>
            </a:r>
            <a:r>
              <a:rPr lang="fr-FR" sz="1100" dirty="0">
                <a:cs typeface="Arial" panose="020B0604020202020204" pitchFamily="34" charset="0"/>
              </a:rPr>
              <a:t>et Culture » </a:t>
            </a:r>
            <a:r>
              <a:rPr lang="fr-FR" sz="1100" dirty="0" smtClean="0">
                <a:cs typeface="Arial" panose="020B0604020202020204" pitchFamily="34" charset="0"/>
              </a:rPr>
              <a:t>d’une </a:t>
            </a:r>
            <a:r>
              <a:rPr lang="fr-FR" sz="1100" dirty="0">
                <a:cs typeface="Arial" panose="020B0604020202020204" pitchFamily="34" charset="0"/>
              </a:rPr>
              <a:t>grande collectivité, de Directeur </a:t>
            </a:r>
            <a:r>
              <a:rPr lang="fr-FR" sz="1100" dirty="0" smtClean="0">
                <a:cs typeface="Arial" panose="020B0604020202020204" pitchFamily="34" charset="0"/>
              </a:rPr>
              <a:t>« Sport </a:t>
            </a:r>
            <a:r>
              <a:rPr lang="fr-FR" sz="1100" dirty="0">
                <a:cs typeface="Arial" panose="020B0604020202020204" pitchFamily="34" charset="0"/>
              </a:rPr>
              <a:t>et </a:t>
            </a:r>
            <a:r>
              <a:rPr lang="fr-FR" sz="1100" dirty="0" smtClean="0">
                <a:cs typeface="Arial" panose="020B0604020202020204" pitchFamily="34" charset="0"/>
              </a:rPr>
              <a:t>Territoires » </a:t>
            </a:r>
            <a:r>
              <a:rPr lang="fr-FR" sz="1100" dirty="0">
                <a:cs typeface="Arial" panose="020B0604020202020204" pitchFamily="34" charset="0"/>
              </a:rPr>
              <a:t>du CNOSF, de Directeur d’École d’application, d’Architecte-Urbaniste, de Président d’associations sportives et culturelles ainsi que sur les compétences de personnalités du sport, de la culture, du social, du médical, de l’éducatif, de l’aménagement, … </a:t>
            </a:r>
          </a:p>
          <a:p>
            <a:pPr algn="just"/>
            <a:endParaRPr lang="fr-FR" sz="1100" dirty="0">
              <a:cs typeface="Arial" panose="020B0604020202020204" pitchFamily="34" charset="0"/>
            </a:endParaRPr>
          </a:p>
          <a:p>
            <a:pPr algn="just"/>
            <a:r>
              <a:rPr lang="fr-FR" sz="1100" b="1" dirty="0">
                <a:cs typeface="Arial" panose="020B0604020202020204" pitchFamily="34" charset="0"/>
              </a:rPr>
              <a:t>Quels sont les enjeux de la dynamique "Sport-Culture" ?</a:t>
            </a:r>
          </a:p>
          <a:p>
            <a:pPr algn="just"/>
            <a:endParaRPr lang="fr-FR" sz="1100" dirty="0">
              <a:cs typeface="Arial" panose="020B0604020202020204" pitchFamily="34" charset="0"/>
            </a:endParaRPr>
          </a:p>
          <a:p>
            <a:pPr algn="just"/>
            <a:r>
              <a:rPr lang="fr-FR" sz="1100" dirty="0">
                <a:cs typeface="Arial" panose="020B0604020202020204" pitchFamily="34" charset="0"/>
              </a:rPr>
              <a:t>Comme l’avait exprimé Platon et comme nos amis anglais l’ont organisé pour leurs élites au 19ème  siècle, les pratiques sportives et culturelles, mises en synergie dans leurs approches sociales et sociétales, sont un complément indispensable à l’acquisition des savoirs qui doit pouvoir bénéficier à tous.</a:t>
            </a:r>
          </a:p>
          <a:p>
            <a:pPr algn="just"/>
            <a:r>
              <a:rPr lang="fr-FR" sz="1100" dirty="0">
                <a:cs typeface="Arial" panose="020B0604020202020204" pitchFamily="34" charset="0"/>
              </a:rPr>
              <a:t>C</a:t>
            </a:r>
            <a:r>
              <a:rPr lang="fr-FR" sz="1100" dirty="0" smtClean="0">
                <a:cs typeface="Arial" panose="020B0604020202020204" pitchFamily="34" charset="0"/>
              </a:rPr>
              <a:t>es </a:t>
            </a:r>
            <a:r>
              <a:rPr lang="fr-FR" sz="1100" dirty="0">
                <a:cs typeface="Arial" panose="020B0604020202020204" pitchFamily="34" charset="0"/>
              </a:rPr>
              <a:t>pratiques </a:t>
            </a:r>
            <a:r>
              <a:rPr lang="fr-FR" sz="1100" dirty="0" smtClean="0">
                <a:cs typeface="Arial" panose="020B0604020202020204" pitchFamily="34" charset="0"/>
              </a:rPr>
              <a:t>précipitent </a:t>
            </a:r>
            <a:r>
              <a:rPr lang="fr-FR" sz="1100" dirty="0">
                <a:cs typeface="Arial" panose="020B0604020202020204" pitchFamily="34" charset="0"/>
              </a:rPr>
              <a:t>la sortie de l’anonymat dont les enfants ont besoin et qui les amènent à se construire, à l’intérieur du groupe, une existence personnelle où prévaut l’éveil, la perception d’une bonne image de soi, la prise de responsabilité, la gestion de l’échec, le travail en équipe, </a:t>
            </a:r>
            <a:r>
              <a:rPr lang="fr-FR" sz="1100" dirty="0" smtClean="0">
                <a:cs typeface="Arial" panose="020B0604020202020204" pitchFamily="34" charset="0"/>
              </a:rPr>
              <a:t>…</a:t>
            </a:r>
          </a:p>
          <a:p>
            <a:pPr algn="just"/>
            <a:endParaRPr lang="fr-FR" sz="1100" dirty="0">
              <a:cs typeface="Arial" panose="020B0604020202020204" pitchFamily="34" charset="0"/>
            </a:endParaRPr>
          </a:p>
          <a:p>
            <a:pPr algn="just"/>
            <a:r>
              <a:rPr lang="fr-FR" sz="1100" dirty="0">
                <a:cs typeface="Arial" panose="020B0604020202020204" pitchFamily="34" charset="0"/>
              </a:rPr>
              <a:t> </a:t>
            </a:r>
            <a:endParaRPr lang="fr-FR" sz="1100" dirty="0" smtClean="0">
              <a:cs typeface="Arial" panose="020B0604020202020204" pitchFamily="34" charset="0"/>
            </a:endParaRPr>
          </a:p>
          <a:p>
            <a:pPr algn="just"/>
            <a:endParaRPr lang="fr-FR" sz="1100" dirty="0">
              <a:cs typeface="Arial" panose="020B0604020202020204" pitchFamily="34" charset="0"/>
            </a:endParaRPr>
          </a:p>
          <a:p>
            <a:pPr algn="just"/>
            <a:endParaRPr lang="fr-FR" sz="1100" dirty="0" smtClean="0">
              <a:cs typeface="Arial" panose="020B0604020202020204" pitchFamily="34" charset="0"/>
            </a:endParaRPr>
          </a:p>
          <a:p>
            <a:pPr algn="just"/>
            <a:endParaRPr lang="fr-FR" sz="1100" dirty="0">
              <a:cs typeface="Arial" panose="020B0604020202020204" pitchFamily="34" charset="0"/>
            </a:endParaRPr>
          </a:p>
          <a:p>
            <a:pPr algn="just"/>
            <a:endParaRPr lang="fr-FR" sz="1100" dirty="0" smtClean="0">
              <a:cs typeface="Arial" panose="020B0604020202020204" pitchFamily="34" charset="0"/>
            </a:endParaRPr>
          </a:p>
          <a:p>
            <a:pPr algn="just"/>
            <a:endParaRPr lang="fr-FR" sz="1100" dirty="0" smtClean="0">
              <a:cs typeface="Arial" panose="020B0604020202020204" pitchFamily="34" charset="0"/>
            </a:endParaRPr>
          </a:p>
          <a:p>
            <a:pPr algn="just"/>
            <a:endParaRPr lang="fr-FR" sz="1100" dirty="0">
              <a:cs typeface="Arial" panose="020B0604020202020204" pitchFamily="34" charset="0"/>
            </a:endParaRPr>
          </a:p>
          <a:p>
            <a:pPr algn="just"/>
            <a:endParaRPr lang="fr-FR" sz="1100" dirty="0" smtClean="0">
              <a:cs typeface="Arial" panose="020B0604020202020204" pitchFamily="34" charset="0"/>
            </a:endParaRPr>
          </a:p>
          <a:p>
            <a:pPr algn="just"/>
            <a:endParaRPr lang="fr-FR" sz="1100" dirty="0">
              <a:cs typeface="Arial" panose="020B0604020202020204" pitchFamily="34" charset="0"/>
            </a:endParaRPr>
          </a:p>
          <a:p>
            <a:pPr algn="just"/>
            <a:endParaRPr lang="fr-FR" sz="1100" dirty="0" smtClean="0">
              <a:cs typeface="Arial" panose="020B0604020202020204" pitchFamily="34" charset="0"/>
            </a:endParaRPr>
          </a:p>
          <a:p>
            <a:pPr algn="just"/>
            <a:r>
              <a:rPr lang="fr-FR" sz="1100" b="1" dirty="0" smtClean="0">
                <a:cs typeface="Arial" panose="020B0604020202020204" pitchFamily="34" charset="0"/>
              </a:rPr>
              <a:t>Comment </a:t>
            </a:r>
            <a:r>
              <a:rPr lang="fr-FR" sz="1100" b="1" dirty="0">
                <a:cs typeface="Arial" panose="020B0604020202020204" pitchFamily="34" charset="0"/>
              </a:rPr>
              <a:t>les collectivités territoriales peuvent accompagner cette évolution ? </a:t>
            </a:r>
          </a:p>
          <a:p>
            <a:pPr algn="just"/>
            <a:endParaRPr lang="fr-FR" sz="1100" dirty="0">
              <a:cs typeface="Arial" panose="020B0604020202020204" pitchFamily="34" charset="0"/>
            </a:endParaRPr>
          </a:p>
          <a:p>
            <a:pPr algn="just"/>
            <a:r>
              <a:rPr lang="fr-FR" sz="1100" dirty="0">
                <a:cs typeface="Arial" panose="020B0604020202020204" pitchFamily="34" charset="0"/>
              </a:rPr>
              <a:t>Les collectivités territoriales doivent créer les conditions permettant d’articuler concrètement avec l’école la mise en œuvre des pratiques culturelles et sportives qui ouvrent aux enfants des horizons d’espérance intermédiaires à ceux qu’ils peuvent entrevoir du fait de leur performance scolaire.</a:t>
            </a:r>
          </a:p>
          <a:p>
            <a:pPr algn="just"/>
            <a:r>
              <a:rPr lang="fr-FR" sz="1100" dirty="0">
                <a:cs typeface="Arial" panose="020B0604020202020204" pitchFamily="34" charset="0"/>
              </a:rPr>
              <a:t>Parmi ces conditions : l’ouverture des écoles sur les quartiers ;  les cheminements doux qui doivent </a:t>
            </a:r>
            <a:r>
              <a:rPr lang="fr-FR" sz="1100" dirty="0" smtClean="0">
                <a:cs typeface="Arial" panose="020B0604020202020204" pitchFamily="34" charset="0"/>
              </a:rPr>
              <a:t>permettre </a:t>
            </a:r>
            <a:r>
              <a:rPr lang="fr-FR" sz="1100" dirty="0">
                <a:cs typeface="Arial" panose="020B0604020202020204" pitchFamily="34" charset="0"/>
              </a:rPr>
              <a:t>aux enfants de relier les écoles aux équipements sportifs et culturels, à pied, en vélo, en roller, en fauteuil roulant</a:t>
            </a:r>
            <a:r>
              <a:rPr lang="fr-FR" sz="1100" dirty="0" smtClean="0">
                <a:cs typeface="Arial" panose="020B0604020202020204" pitchFamily="34" charset="0"/>
              </a:rPr>
              <a:t>,… </a:t>
            </a:r>
            <a:r>
              <a:rPr lang="fr-FR" sz="1100" dirty="0">
                <a:cs typeface="Arial" panose="020B0604020202020204" pitchFamily="34" charset="0"/>
              </a:rPr>
              <a:t>; les maisons citoyennes de quartier qui doivent permettre l’organisation d’accompagnements scolaires ainsi que l’orientation des enfants vers des pratiques culturelles et </a:t>
            </a:r>
            <a:r>
              <a:rPr lang="fr-FR" sz="1100" dirty="0" smtClean="0">
                <a:cs typeface="Arial" panose="020B0604020202020204" pitchFamily="34" charset="0"/>
              </a:rPr>
              <a:t>sportives. </a:t>
            </a:r>
            <a:r>
              <a:rPr lang="fr-FR" sz="1100" dirty="0">
                <a:cs typeface="Arial" panose="020B0604020202020204" pitchFamily="34" charset="0"/>
                <a:hlinkClick r:id="rId3"/>
              </a:rPr>
              <a:t>http://www.sportculture2020.fr/wordpress</a:t>
            </a:r>
            <a:r>
              <a:rPr lang="fr-FR" sz="1100" dirty="0" smtClean="0">
                <a:cs typeface="Arial" panose="020B0604020202020204" pitchFamily="34" charset="0"/>
                <a:hlinkClick r:id="rId3"/>
              </a:rPr>
              <a:t>/</a:t>
            </a:r>
            <a:endParaRPr lang="fr-FR" sz="1100" dirty="0" smtClean="0">
              <a:cs typeface="Arial" panose="020B0604020202020204" pitchFamily="34" charset="0"/>
            </a:endParaRPr>
          </a:p>
          <a:p>
            <a:pPr algn="just"/>
            <a:endParaRPr lang="fr-FR" sz="1100" dirty="0">
              <a:cs typeface="Arial" panose="020B0604020202020204" pitchFamily="34" charset="0"/>
            </a:endParaRPr>
          </a:p>
          <a:p>
            <a:pPr algn="just"/>
            <a:r>
              <a:rPr lang="fr-FR" sz="1100" b="1" dirty="0" smtClean="0">
                <a:cs typeface="Arial" panose="020B0604020202020204" pitchFamily="34" charset="0"/>
              </a:rPr>
              <a:t>A ce propos, l'événementiel </a:t>
            </a:r>
            <a:r>
              <a:rPr lang="fr-FR" sz="1100" b="1" dirty="0">
                <a:cs typeface="Arial" panose="020B0604020202020204" pitchFamily="34" charset="0"/>
              </a:rPr>
              <a:t>sportif est-il l'outil le plus efficace ?</a:t>
            </a:r>
          </a:p>
          <a:p>
            <a:pPr algn="just"/>
            <a:endParaRPr lang="fr-FR" sz="1100" dirty="0">
              <a:cs typeface="Arial" panose="020B0604020202020204" pitchFamily="34" charset="0"/>
            </a:endParaRPr>
          </a:p>
          <a:p>
            <a:pPr algn="just"/>
            <a:r>
              <a:rPr lang="fr-FR" sz="1100" dirty="0">
                <a:cs typeface="Arial" panose="020B0604020202020204" pitchFamily="34" charset="0"/>
              </a:rPr>
              <a:t>Comme l’évènement culturel, l’évènement sportif est le déclencheur de l’envie de pratiquer ; une envie sur laquelle il faut s’appuyer pour amener les enfants à découvrir l’activité qui va les passionner et devenir le déclencheur de la construction de leur </a:t>
            </a:r>
            <a:r>
              <a:rPr lang="fr-FR" sz="1100" dirty="0" smtClean="0">
                <a:cs typeface="Arial" panose="020B0604020202020204" pitchFamily="34" charset="0"/>
              </a:rPr>
              <a:t>propre « art </a:t>
            </a:r>
            <a:r>
              <a:rPr lang="fr-FR" sz="1100" dirty="0">
                <a:cs typeface="Arial" panose="020B0604020202020204" pitchFamily="34" charset="0"/>
              </a:rPr>
              <a:t>de vie ». </a:t>
            </a:r>
          </a:p>
        </p:txBody>
      </p:sp>
      <p:sp>
        <p:nvSpPr>
          <p:cNvPr id="34" name="ZoneTexte 33"/>
          <p:cNvSpPr txBox="1"/>
          <p:nvPr/>
        </p:nvSpPr>
        <p:spPr>
          <a:xfrm>
            <a:off x="2700511" y="1674292"/>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Jean-Pierre Faye</a:t>
            </a:r>
            <a:endParaRPr lang="fr-FR" sz="2400" b="1" cap="all" dirty="0">
              <a:solidFill>
                <a:srgbClr val="009FE3"/>
              </a:solidFill>
              <a:cs typeface="Arial" panose="020B0604020202020204" pitchFamily="34" charset="0"/>
            </a:endParaRPr>
          </a:p>
        </p:txBody>
      </p:sp>
      <p:sp>
        <p:nvSpPr>
          <p:cNvPr id="36" name="ZoneTexte 35"/>
          <p:cNvSpPr txBox="1"/>
          <p:nvPr/>
        </p:nvSpPr>
        <p:spPr>
          <a:xfrm>
            <a:off x="250081" y="5321483"/>
            <a:ext cx="2304256" cy="1938992"/>
          </a:xfrm>
          <a:prstGeom prst="rect">
            <a:avLst/>
          </a:prstGeom>
          <a:noFill/>
        </p:spPr>
        <p:txBody>
          <a:bodyPr wrap="square" rtlCol="0">
            <a:spAutoFit/>
          </a:bodyPr>
          <a:lstStyle/>
          <a:p>
            <a:pPr algn="just"/>
            <a:r>
              <a:rPr lang="fr-FR" sz="1200" i="1" dirty="0">
                <a:cs typeface="Arial" panose="020B0604020202020204" pitchFamily="34" charset="0"/>
              </a:rPr>
              <a:t>Les collectivités territoriales doivent créer les conditions permettant d’articuler concrètement avec l’école la mise en œuvre des pratiques culturelles et sportives qui ouvrent aux enfants des horizons d’espérance intermédiaires à ceux qu’ils peuvent entrevoir du fait de leur performance scolaire.</a:t>
            </a:r>
          </a:p>
        </p:txBody>
      </p:sp>
      <p:sp>
        <p:nvSpPr>
          <p:cNvPr id="37" name="ZoneTexte 36"/>
          <p:cNvSpPr txBox="1"/>
          <p:nvPr/>
        </p:nvSpPr>
        <p:spPr>
          <a:xfrm>
            <a:off x="250081" y="3985871"/>
            <a:ext cx="2304256"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Jean-Pierre FAYE</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Président</a:t>
            </a:r>
          </a:p>
          <a:p>
            <a:pPr algn="ctr"/>
            <a:r>
              <a:rPr lang="fr-FR" sz="1200" dirty="0" err="1" smtClean="0">
                <a:cs typeface="Arial" panose="020B0604020202020204" pitchFamily="34" charset="0"/>
              </a:rPr>
              <a:t>Sportculture</a:t>
            </a:r>
            <a:r>
              <a:rPr lang="fr-FR" sz="1200" dirty="0" smtClean="0">
                <a:cs typeface="Arial" panose="020B0604020202020204" pitchFamily="34" charset="0"/>
              </a:rPr>
              <a:t> 2020</a:t>
            </a:r>
            <a:endParaRPr lang="fr-FR" sz="1200" dirty="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1026" name="Picture 2" descr="Jp F"/>
          <p:cNvPicPr>
            <a:picLocks noChangeAspect="1" noChangeArrowheads="1"/>
          </p:cNvPicPr>
          <p:nvPr/>
        </p:nvPicPr>
        <p:blipFill>
          <a:blip r:embed="rId4" cstate="print">
            <a:extLst>
              <a:ext uri="{28A0092B-C50C-407E-A947-70E740481C1C}">
                <a14:useLocalDpi xmlns:a14="http://schemas.microsoft.com/office/drawing/2010/main" val="0"/>
              </a:ext>
            </a:extLst>
          </a:blip>
          <a:srcRect l="33670" t="36057" r="11105" b="13565"/>
          <a:stretch>
            <a:fillRect/>
          </a:stretch>
        </p:blipFill>
        <p:spPr bwMode="auto">
          <a:xfrm>
            <a:off x="601315" y="1975018"/>
            <a:ext cx="160178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5"/>
          <a:stretch>
            <a:fillRect/>
          </a:stretch>
        </p:blipFill>
        <p:spPr>
          <a:xfrm>
            <a:off x="424835" y="9464381"/>
            <a:ext cx="6799847" cy="1211854"/>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57</a:t>
            </a:r>
            <a:endParaRPr lang="fr-FR" sz="1800" spc="100" dirty="0">
              <a:cs typeface="Arial" panose="020B0604020202020204" pitchFamily="34" charset="0"/>
            </a:endParaRPr>
          </a:p>
        </p:txBody>
      </p:sp>
    </p:spTree>
    <p:extLst>
      <p:ext uri="{BB962C8B-B14F-4D97-AF65-F5344CB8AC3E}">
        <p14:creationId xmlns:p14="http://schemas.microsoft.com/office/powerpoint/2010/main" val="2760816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4771173"/>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08423" y="6169464"/>
            <a:ext cx="500120" cy="425184"/>
          </a:xfrm>
          <a:prstGeom prst="rect">
            <a:avLst/>
          </a:prstGeom>
        </p:spPr>
      </p:pic>
      <p:pic>
        <p:nvPicPr>
          <p:cNvPr id="30" name="Image 29"/>
          <p:cNvPicPr>
            <a:picLocks noChangeAspect="1"/>
          </p:cNvPicPr>
          <p:nvPr/>
        </p:nvPicPr>
        <p:blipFill rotWithShape="1">
          <a:blip r:embed="rId3">
            <a:extLst>
              <a:ext uri="{28A0092B-C50C-407E-A947-70E740481C1C}">
                <a14:useLocalDpi xmlns:a14="http://schemas.microsoft.com/office/drawing/2010/main" val="0"/>
              </a:ext>
            </a:extLst>
          </a:blip>
          <a:srcRect l="32056" r="26025"/>
          <a:stretch/>
        </p:blipFill>
        <p:spPr>
          <a:xfrm>
            <a:off x="794507" y="2157486"/>
            <a:ext cx="1296143" cy="1764000"/>
          </a:xfrm>
          <a:prstGeom prst="rect">
            <a:avLst/>
          </a:prstGeom>
        </p:spPr>
      </p:pic>
      <p:sp>
        <p:nvSpPr>
          <p:cNvPr id="31" name="ZoneTexte 30"/>
          <p:cNvSpPr txBox="1"/>
          <p:nvPr/>
        </p:nvSpPr>
        <p:spPr>
          <a:xfrm>
            <a:off x="2700511" y="2579225"/>
            <a:ext cx="4608512" cy="8279190"/>
          </a:xfrm>
          <a:prstGeom prst="rect">
            <a:avLst/>
          </a:prstGeom>
          <a:noFill/>
        </p:spPr>
        <p:txBody>
          <a:bodyPr wrap="square" numCol="2" spcCol="216000" rtlCol="0">
            <a:spAutoFit/>
          </a:bodyPr>
          <a:lstStyle/>
          <a:p>
            <a:pPr algn="just"/>
            <a:r>
              <a:rPr lang="fr-FR" sz="1900" b="1" baseline="30000" dirty="0">
                <a:cs typeface="Arial" panose="020B0604020202020204" pitchFamily="34" charset="0"/>
              </a:rPr>
              <a:t>Pouvez-vous </a:t>
            </a:r>
            <a:r>
              <a:rPr lang="fr-FR" sz="1900" b="1" baseline="30000" dirty="0" smtClean="0">
                <a:cs typeface="Arial" panose="020B0604020202020204" pitchFamily="34" charset="0"/>
              </a:rPr>
              <a:t>nous </a:t>
            </a:r>
            <a:r>
              <a:rPr lang="fr-FR" sz="1900" b="1" baseline="30000" dirty="0">
                <a:cs typeface="Arial" panose="020B0604020202020204" pitchFamily="34" charset="0"/>
              </a:rPr>
              <a:t>dire quelques mots sur votre carrière professionnelle ?</a:t>
            </a:r>
          </a:p>
          <a:p>
            <a:pPr algn="just"/>
            <a:endParaRPr lang="fr-FR" sz="1900" baseline="30000" dirty="0">
              <a:cs typeface="Arial" panose="020B0604020202020204" pitchFamily="34" charset="0"/>
            </a:endParaRPr>
          </a:p>
          <a:p>
            <a:pPr algn="just"/>
            <a:r>
              <a:rPr lang="fr-FR" sz="1900" baseline="30000" dirty="0">
                <a:cs typeface="Arial" panose="020B0604020202020204" pitchFamily="34" charset="0"/>
              </a:rPr>
              <a:t>Je suis actuellement responsable régional Sud-Ouest au sein de la société </a:t>
            </a:r>
            <a:r>
              <a:rPr lang="fr-FR" sz="1900" baseline="30000" dirty="0" err="1">
                <a:cs typeface="Arial" panose="020B0604020202020204" pitchFamily="34" charset="0"/>
              </a:rPr>
              <a:t>Synerglace</a:t>
            </a:r>
            <a:r>
              <a:rPr lang="fr-FR" sz="1900" baseline="30000" dirty="0">
                <a:cs typeface="Arial" panose="020B0604020202020204" pitchFamily="34" charset="0"/>
              </a:rPr>
              <a:t>. Nous sommes constructeurs et nous faisons également de la location ainsi que de la vente de patinoires et de toutes structures sportives en rapport avec la glace</a:t>
            </a:r>
            <a:r>
              <a:rPr lang="fr-FR" sz="1900" baseline="30000" dirty="0" smtClean="0">
                <a:cs typeface="Arial" panose="020B0604020202020204" pitchFamily="34" charset="0"/>
              </a:rPr>
              <a:t>.</a:t>
            </a:r>
          </a:p>
          <a:p>
            <a:pPr algn="just"/>
            <a:r>
              <a:rPr lang="fr-FR" sz="1900" baseline="30000" dirty="0" smtClean="0">
                <a:cs typeface="Arial" panose="020B0604020202020204" pitchFamily="34" charset="0"/>
              </a:rPr>
              <a:t>Cela </a:t>
            </a:r>
            <a:r>
              <a:rPr lang="fr-FR" sz="1900" baseline="30000" dirty="0">
                <a:cs typeface="Arial" panose="020B0604020202020204" pitchFamily="34" charset="0"/>
              </a:rPr>
              <a:t>fait environ une vingtaine d’années que je suis dans ce milieu, d'abord en tant qu’animateur sur la glace, puis comme gestionnaire de patinoires fixes. Je suis resté très attaché au milieu du hockey sur glace et j’ai voulu </a:t>
            </a:r>
            <a:r>
              <a:rPr lang="fr-FR" sz="1900" spc="-30" baseline="30000" dirty="0">
                <a:cs typeface="Arial" panose="020B0604020202020204" pitchFamily="34" charset="0"/>
              </a:rPr>
              <a:t>participer à l’évolution de celui-ci </a:t>
            </a:r>
            <a:r>
              <a:rPr lang="fr-FR" sz="1900" baseline="30000" dirty="0">
                <a:cs typeface="Arial" panose="020B0604020202020204" pitchFamily="34" charset="0"/>
              </a:rPr>
              <a:t>même si aujourd’hui je suis plus </a:t>
            </a:r>
            <a:r>
              <a:rPr lang="fr-FR" sz="1900" baseline="30000" dirty="0" smtClean="0">
                <a:cs typeface="Arial" panose="020B0604020202020204" pitchFamily="34" charset="0"/>
              </a:rPr>
              <a:t>spécialisé dans </a:t>
            </a:r>
            <a:r>
              <a:rPr lang="fr-FR" sz="1900" baseline="30000" dirty="0">
                <a:cs typeface="Arial" panose="020B0604020202020204" pitchFamily="34" charset="0"/>
              </a:rPr>
              <a:t>la location de patinoires éphémères.</a:t>
            </a:r>
          </a:p>
          <a:p>
            <a:pPr algn="just"/>
            <a:r>
              <a:rPr lang="fr-FR" sz="1900" baseline="30000" dirty="0" smtClean="0">
                <a:cs typeface="Arial" panose="020B0604020202020204" pitchFamily="34" charset="0"/>
              </a:rPr>
              <a:t>Notre </a:t>
            </a:r>
            <a:r>
              <a:rPr lang="fr-FR" sz="1900" baseline="30000" dirty="0">
                <a:cs typeface="Arial" panose="020B0604020202020204" pitchFamily="34" charset="0"/>
              </a:rPr>
              <a:t>entreprise répond aux appels d’offres des villes ou </a:t>
            </a:r>
            <a:r>
              <a:rPr lang="fr-FR" sz="1900" baseline="30000" dirty="0" smtClean="0">
                <a:cs typeface="Arial" panose="020B0604020202020204" pitchFamily="34" charset="0"/>
              </a:rPr>
              <a:t>de leurs </a:t>
            </a:r>
            <a:r>
              <a:rPr lang="fr-FR" sz="1900" baseline="30000" dirty="0">
                <a:cs typeface="Arial" panose="020B0604020202020204" pitchFamily="34" charset="0"/>
              </a:rPr>
              <a:t>regroupements (EPCI) et </a:t>
            </a:r>
            <a:r>
              <a:rPr lang="fr-FR" sz="1900" baseline="30000" dirty="0" smtClean="0">
                <a:cs typeface="Arial" panose="020B0604020202020204" pitchFamily="34" charset="0"/>
              </a:rPr>
              <a:t>des différents </a:t>
            </a:r>
            <a:r>
              <a:rPr lang="fr-FR" sz="1900" baseline="30000" dirty="0">
                <a:cs typeface="Arial" panose="020B0604020202020204" pitchFamily="34" charset="0"/>
              </a:rPr>
              <a:t>territoires qui ont des demandes en structures sportives de glace, aussi bien fixes que temporaires. Quant à la ville de Nîmes et à leur récent projet, nous avons répondu à l’appel d’offre avec le cahier des charges qui avait été défini. Malheureusement nous n’avons pas été retenus.</a:t>
            </a:r>
          </a:p>
          <a:p>
            <a:pPr algn="just"/>
            <a:endParaRPr lang="fr-FR" sz="1900" baseline="30000" dirty="0">
              <a:cs typeface="Arial" panose="020B0604020202020204" pitchFamily="34" charset="0"/>
            </a:endParaRPr>
          </a:p>
          <a:p>
            <a:pPr algn="just"/>
            <a:endParaRPr lang="fr-FR" sz="1900" baseline="30000" dirty="0" smtClean="0">
              <a:cs typeface="Arial" panose="020B0604020202020204" pitchFamily="34" charset="0"/>
            </a:endParaRPr>
          </a:p>
          <a:p>
            <a:pPr algn="just"/>
            <a:endParaRPr lang="fr-FR" sz="1900" baseline="30000" dirty="0">
              <a:cs typeface="Arial" panose="020B0604020202020204" pitchFamily="34" charset="0"/>
            </a:endParaRPr>
          </a:p>
          <a:p>
            <a:pPr algn="just"/>
            <a:endParaRPr lang="fr-FR" sz="1900" b="1" baseline="30000" dirty="0" smtClean="0">
              <a:cs typeface="Arial" panose="020B0604020202020204" pitchFamily="34" charset="0"/>
            </a:endParaRPr>
          </a:p>
          <a:p>
            <a:pPr algn="just"/>
            <a:r>
              <a:rPr lang="fr-FR" sz="1900" b="1" baseline="30000" dirty="0" smtClean="0">
                <a:cs typeface="Arial" panose="020B0604020202020204" pitchFamily="34" charset="0"/>
              </a:rPr>
              <a:t>Que </a:t>
            </a:r>
            <a:r>
              <a:rPr lang="fr-FR" sz="1900" b="1" baseline="30000" dirty="0">
                <a:cs typeface="Arial" panose="020B0604020202020204" pitchFamily="34" charset="0"/>
              </a:rPr>
              <a:t>pensez-vous </a:t>
            </a:r>
            <a:r>
              <a:rPr lang="fr-FR" sz="1900" b="1" baseline="30000" dirty="0" smtClean="0">
                <a:cs typeface="Arial" panose="020B0604020202020204" pitchFamily="34" charset="0"/>
              </a:rPr>
              <a:t>du </a:t>
            </a:r>
            <a:r>
              <a:rPr lang="fr-FR" sz="1900" b="1" baseline="30000" dirty="0">
                <a:cs typeface="Arial" panose="020B0604020202020204" pitchFamily="34" charset="0"/>
              </a:rPr>
              <a:t>projet </a:t>
            </a:r>
            <a:r>
              <a:rPr lang="fr-FR" sz="1900" b="1" baseline="30000" dirty="0" smtClean="0">
                <a:cs typeface="Arial" panose="020B0604020202020204" pitchFamily="34" charset="0"/>
              </a:rPr>
              <a:t>de </a:t>
            </a:r>
            <a:r>
              <a:rPr lang="fr-FR" sz="1900" b="1" baseline="30000" dirty="0">
                <a:cs typeface="Arial" panose="020B0604020202020204" pitchFamily="34" charset="0"/>
              </a:rPr>
              <a:t>la patinoire </a:t>
            </a:r>
            <a:r>
              <a:rPr lang="fr-FR" sz="1900" b="1" baseline="30000" dirty="0" smtClean="0">
                <a:cs typeface="Arial" panose="020B0604020202020204" pitchFamily="34" charset="0"/>
              </a:rPr>
              <a:t>de Nîmes </a:t>
            </a:r>
            <a:r>
              <a:rPr lang="fr-FR" sz="1900" b="1" baseline="30000" dirty="0">
                <a:cs typeface="Arial" panose="020B0604020202020204" pitchFamily="34" charset="0"/>
              </a:rPr>
              <a:t>?</a:t>
            </a:r>
          </a:p>
          <a:p>
            <a:pPr algn="just"/>
            <a:endParaRPr lang="fr-FR" sz="1900" baseline="30000" dirty="0">
              <a:cs typeface="Arial" panose="020B0604020202020204" pitchFamily="34" charset="0"/>
            </a:endParaRPr>
          </a:p>
          <a:p>
            <a:pPr algn="just"/>
            <a:r>
              <a:rPr lang="fr-FR" sz="1900" baseline="30000" dirty="0">
                <a:cs typeface="Arial" panose="020B0604020202020204" pitchFamily="34" charset="0"/>
              </a:rPr>
              <a:t>C’est un beau projet, mais nous avons identifié </a:t>
            </a:r>
            <a:r>
              <a:rPr lang="fr-FR" sz="1900" baseline="30000" dirty="0" smtClean="0">
                <a:cs typeface="Arial" panose="020B0604020202020204" pitchFamily="34" charset="0"/>
              </a:rPr>
              <a:t>une </a:t>
            </a:r>
            <a:r>
              <a:rPr lang="fr-FR" sz="1900" baseline="30000" dirty="0">
                <a:cs typeface="Arial" panose="020B0604020202020204" pitchFamily="34" charset="0"/>
              </a:rPr>
              <a:t>contrainte de gestion : pour moi, la compétition et le simple fait de patiner ne suffiront pas à rentabiliser les structures.</a:t>
            </a:r>
          </a:p>
          <a:p>
            <a:pPr algn="just"/>
            <a:r>
              <a:rPr lang="fr-FR" sz="1900" baseline="30000" dirty="0">
                <a:cs typeface="Arial" panose="020B0604020202020204" pitchFamily="34" charset="0"/>
              </a:rPr>
              <a:t>Il faudrait selon moi animer cette patinoire et avoir un </a:t>
            </a:r>
            <a:r>
              <a:rPr lang="fr-FR" sz="1900" baseline="30000" dirty="0" smtClean="0">
                <a:cs typeface="Arial" panose="020B0604020202020204" pitchFamily="34" charset="0"/>
              </a:rPr>
              <a:t>maximum </a:t>
            </a:r>
            <a:r>
              <a:rPr lang="fr-FR" sz="1900" baseline="30000" dirty="0">
                <a:cs typeface="Arial" panose="020B0604020202020204" pitchFamily="34" charset="0"/>
              </a:rPr>
              <a:t>d’activités annexes, ce qui ne semble pas être le cas.</a:t>
            </a:r>
          </a:p>
          <a:p>
            <a:pPr algn="just"/>
            <a:endParaRPr lang="fr-FR" sz="1900" b="1" baseline="30000" dirty="0">
              <a:cs typeface="Arial" panose="020B0604020202020204" pitchFamily="34" charset="0"/>
            </a:endParaRPr>
          </a:p>
          <a:p>
            <a:pPr algn="just"/>
            <a:r>
              <a:rPr lang="fr-FR" sz="1900" b="1" baseline="30000" dirty="0">
                <a:cs typeface="Arial" panose="020B0604020202020204" pitchFamily="34" charset="0"/>
              </a:rPr>
              <a:t>C</a:t>
            </a:r>
            <a:r>
              <a:rPr lang="fr-FR" sz="1900" b="1" baseline="30000" dirty="0" smtClean="0">
                <a:cs typeface="Arial" panose="020B0604020202020204" pitchFamily="34" charset="0"/>
              </a:rPr>
              <a:t>e </a:t>
            </a:r>
            <a:r>
              <a:rPr lang="fr-FR" sz="1900" b="1" baseline="30000" dirty="0">
                <a:cs typeface="Arial" panose="020B0604020202020204" pitchFamily="34" charset="0"/>
              </a:rPr>
              <a:t>projet </a:t>
            </a:r>
            <a:r>
              <a:rPr lang="fr-FR" sz="1900" b="1" baseline="30000" dirty="0" smtClean="0">
                <a:cs typeface="Arial" panose="020B0604020202020204" pitchFamily="34" charset="0"/>
              </a:rPr>
              <a:t>est-il </a:t>
            </a:r>
            <a:r>
              <a:rPr lang="fr-FR" sz="1900" b="1" baseline="30000" dirty="0">
                <a:cs typeface="Arial" panose="020B0604020202020204" pitchFamily="34" charset="0"/>
              </a:rPr>
              <a:t>comparable au projet des mille </a:t>
            </a:r>
            <a:r>
              <a:rPr lang="fr-FR" sz="1900" b="1" baseline="30000" dirty="0" smtClean="0">
                <a:cs typeface="Arial" panose="020B0604020202020204" pitchFamily="34" charset="0"/>
              </a:rPr>
              <a:t>piscines</a:t>
            </a:r>
            <a:r>
              <a:rPr lang="fr-FR" sz="1900" b="1" baseline="30000" dirty="0">
                <a:cs typeface="Arial" panose="020B0604020202020204" pitchFamily="34" charset="0"/>
              </a:rPr>
              <a:t> </a:t>
            </a:r>
            <a:r>
              <a:rPr lang="fr-FR" sz="1900" b="1" baseline="30000" dirty="0" smtClean="0">
                <a:cs typeface="Arial" panose="020B0604020202020204" pitchFamily="34" charset="0"/>
              </a:rPr>
              <a:t>des </a:t>
            </a:r>
            <a:r>
              <a:rPr lang="fr-FR" sz="1900" b="1" baseline="30000" dirty="0">
                <a:cs typeface="Arial" panose="020B0604020202020204" pitchFamily="34" charset="0"/>
              </a:rPr>
              <a:t>années </a:t>
            </a:r>
            <a:r>
              <a:rPr lang="fr-FR" sz="1900" b="1" baseline="30000" dirty="0" smtClean="0">
                <a:cs typeface="Arial" panose="020B0604020202020204" pitchFamily="34" charset="0"/>
              </a:rPr>
              <a:t>1960/1970 </a:t>
            </a:r>
            <a:r>
              <a:rPr lang="fr-FR" sz="1900" b="1" baseline="30000" dirty="0">
                <a:cs typeface="Arial" panose="020B0604020202020204" pitchFamily="34" charset="0"/>
              </a:rPr>
              <a:t>?</a:t>
            </a:r>
          </a:p>
          <a:p>
            <a:pPr algn="just"/>
            <a:endParaRPr lang="fr-FR" sz="1900" baseline="30000" dirty="0">
              <a:cs typeface="Arial" panose="020B0604020202020204" pitchFamily="34" charset="0"/>
            </a:endParaRPr>
          </a:p>
          <a:p>
            <a:pPr algn="just"/>
            <a:r>
              <a:rPr lang="fr-FR" sz="1900" baseline="30000" dirty="0">
                <a:cs typeface="Arial" panose="020B0604020202020204" pitchFamily="34" charset="0"/>
              </a:rPr>
              <a:t>Il ne </a:t>
            </a:r>
            <a:r>
              <a:rPr lang="fr-FR" sz="1900" baseline="30000" dirty="0" smtClean="0">
                <a:cs typeface="Arial" panose="020B0604020202020204" pitchFamily="34" charset="0"/>
              </a:rPr>
              <a:t>me semble </a:t>
            </a:r>
            <a:r>
              <a:rPr lang="fr-FR" sz="1900" baseline="30000" dirty="0">
                <a:cs typeface="Arial" panose="020B0604020202020204" pitchFamily="34" charset="0"/>
              </a:rPr>
              <a:t>pas que ce soit la même </a:t>
            </a:r>
            <a:r>
              <a:rPr lang="fr-FR" sz="1900" baseline="30000" dirty="0" smtClean="0">
                <a:cs typeface="Arial" panose="020B0604020202020204" pitchFamily="34" charset="0"/>
              </a:rPr>
              <a:t>conjoncture. </a:t>
            </a:r>
            <a:r>
              <a:rPr lang="fr-FR" sz="1900" baseline="30000" dirty="0">
                <a:cs typeface="Arial" panose="020B0604020202020204" pitchFamily="34" charset="0"/>
              </a:rPr>
              <a:t>L</a:t>
            </a:r>
            <a:r>
              <a:rPr lang="fr-FR" sz="1900" baseline="30000" dirty="0" smtClean="0">
                <a:cs typeface="Arial" panose="020B0604020202020204" pitchFamily="34" charset="0"/>
              </a:rPr>
              <a:t>a </a:t>
            </a:r>
            <a:r>
              <a:rPr lang="fr-FR" sz="1900" baseline="30000" dirty="0">
                <a:cs typeface="Arial" panose="020B0604020202020204" pitchFamily="34" charset="0"/>
              </a:rPr>
              <a:t>patinoire est un lieu d’activités où l’on peut pratiquer de </a:t>
            </a:r>
            <a:r>
              <a:rPr lang="fr-FR" sz="1900" baseline="30000" dirty="0" smtClean="0">
                <a:cs typeface="Arial" panose="020B0604020202020204" pitchFamily="34" charset="0"/>
              </a:rPr>
              <a:t>nombreux sports, </a:t>
            </a:r>
            <a:r>
              <a:rPr lang="fr-FR" sz="1900" baseline="30000" dirty="0">
                <a:cs typeface="Arial" panose="020B0604020202020204" pitchFamily="34" charset="0"/>
              </a:rPr>
              <a:t>mais aujourd’hui, ces sports ne sont pas forcément les plus populaires dans les villes. Par conséquent, il est difficile </a:t>
            </a:r>
            <a:r>
              <a:rPr lang="fr-FR" sz="1900" baseline="30000" dirty="0" smtClean="0">
                <a:cs typeface="Arial" panose="020B0604020202020204" pitchFamily="34" charset="0"/>
              </a:rPr>
              <a:t>d’attirer </a:t>
            </a:r>
            <a:r>
              <a:rPr lang="fr-FR" sz="1900" baseline="30000" dirty="0">
                <a:cs typeface="Arial" panose="020B0604020202020204" pitchFamily="34" charset="0"/>
              </a:rPr>
              <a:t>beaucoup de monde. Dans une piscine, même au format « mille piscines », le besoin prioritaire du </a:t>
            </a:r>
            <a:r>
              <a:rPr lang="fr-FR" sz="1900" baseline="30000" dirty="0" smtClean="0">
                <a:cs typeface="Arial" panose="020B0604020202020204" pitchFamily="34" charset="0"/>
              </a:rPr>
              <a:t>savoir nager </a:t>
            </a:r>
            <a:r>
              <a:rPr lang="fr-FR" sz="1900" baseline="30000" dirty="0">
                <a:cs typeface="Arial" panose="020B0604020202020204" pitchFamily="34" charset="0"/>
              </a:rPr>
              <a:t>reste </a:t>
            </a:r>
            <a:r>
              <a:rPr lang="fr-FR" sz="1900" baseline="30000" dirty="0" smtClean="0">
                <a:cs typeface="Arial" panose="020B0604020202020204" pitchFamily="34" charset="0"/>
              </a:rPr>
              <a:t>fondamental </a:t>
            </a:r>
            <a:r>
              <a:rPr lang="fr-FR" sz="1900" baseline="30000" dirty="0">
                <a:cs typeface="Arial" panose="020B0604020202020204" pitchFamily="34" charset="0"/>
              </a:rPr>
              <a:t>et engendre de fortes fréquentations.</a:t>
            </a:r>
          </a:p>
          <a:p>
            <a:pPr algn="just"/>
            <a:r>
              <a:rPr lang="fr-FR" sz="1900" baseline="30000" dirty="0" smtClean="0">
                <a:cs typeface="Arial" panose="020B0604020202020204" pitchFamily="34" charset="0"/>
              </a:rPr>
              <a:t>Selon </a:t>
            </a:r>
            <a:r>
              <a:rPr lang="fr-FR" sz="1900" baseline="30000" dirty="0">
                <a:cs typeface="Arial" panose="020B0604020202020204" pitchFamily="34" charset="0"/>
              </a:rPr>
              <a:t>moi, </a:t>
            </a:r>
            <a:r>
              <a:rPr lang="fr-FR" sz="1900" baseline="30000" dirty="0" smtClean="0">
                <a:cs typeface="Arial" panose="020B0604020202020204" pitchFamily="34" charset="0"/>
              </a:rPr>
              <a:t>les </a:t>
            </a:r>
            <a:r>
              <a:rPr lang="fr-FR" sz="1900" baseline="30000" dirty="0">
                <a:cs typeface="Arial" panose="020B0604020202020204" pitchFamily="34" charset="0"/>
              </a:rPr>
              <a:t>grosses structures avec </a:t>
            </a:r>
            <a:r>
              <a:rPr lang="fr-FR" sz="1900" baseline="30000" dirty="0" smtClean="0">
                <a:cs typeface="Arial" panose="020B0604020202020204" pitchFamily="34" charset="0"/>
              </a:rPr>
              <a:t>des projets </a:t>
            </a:r>
            <a:r>
              <a:rPr lang="fr-FR" sz="1900" baseline="30000" dirty="0">
                <a:cs typeface="Arial" panose="020B0604020202020204" pitchFamily="34" charset="0"/>
              </a:rPr>
              <a:t>ludiques, mais surtout avec de l’activité sportive autour, seront encore d’actualité pendant quelques années.</a:t>
            </a:r>
          </a:p>
        </p:txBody>
      </p:sp>
      <p:sp>
        <p:nvSpPr>
          <p:cNvPr id="34" name="ZoneTexte 33"/>
          <p:cNvSpPr txBox="1"/>
          <p:nvPr/>
        </p:nvSpPr>
        <p:spPr>
          <a:xfrm>
            <a:off x="2700511" y="1674292"/>
            <a:ext cx="4032448" cy="461665"/>
          </a:xfrm>
          <a:prstGeom prst="rect">
            <a:avLst/>
          </a:prstGeom>
          <a:noFill/>
        </p:spPr>
        <p:txBody>
          <a:bodyPr wrap="square" rtlCol="0">
            <a:spAutoFit/>
          </a:bodyPr>
          <a:lstStyle/>
          <a:p>
            <a:r>
              <a:rPr lang="fr-FR" sz="2400" b="1" cap="all" dirty="0" err="1" smtClean="0">
                <a:solidFill>
                  <a:srgbClr val="009FE3"/>
                </a:solidFill>
                <a:cs typeface="Arial" panose="020B0604020202020204" pitchFamily="34" charset="0"/>
              </a:rPr>
              <a:t>INTERVIeW</a:t>
            </a:r>
            <a:r>
              <a:rPr lang="fr-FR" sz="2400" b="1" cap="all" dirty="0" smtClean="0">
                <a:solidFill>
                  <a:srgbClr val="009FE3"/>
                </a:solidFill>
                <a:cs typeface="Arial" panose="020B0604020202020204" pitchFamily="34" charset="0"/>
              </a:rPr>
              <a:t> d’Éric </a:t>
            </a:r>
            <a:r>
              <a:rPr lang="fr-FR" sz="2400" b="1" cap="all" dirty="0" err="1" smtClean="0">
                <a:solidFill>
                  <a:srgbClr val="009FE3"/>
                </a:solidFill>
                <a:cs typeface="Arial" panose="020B0604020202020204" pitchFamily="34" charset="0"/>
              </a:rPr>
              <a:t>daniel</a:t>
            </a:r>
            <a:endParaRPr lang="fr-FR" sz="2400" b="1" cap="all" dirty="0">
              <a:solidFill>
                <a:srgbClr val="009FE3"/>
              </a:solidFill>
              <a:cs typeface="Arial" panose="020B0604020202020204" pitchFamily="34" charset="0"/>
            </a:endParaRPr>
          </a:p>
        </p:txBody>
      </p:sp>
      <p:sp>
        <p:nvSpPr>
          <p:cNvPr id="36" name="ZoneTexte 35"/>
          <p:cNvSpPr txBox="1"/>
          <p:nvPr/>
        </p:nvSpPr>
        <p:spPr>
          <a:xfrm>
            <a:off x="180231" y="5275465"/>
            <a:ext cx="2304256" cy="1015663"/>
          </a:xfrm>
          <a:prstGeom prst="rect">
            <a:avLst/>
          </a:prstGeom>
          <a:noFill/>
        </p:spPr>
        <p:txBody>
          <a:bodyPr wrap="square" rtlCol="0">
            <a:spAutoFit/>
          </a:bodyPr>
          <a:lstStyle/>
          <a:p>
            <a:pPr algn="just"/>
            <a:r>
              <a:rPr lang="fr-FR" i="1" baseline="30000" dirty="0" smtClean="0">
                <a:cs typeface="Arial" panose="020B0604020202020204" pitchFamily="34" charset="0"/>
              </a:rPr>
              <a:t>Selon </a:t>
            </a:r>
            <a:r>
              <a:rPr lang="fr-FR" i="1" baseline="30000" dirty="0">
                <a:cs typeface="Arial" panose="020B0604020202020204" pitchFamily="34" charset="0"/>
              </a:rPr>
              <a:t>moi, les grosses structures avec des projets ludiques, mais surtout avec de l’activité sportive autour, seront encore d’actualité pendant quelques années.</a:t>
            </a:r>
          </a:p>
        </p:txBody>
      </p:sp>
      <p:sp>
        <p:nvSpPr>
          <p:cNvPr id="37" name="ZoneTexte 36"/>
          <p:cNvSpPr txBox="1"/>
          <p:nvPr/>
        </p:nvSpPr>
        <p:spPr>
          <a:xfrm>
            <a:off x="250081" y="3985871"/>
            <a:ext cx="2304256" cy="769441"/>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É</a:t>
            </a:r>
            <a:r>
              <a:rPr lang="fr-FR" sz="2000" b="1" cap="all" baseline="30000" dirty="0" smtClean="0">
                <a:solidFill>
                  <a:srgbClr val="009FE3"/>
                </a:solidFill>
                <a:cs typeface="Arial" panose="020B0604020202020204" pitchFamily="34" charset="0"/>
              </a:rPr>
              <a:t>ric</a:t>
            </a:r>
            <a:r>
              <a:rPr lang="fr-FR" sz="2000" b="1" cap="all" dirty="0" smtClean="0">
                <a:solidFill>
                  <a:srgbClr val="009FE3"/>
                </a:solidFill>
                <a:cs typeface="Arial" panose="020B0604020202020204" pitchFamily="34" charset="0"/>
              </a:rPr>
              <a:t> </a:t>
            </a:r>
            <a:r>
              <a:rPr lang="fr-FR" sz="2000" b="1" cap="all" baseline="30000" dirty="0" err="1" smtClean="0">
                <a:solidFill>
                  <a:srgbClr val="009FE3"/>
                </a:solidFill>
                <a:cs typeface="Arial" panose="020B0604020202020204" pitchFamily="34" charset="0"/>
              </a:rPr>
              <a:t>daniel</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Responsable régional Sud-Ouest au sein de </a:t>
            </a:r>
            <a:r>
              <a:rPr lang="fr-FR" baseline="30000" dirty="0" err="1">
                <a:cs typeface="Arial" panose="020B0604020202020204" pitchFamily="34" charset="0"/>
              </a:rPr>
              <a:t>Synerglace</a:t>
            </a:r>
            <a:endParaRPr lang="fr-FR" baseline="30000" dirty="0">
              <a:cs typeface="Arial" panose="020B0604020202020204" pitchFamily="34" charset="0"/>
            </a:endParaRPr>
          </a:p>
        </p:txBody>
      </p:sp>
      <p:pic>
        <p:nvPicPr>
          <p:cNvPr id="3" name="Image 2"/>
          <p:cNvPicPr>
            <a:picLocks/>
          </p:cNvPicPr>
          <p:nvPr/>
        </p:nvPicPr>
        <p:blipFill rotWithShape="1">
          <a:blip r:embed="rId4">
            <a:extLst>
              <a:ext uri="{28A0092B-C50C-407E-A947-70E740481C1C}">
                <a14:useLocalDpi xmlns:a14="http://schemas.microsoft.com/office/drawing/2010/main" val="0"/>
              </a:ext>
            </a:extLst>
          </a:blip>
          <a:srcRect t="-1" b="16193"/>
          <a:stretch/>
        </p:blipFill>
        <p:spPr>
          <a:xfrm>
            <a:off x="120908" y="6988340"/>
            <a:ext cx="2412000" cy="3023936"/>
          </a:xfrm>
          <a:prstGeom prst="rect">
            <a:avLst/>
          </a:prstGeom>
        </p:spPr>
      </p:pic>
      <p:sp>
        <p:nvSpPr>
          <p:cNvPr id="6" name="ZoneTexte 5"/>
          <p:cNvSpPr txBox="1"/>
          <p:nvPr/>
        </p:nvSpPr>
        <p:spPr>
          <a:xfrm>
            <a:off x="117689" y="10012276"/>
            <a:ext cx="2700511" cy="253916"/>
          </a:xfrm>
          <a:prstGeom prst="rect">
            <a:avLst/>
          </a:prstGeom>
          <a:noFill/>
        </p:spPr>
        <p:txBody>
          <a:bodyPr wrap="square" rtlCol="0">
            <a:spAutoFit/>
          </a:bodyPr>
          <a:lstStyle/>
          <a:p>
            <a:r>
              <a:rPr lang="fr-FR" sz="1000" dirty="0" smtClean="0"/>
              <a:t>Patinoire installée à Bruxelles par </a:t>
            </a:r>
            <a:r>
              <a:rPr lang="fr-FR" sz="1000" dirty="0" err="1" smtClean="0"/>
              <a:t>Synerglace</a:t>
            </a:r>
            <a:endParaRPr lang="fr-FR" sz="1000" dirty="0"/>
          </a:p>
        </p:txBody>
      </p:sp>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4</a:t>
            </a:r>
            <a:endParaRPr lang="fr-FR" sz="1800" spc="100" dirty="0">
              <a:cs typeface="Arial" panose="020B0604020202020204" pitchFamily="34" charset="0"/>
            </a:endParaRPr>
          </a:p>
        </p:txBody>
      </p:sp>
    </p:spTree>
    <p:extLst>
      <p:ext uri="{BB962C8B-B14F-4D97-AF65-F5344CB8AC3E}">
        <p14:creationId xmlns:p14="http://schemas.microsoft.com/office/powerpoint/2010/main" val="34409871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dirty="0" smtClean="0">
                <a:solidFill>
                  <a:schemeClr val="bg1"/>
                </a:solidFill>
              </a:rPr>
              <a:t>SPORT ET TOURISME</a:t>
            </a:r>
            <a:endParaRPr lang="fr-FR" sz="3900" b="1"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#15</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58</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28548066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653" y="5004348"/>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958066" y="7209962"/>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749278" y="2449098"/>
            <a:ext cx="4608512" cy="8330486"/>
          </a:xfrm>
          <a:prstGeom prst="rect">
            <a:avLst/>
          </a:prstGeom>
          <a:noFill/>
        </p:spPr>
        <p:txBody>
          <a:bodyPr wrap="square" numCol="2" spcCol="216000" rtlCol="0">
            <a:spAutoFit/>
          </a:bodyPr>
          <a:lstStyle/>
          <a:p>
            <a:pPr algn="just"/>
            <a:r>
              <a:rPr lang="fr-FR" sz="1100" dirty="0">
                <a:cs typeface="Arial" panose="020B0604020202020204" pitchFamily="34" charset="0"/>
              </a:rPr>
              <a:t>Du 04 au 06 </a:t>
            </a:r>
            <a:r>
              <a:rPr lang="fr-FR" sz="1100" dirty="0" smtClean="0">
                <a:cs typeface="Arial" panose="020B0604020202020204" pitchFamily="34" charset="0"/>
              </a:rPr>
              <a:t>juillet 2018, </a:t>
            </a:r>
            <a:r>
              <a:rPr lang="fr-FR" sz="1100" dirty="0">
                <a:cs typeface="Arial" panose="020B0604020202020204" pitchFamily="34" charset="0"/>
              </a:rPr>
              <a:t>l’Université de Montpellier organise le congrès international pluridisciplinaire : </a:t>
            </a:r>
            <a:r>
              <a:rPr lang="fr-FR" sz="1100" dirty="0" smtClean="0">
                <a:cs typeface="Arial" panose="020B0604020202020204" pitchFamily="34" charset="0"/>
              </a:rPr>
              <a:t>« Quel </a:t>
            </a:r>
            <a:r>
              <a:rPr lang="fr-FR" sz="1100" dirty="0">
                <a:cs typeface="Arial" panose="020B0604020202020204" pitchFamily="34" charset="0"/>
              </a:rPr>
              <a:t>tourisme sportif ? Fabrication d’une expérience contemporaine de l’ailleurs. » . C’est l’occasion pour le monde universitaire de partager des recherches et des questionnements sur la diversité du tourisme sportif. </a:t>
            </a:r>
            <a:r>
              <a:rPr lang="fr-FR" sz="1100" dirty="0" err="1">
                <a:cs typeface="Arial" panose="020B0604020202020204" pitchFamily="34" charset="0"/>
              </a:rPr>
              <a:t>Eric</a:t>
            </a:r>
            <a:r>
              <a:rPr lang="fr-FR" sz="1100" dirty="0">
                <a:cs typeface="Arial" panose="020B0604020202020204" pitchFamily="34" charset="0"/>
              </a:rPr>
              <a:t> </a:t>
            </a:r>
            <a:r>
              <a:rPr lang="fr-FR" sz="1100" dirty="0" err="1">
                <a:cs typeface="Arial" panose="020B0604020202020204" pitchFamily="34" charset="0"/>
              </a:rPr>
              <a:t>Perera</a:t>
            </a:r>
            <a:r>
              <a:rPr lang="fr-FR" sz="1100" dirty="0">
                <a:cs typeface="Arial" panose="020B0604020202020204" pitchFamily="34" charset="0"/>
              </a:rPr>
              <a:t>, coordonnateur de cette manifestation précise dans son édito la pluralité de la thématique : </a:t>
            </a:r>
            <a:r>
              <a:rPr lang="fr-FR" sz="1100" i="1" dirty="0">
                <a:cs typeface="Arial" panose="020B0604020202020204" pitchFamily="34" charset="0"/>
              </a:rPr>
              <a:t>« Mais plusieurs tendances touristiques sollicitant les loisirs sportifs s'organisent et s'opposent pour répondre à de nouvelles manières de penser et de vivre l’ici et l’ailleurs. ».</a:t>
            </a:r>
          </a:p>
          <a:p>
            <a:pPr algn="just"/>
            <a:r>
              <a:rPr lang="fr-FR" sz="1100" dirty="0">
                <a:cs typeface="Arial" panose="020B0604020202020204" pitchFamily="34" charset="0"/>
              </a:rPr>
              <a:t>Les collectivités territoriales, notamment celles en bord de littoral ou de montagne, les concentrations urbaines ou les petites villes de campagne et donc tous les sites touristiques, sont directement confrontées à la multiplicité des interactions entre le sport et le tourisme (défini comme une activité nécessitant un déplacement, et a minima une nuitée hors de son domicile). Les entretiens qui suivent reviendront plus longuement dans ce cahier des experts dédié à ce thème, mais il apparait assez nettement au moins trois contradictions : l’aventure ou le spectaculaire (le sport qui se pratique et le sport qui se regarde), l’urbain ou la nature, et enfin l’individuel ou le collectif. Le spectre est donc large puisqu’il intègre, par exemple, l’organisation de grands spectacles sportifs pour un public nombreux et captifs, jusqu’à la mise en place de sentiers de randonnée permettant la pratique sportive libre, individuelle et autonome</a:t>
            </a:r>
            <a:r>
              <a:rPr lang="fr-FR" sz="1100" dirty="0" smtClean="0">
                <a:cs typeface="Arial" panose="020B0604020202020204" pitchFamily="34" charset="0"/>
              </a:rPr>
              <a:t>.</a:t>
            </a:r>
          </a:p>
          <a:p>
            <a:pPr algn="just"/>
            <a:endParaRPr lang="fr-FR" sz="1100" dirty="0">
              <a:cs typeface="Arial" panose="020B0604020202020204" pitchFamily="34" charset="0"/>
            </a:endParaRPr>
          </a:p>
          <a:p>
            <a:pPr algn="just"/>
            <a:endParaRPr lang="fr-FR" sz="1100" dirty="0" smtClean="0">
              <a:cs typeface="Arial" panose="020B0604020202020204" pitchFamily="34" charset="0"/>
            </a:endParaRPr>
          </a:p>
          <a:p>
            <a:pPr algn="just"/>
            <a:endParaRPr lang="fr-FR" sz="1100" dirty="0">
              <a:cs typeface="Arial" panose="020B0604020202020204" pitchFamily="34" charset="0"/>
            </a:endParaRPr>
          </a:p>
          <a:p>
            <a:pPr algn="just"/>
            <a:endParaRPr lang="fr-FR" sz="1100" dirty="0" smtClean="0">
              <a:cs typeface="Arial" panose="020B0604020202020204" pitchFamily="34" charset="0"/>
            </a:endParaRPr>
          </a:p>
          <a:p>
            <a:pPr algn="just"/>
            <a:r>
              <a:rPr lang="fr-FR" sz="1100" dirty="0" smtClean="0">
                <a:cs typeface="Arial" panose="020B0604020202020204" pitchFamily="34" charset="0"/>
              </a:rPr>
              <a:t>Membre </a:t>
            </a:r>
            <a:r>
              <a:rPr lang="fr-FR" sz="1100" dirty="0">
                <a:cs typeface="Arial" panose="020B0604020202020204" pitchFamily="34" charset="0"/>
              </a:rPr>
              <a:t>du comité d’organisation de ce colloque, j’ai le plaisir d’animer la table ronde liée aux impacts du tourisme sportif. En effet, à travers mes différentes expériences au sein des collectivités de différentes tailles, mais aussi lors de mes travaux de recherches sur ce thème, j’ai pu constater que les événements sportifs ont très tôt interpellé les élus territoriaux. Bon nombre de politiques publiques sportives ont donc décliné des actions locales à visée touristique, profitant de l’attractivité des événements internationaux.</a:t>
            </a:r>
          </a:p>
          <a:p>
            <a:pPr algn="just"/>
            <a:r>
              <a:rPr lang="fr-FR" sz="1100" dirty="0">
                <a:cs typeface="Arial" panose="020B0604020202020204" pitchFamily="34" charset="0"/>
              </a:rPr>
              <a:t>Générateur de retombées, le calcul des impacts du tourisme sportif, qu’ils soient économiques, médiatiques ou plus récemment sociaux, montre l’intérêt grandissant des chercheurs et des élus sur l’outil « tourisme sportif » dans le cadre du développement du territoire. A ce titre, et au-delà des événements sportifs, nous avons pu accompagner et auditer des collectivités développant un réel marketing territorial ; celles-ci prenant conscience du potentiel </a:t>
            </a:r>
            <a:r>
              <a:rPr lang="fr-FR" sz="1100" dirty="0" err="1">
                <a:cs typeface="Arial" panose="020B0604020202020204" pitchFamily="34" charset="0"/>
              </a:rPr>
              <a:t>sportivo</a:t>
            </a:r>
            <a:r>
              <a:rPr lang="fr-FR" sz="1100" dirty="0">
                <a:cs typeface="Arial" panose="020B0604020202020204" pitchFamily="34" charset="0"/>
              </a:rPr>
              <a:t>-touristique de leur site en complémentarité/concurrence à d’autres territoires. </a:t>
            </a:r>
          </a:p>
          <a:p>
            <a:pPr algn="just"/>
            <a:r>
              <a:rPr lang="fr-FR" sz="1100" dirty="0">
                <a:cs typeface="Arial" panose="020B0604020202020204" pitchFamily="34" charset="0"/>
              </a:rPr>
              <a:t>Aussi, la question que SportColl partage cette semaine, se résume dans le questionnement du même Eric </a:t>
            </a:r>
            <a:r>
              <a:rPr lang="fr-FR" sz="1100" dirty="0" err="1">
                <a:cs typeface="Arial" panose="020B0604020202020204" pitchFamily="34" charset="0"/>
              </a:rPr>
              <a:t>Perera</a:t>
            </a:r>
            <a:r>
              <a:rPr lang="fr-FR" sz="1100" dirty="0">
                <a:cs typeface="Arial" panose="020B0604020202020204" pitchFamily="34" charset="0"/>
              </a:rPr>
              <a:t> lors de ce colloque </a:t>
            </a:r>
            <a:r>
              <a:rPr lang="fr-FR" sz="1100" dirty="0" smtClean="0">
                <a:cs typeface="Arial" panose="020B0604020202020204" pitchFamily="34" charset="0"/>
              </a:rPr>
              <a:t>dédié </a:t>
            </a:r>
            <a:r>
              <a:rPr lang="fr-FR" sz="1100" dirty="0">
                <a:cs typeface="Arial" panose="020B0604020202020204" pitchFamily="34" charset="0"/>
              </a:rPr>
              <a:t>au tourisme sportif : </a:t>
            </a:r>
            <a:r>
              <a:rPr lang="fr-FR" sz="1100" dirty="0" smtClean="0">
                <a:cs typeface="Arial" panose="020B0604020202020204" pitchFamily="34" charset="0"/>
              </a:rPr>
              <a:t>«</a:t>
            </a:r>
            <a:r>
              <a:rPr lang="fr-FR" sz="1100" i="1" dirty="0" smtClean="0">
                <a:cs typeface="Arial" panose="020B0604020202020204" pitchFamily="34" charset="0"/>
              </a:rPr>
              <a:t> Comment </a:t>
            </a:r>
            <a:r>
              <a:rPr lang="fr-FR" sz="1100" i="1" dirty="0">
                <a:cs typeface="Arial" panose="020B0604020202020204" pitchFamily="34" charset="0"/>
              </a:rPr>
              <a:t>finalement cette logique comptable pourrait révéler de nouvelles manières de consommer du tourisme sportif et par conséquent de nouvelles stratégies d'aménagement des loisirs </a:t>
            </a:r>
            <a:r>
              <a:rPr lang="fr-FR" sz="1100" i="1" dirty="0" smtClean="0">
                <a:cs typeface="Arial" panose="020B0604020202020204" pitchFamily="34" charset="0"/>
              </a:rPr>
              <a:t>sportifs ?</a:t>
            </a:r>
            <a:r>
              <a:rPr lang="fr-FR" sz="1100" dirty="0" smtClean="0">
                <a:cs typeface="Arial" panose="020B0604020202020204" pitchFamily="34" charset="0"/>
              </a:rPr>
              <a:t> »</a:t>
            </a:r>
            <a:endParaRPr lang="fr-FR" sz="1100" dirty="0">
              <a:cs typeface="Arial" panose="020B0604020202020204" pitchFamily="34" charset="0"/>
            </a:endParaRPr>
          </a:p>
          <a:p>
            <a:pPr algn="just"/>
            <a:endParaRPr lang="fr-FR" sz="1100" dirty="0" smtClean="0">
              <a:cs typeface="Arial" panose="020B0604020202020204" pitchFamily="34" charset="0"/>
            </a:endParaRPr>
          </a:p>
          <a:p>
            <a:pPr algn="just"/>
            <a:r>
              <a:rPr lang="fr-FR" sz="1100" dirty="0" smtClean="0">
                <a:cs typeface="Arial" panose="020B0604020202020204" pitchFamily="34" charset="0"/>
              </a:rPr>
              <a:t>1-</a:t>
            </a:r>
            <a:r>
              <a:rPr lang="fr-FR" sz="1100" baseline="30000" dirty="0" smtClean="0">
                <a:hlinkClick r:id="rId4"/>
              </a:rPr>
              <a:t>http</a:t>
            </a:r>
            <a:r>
              <a:rPr lang="fr-FR" sz="1100" baseline="30000" dirty="0">
                <a:hlinkClick r:id="rId4"/>
              </a:rPr>
              <a:t>://</a:t>
            </a:r>
            <a:r>
              <a:rPr lang="fr-FR" sz="1100" baseline="30000" dirty="0" smtClean="0">
                <a:hlinkClick r:id="rId4"/>
              </a:rPr>
              <a:t>www.santesih.com/index.php/congres-tourisme-sportif-2018/comite-scientifique-2</a:t>
            </a:r>
            <a:endParaRPr lang="fr-FR" sz="1100" baseline="30000" dirty="0" smtClean="0"/>
          </a:p>
          <a:p>
            <a:pPr algn="just"/>
            <a:endParaRPr lang="fr-FR" sz="1100" dirty="0">
              <a:cs typeface="Arial" panose="020B0604020202020204" pitchFamily="34" charset="0"/>
            </a:endParaRPr>
          </a:p>
        </p:txBody>
      </p:sp>
      <p:sp>
        <p:nvSpPr>
          <p:cNvPr id="34" name="ZoneTexte 33"/>
          <p:cNvSpPr txBox="1"/>
          <p:nvPr/>
        </p:nvSpPr>
        <p:spPr>
          <a:xfrm>
            <a:off x="2749278" y="1574512"/>
            <a:ext cx="4608512" cy="707886"/>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Le tourisme Sportif : des liens de plus en plus construits</a:t>
            </a:r>
            <a:endParaRPr lang="fr-FR" sz="2000" b="1" cap="all" dirty="0">
              <a:solidFill>
                <a:srgbClr val="009FE3"/>
              </a:solidFill>
              <a:latin typeface="+mj-lt"/>
              <a:cs typeface="Arial" panose="020B0604020202020204" pitchFamily="34" charset="0"/>
            </a:endParaRPr>
          </a:p>
        </p:txBody>
      </p:sp>
      <p:sp>
        <p:nvSpPr>
          <p:cNvPr id="36" name="ZoneTexte 35"/>
          <p:cNvSpPr txBox="1"/>
          <p:nvPr/>
        </p:nvSpPr>
        <p:spPr>
          <a:xfrm>
            <a:off x="241571" y="5504970"/>
            <a:ext cx="2304256" cy="1754326"/>
          </a:xfrm>
          <a:prstGeom prst="rect">
            <a:avLst/>
          </a:prstGeom>
          <a:noFill/>
        </p:spPr>
        <p:txBody>
          <a:bodyPr wrap="square" rtlCol="0">
            <a:spAutoFit/>
          </a:bodyPr>
          <a:lstStyle/>
          <a:p>
            <a:pPr algn="just"/>
            <a:r>
              <a:rPr lang="fr-FR" sz="1200" i="1" dirty="0">
                <a:cs typeface="Arial" panose="020B0604020202020204" pitchFamily="34" charset="0"/>
              </a:rPr>
              <a:t>Générateur de retombées, le calcul des impacts du tourisme sportif, qu’ils soient économiques, médiatiques ou plus récemment sociaux, montre l’intérêt grandissant des chercheurs et des élus sur l’outil « tourisme sportif » dans le cadre du développement du territoire. </a:t>
            </a:r>
          </a:p>
        </p:txBody>
      </p:sp>
      <p:sp>
        <p:nvSpPr>
          <p:cNvPr id="37" name="ZoneTexte 36"/>
          <p:cNvSpPr txBox="1"/>
          <p:nvPr/>
        </p:nvSpPr>
        <p:spPr>
          <a:xfrm>
            <a:off x="250081" y="3985871"/>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a:t>
            </a:r>
            <a:r>
              <a:rPr lang="fr-FR" sz="1600" b="1" cap="all" dirty="0" err="1">
                <a:solidFill>
                  <a:srgbClr val="009FE3"/>
                </a:solidFill>
                <a:cs typeface="Arial" panose="020B0604020202020204" pitchFamily="34" charset="0"/>
              </a:rPr>
              <a:t>Lapeyronie</a:t>
            </a:r>
            <a:endParaRPr lang="fr-FR" sz="1600" b="1" cap="all" dirty="0">
              <a:solidFill>
                <a:srgbClr val="009FE3"/>
              </a:solidFill>
              <a:cs typeface="Arial" panose="020B0604020202020204" pitchFamily="34" charset="0"/>
            </a:endParaRPr>
          </a:p>
          <a:p>
            <a:pPr algn="ctr"/>
            <a:r>
              <a:rPr lang="fr-FR" sz="1000" dirty="0" smtClean="0">
                <a:cs typeface="Arial" panose="020B0604020202020204" pitchFamily="34" charset="0"/>
              </a:rPr>
              <a:t>Directeur </a:t>
            </a:r>
            <a:r>
              <a:rPr lang="fr-FR" sz="1000" i="1" dirty="0" smtClean="0">
                <a:cs typeface="Arial" panose="020B0604020202020204" pitchFamily="34" charset="0"/>
              </a:rPr>
              <a:t>SportColl</a:t>
            </a:r>
          </a:p>
          <a:p>
            <a:pPr algn="ctr"/>
            <a:r>
              <a:rPr lang="fr-FR" sz="1000" dirty="0" smtClean="0">
                <a:cs typeface="Arial" panose="020B0604020202020204" pitchFamily="34" charset="0"/>
              </a:rPr>
              <a:t>Maître de conférences associé</a:t>
            </a:r>
          </a:p>
          <a:p>
            <a:pPr algn="ctr"/>
            <a:r>
              <a:rPr lang="fr-FR" sz="1000" i="1" dirty="0" smtClean="0">
                <a:cs typeface="Arial" panose="020B0604020202020204" pitchFamily="34" charset="0"/>
              </a:rPr>
              <a:t>Université de</a:t>
            </a:r>
            <a:r>
              <a:rPr lang="fr-FR" sz="1000" i="1" dirty="0">
                <a:cs typeface="Arial" panose="020B0604020202020204" pitchFamily="34" charset="0"/>
              </a:rPr>
              <a:t> </a:t>
            </a:r>
            <a:r>
              <a:rPr lang="fr-FR" sz="1000" i="1" dirty="0" smtClean="0">
                <a:cs typeface="Arial" panose="020B0604020202020204" pitchFamily="34" charset="0"/>
              </a:rPr>
              <a:t>Montpellier</a:t>
            </a:r>
            <a:endParaRPr lang="fr-FR" sz="1000" i="1"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2" name="Image 1"/>
          <p:cNvPicPr>
            <a:picLocks noChangeAspect="1"/>
          </p:cNvPicPr>
          <p:nvPr/>
        </p:nvPicPr>
        <p:blipFill rotWithShape="1">
          <a:blip r:embed="rId5">
            <a:extLst>
              <a:ext uri="{28A0092B-C50C-407E-A947-70E740481C1C}">
                <a14:useLocalDpi xmlns:a14="http://schemas.microsoft.com/office/drawing/2010/main" val="0"/>
              </a:ext>
            </a:extLst>
          </a:blip>
          <a:srcRect l="18249" r="19551"/>
          <a:stretch/>
        </p:blipFill>
        <p:spPr>
          <a:xfrm>
            <a:off x="717882" y="2288622"/>
            <a:ext cx="1368000" cy="1469098"/>
          </a:xfrm>
          <a:prstGeom prst="rect">
            <a:avLst/>
          </a:prstGeom>
        </p:spPr>
      </p:pic>
      <p:pic>
        <p:nvPicPr>
          <p:cNvPr id="4" name="Image 3"/>
          <p:cNvPicPr>
            <a:picLocks noChangeAspect="1"/>
          </p:cNvPicPr>
          <p:nvPr/>
        </p:nvPicPr>
        <p:blipFill>
          <a:blip r:embed="rId6"/>
          <a:stretch>
            <a:fillRect/>
          </a:stretch>
        </p:blipFill>
        <p:spPr>
          <a:xfrm>
            <a:off x="417242" y="8010996"/>
            <a:ext cx="1838151" cy="2552829"/>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59</a:t>
            </a:r>
            <a:endParaRPr lang="fr-FR" sz="1800" spc="100" dirty="0">
              <a:cs typeface="Arial" panose="020B0604020202020204" pitchFamily="34" charset="0"/>
            </a:endParaRPr>
          </a:p>
        </p:txBody>
      </p:sp>
    </p:spTree>
    <p:extLst>
      <p:ext uri="{BB962C8B-B14F-4D97-AF65-F5344CB8AC3E}">
        <p14:creationId xmlns:p14="http://schemas.microsoft.com/office/powerpoint/2010/main" val="28593147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64410" y="6951198"/>
            <a:ext cx="500120" cy="425184"/>
          </a:xfrm>
          <a:prstGeom prst="rect">
            <a:avLst/>
          </a:prstGeom>
        </p:spPr>
      </p:pic>
      <p:sp>
        <p:nvSpPr>
          <p:cNvPr id="31" name="ZoneTexte 30"/>
          <p:cNvSpPr txBox="1"/>
          <p:nvPr/>
        </p:nvSpPr>
        <p:spPr>
          <a:xfrm>
            <a:off x="2824150" y="2299942"/>
            <a:ext cx="4608512" cy="8863965"/>
          </a:xfrm>
          <a:prstGeom prst="rect">
            <a:avLst/>
          </a:prstGeom>
          <a:noFill/>
        </p:spPr>
        <p:txBody>
          <a:bodyPr wrap="square" numCol="2" spcCol="216000" rtlCol="0">
            <a:spAutoFit/>
          </a:bodyPr>
          <a:lstStyle/>
          <a:p>
            <a:pPr algn="just"/>
            <a:r>
              <a:rPr lang="fr-FR" sz="1100" b="1" dirty="0"/>
              <a:t>Je vous remercie de vous présenter en quelques mots.</a:t>
            </a:r>
          </a:p>
          <a:p>
            <a:pPr algn="just"/>
            <a:endParaRPr lang="fr-FR" sz="1100" dirty="0" smtClean="0"/>
          </a:p>
          <a:p>
            <a:pPr algn="just"/>
            <a:r>
              <a:rPr lang="fr-FR" sz="1100" dirty="0" smtClean="0"/>
              <a:t>Je </a:t>
            </a:r>
            <a:r>
              <a:rPr lang="fr-FR" sz="1100" dirty="0"/>
              <a:t>suis Nicolas </a:t>
            </a:r>
            <a:r>
              <a:rPr lang="fr-FR" sz="1100" dirty="0" err="1"/>
              <a:t>Rouquairol</a:t>
            </a:r>
            <a:r>
              <a:rPr lang="fr-FR" sz="1100" dirty="0"/>
              <a:t>, </a:t>
            </a:r>
            <a:r>
              <a:rPr lang="fr-FR" sz="1100" dirty="0" smtClean="0"/>
              <a:t>directeur </a:t>
            </a:r>
            <a:r>
              <a:rPr lang="fr-FR" sz="1100" dirty="0"/>
              <a:t>des sports de la ville </a:t>
            </a:r>
            <a:r>
              <a:rPr lang="fr-FR" sz="1100" dirty="0" smtClean="0"/>
              <a:t>d’Agde depuis 2009, </a:t>
            </a:r>
            <a:r>
              <a:rPr lang="fr-FR" sz="1100" dirty="0"/>
              <a:t>commune touristique de l’Hérault. J’ai mené des réflexions sur la synergie entre équipements sportifs structurants et sur l’attractivité du territoire. J’ai également le plaisir d’être président de la région ANDIISS Occitanie (et vice-président national, chargé du partenariat économique). </a:t>
            </a:r>
            <a:endParaRPr lang="fr-FR" sz="1100" dirty="0" smtClean="0"/>
          </a:p>
          <a:p>
            <a:pPr algn="just"/>
            <a:endParaRPr lang="fr-FR" sz="1100" dirty="0"/>
          </a:p>
          <a:p>
            <a:pPr algn="just"/>
            <a:r>
              <a:rPr lang="fr-FR" sz="1100" b="1" dirty="0"/>
              <a:t>Les thématiques Sport et Tourisme se sont "rapprochés" depuis une vingtaine d'année. Quelles observations faites-vous qui corroborent cette affirmation </a:t>
            </a:r>
            <a:r>
              <a:rPr lang="fr-FR" sz="1100" b="1" dirty="0" smtClean="0"/>
              <a:t>?</a:t>
            </a:r>
          </a:p>
          <a:p>
            <a:pPr algn="just"/>
            <a:endParaRPr lang="fr-FR" sz="1100" dirty="0"/>
          </a:p>
          <a:p>
            <a:pPr algn="just"/>
            <a:r>
              <a:rPr lang="fr-FR" sz="1100" dirty="0"/>
              <a:t>Phénomène incontournable, le sport s'inscrit dans tous les domaines de la société, il constitue donc un outil (et non une finalité) pour la mise en œuvre d’une politique publique sportive. Le tourisme, quant à lui, est une industrie clé pour l'économie et l'emploi en </a:t>
            </a:r>
            <a:r>
              <a:rPr lang="fr-FR" sz="1100" dirty="0" smtClean="0"/>
              <a:t>France, et tient </a:t>
            </a:r>
            <a:r>
              <a:rPr lang="fr-FR" sz="1100" dirty="0"/>
              <a:t>le premier rang mondial en </a:t>
            </a:r>
            <a:r>
              <a:rPr lang="fr-FR" sz="1100" dirty="0" smtClean="0"/>
              <a:t>2016 </a:t>
            </a:r>
            <a:r>
              <a:rPr lang="fr-FR" sz="1100" dirty="0"/>
              <a:t>(83 millions de touristes internationaux), et le 5ème rang en termes de recettes (38,4 milliards d’euros). </a:t>
            </a:r>
          </a:p>
          <a:p>
            <a:pPr algn="just"/>
            <a:r>
              <a:rPr lang="fr-FR" sz="1100" dirty="0"/>
              <a:t>Le sport et le tourisme sont ainsi devenus deux moteurs de la promotion et du développement économique durable de certains territoires, qui ont donc intégré dans leur stratégie d’attractivité le développement du tourisme sportif.</a:t>
            </a:r>
          </a:p>
          <a:p>
            <a:pPr algn="just"/>
            <a:r>
              <a:rPr lang="fr-FR" sz="1100" dirty="0"/>
              <a:t>Selon les spécificités de chaque territoire cette stratégie peut se traduire par une diversité d’offre de </a:t>
            </a:r>
            <a:r>
              <a:rPr lang="fr-FR" sz="1100" dirty="0" smtClean="0"/>
              <a:t>« produits </a:t>
            </a:r>
            <a:r>
              <a:rPr lang="fr-FR" sz="1100" dirty="0"/>
              <a:t>», combinés ou pas entre eux : construction d’équipements structurants (Aréna), accueil de manifestations internationales (championnats d’Europe), soutien </a:t>
            </a:r>
            <a:r>
              <a:rPr lang="fr-FR" sz="1100" dirty="0" smtClean="0"/>
              <a:t>au</a:t>
            </a:r>
          </a:p>
          <a:p>
            <a:pPr algn="just"/>
            <a:endParaRPr lang="fr-FR" sz="1100" dirty="0"/>
          </a:p>
          <a:p>
            <a:pPr algn="just"/>
            <a:endParaRPr lang="fr-FR" sz="1100" dirty="0" smtClean="0"/>
          </a:p>
          <a:p>
            <a:pPr algn="just"/>
            <a:endParaRPr lang="fr-FR" sz="1100" dirty="0"/>
          </a:p>
          <a:p>
            <a:pPr algn="just"/>
            <a:endParaRPr lang="fr-FR" sz="1100" dirty="0" smtClean="0"/>
          </a:p>
          <a:p>
            <a:pPr algn="just"/>
            <a:r>
              <a:rPr lang="fr-FR" sz="1100" dirty="0" smtClean="0"/>
              <a:t>sport </a:t>
            </a:r>
            <a:r>
              <a:rPr lang="fr-FR" sz="1100" dirty="0"/>
              <a:t>de haut niveau (club professionnel), potentialités de l’espace naturel (randonnées), évènementiel à ancrage local (Départ Vendée Globe), etc</a:t>
            </a:r>
            <a:r>
              <a:rPr lang="fr-FR" sz="1100" dirty="0" smtClean="0"/>
              <a:t>.</a:t>
            </a:r>
          </a:p>
          <a:p>
            <a:pPr algn="just"/>
            <a:endParaRPr lang="fr-FR" sz="1100" dirty="0"/>
          </a:p>
          <a:p>
            <a:pPr algn="just"/>
            <a:r>
              <a:rPr lang="fr-FR" sz="1100" dirty="0" smtClean="0"/>
              <a:t>Pour </a:t>
            </a:r>
            <a:r>
              <a:rPr lang="fr-FR" sz="1100" dirty="0"/>
              <a:t>caractériser le tourisme sportif, plusieurs typologies émergent de l’actualité des réflexions sur le sujet. Schématiquement, on peut considérer que certains vont être spectateurs (j’assiste à la Coupe du Monde de football en Russie) ou visiteurs (Musée du sport, Complexe sportif) là où d’autres vont allier voyage et pratique sportive de loisirs (golf, ski) ou de compétition (marathon, cyclisme). </a:t>
            </a:r>
          </a:p>
          <a:p>
            <a:pPr algn="just"/>
            <a:r>
              <a:rPr lang="fr-FR" sz="1100" dirty="0"/>
              <a:t>On l’aura compris, le tourisme sportif peut se caractériser de différentes manières, qui vont, bien entendu interférer entre elles</a:t>
            </a:r>
            <a:r>
              <a:rPr lang="fr-FR" sz="1100" dirty="0" smtClean="0"/>
              <a:t>.</a:t>
            </a:r>
          </a:p>
          <a:p>
            <a:pPr algn="just"/>
            <a:endParaRPr lang="fr-FR" sz="1100" dirty="0"/>
          </a:p>
          <a:p>
            <a:pPr algn="just"/>
            <a:r>
              <a:rPr lang="fr-FR" sz="1100" b="1" dirty="0"/>
              <a:t>Avec votre expérience sur ce thème "Sport et Tourisme", quels conseils pouvez-vous apporter aux collectivités territoriales ?</a:t>
            </a:r>
          </a:p>
          <a:p>
            <a:pPr algn="just"/>
            <a:endParaRPr lang="fr-FR" sz="1100" dirty="0" smtClean="0"/>
          </a:p>
          <a:p>
            <a:pPr algn="just"/>
            <a:r>
              <a:rPr lang="fr-FR" sz="1100" dirty="0" smtClean="0"/>
              <a:t>Plutôt </a:t>
            </a:r>
            <a:r>
              <a:rPr lang="fr-FR" sz="1100" dirty="0"/>
              <a:t>que des conseils, je préfère partager des réflexions, comme celle de bien identifier ce qui caractérise son territoire, afin de proposer des « produits » de tourisme sportif cohérents avec l’ADN de celui-ci. A mon avis il conviendra également de trouver le bon équilibre dans son positionnement entre concurrence et complémentarité (des territoires et des produits). Et enfin, développer les transversalités entre sport, culture, patrimoine, environnement, ou autres thématiques me parait primordial pour se différencier, mettre en avant les atouts de son territoire et donner du sens à son projet. </a:t>
            </a:r>
          </a:p>
          <a:p>
            <a:pPr algn="just"/>
            <a:endParaRPr lang="fr-FR" sz="1100" dirty="0"/>
          </a:p>
        </p:txBody>
      </p:sp>
      <p:sp>
        <p:nvSpPr>
          <p:cNvPr id="34" name="ZoneTexte 33"/>
          <p:cNvSpPr txBox="1"/>
          <p:nvPr/>
        </p:nvSpPr>
        <p:spPr>
          <a:xfrm>
            <a:off x="2698030" y="1405668"/>
            <a:ext cx="4860752" cy="830997"/>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a:t>
            </a:r>
          </a:p>
          <a:p>
            <a:r>
              <a:rPr lang="fr-FR" sz="2400" b="1" cap="all" dirty="0" smtClean="0">
                <a:solidFill>
                  <a:srgbClr val="009FE3"/>
                </a:solidFill>
                <a:cs typeface="Arial" panose="020B0604020202020204" pitchFamily="34" charset="0"/>
              </a:rPr>
              <a:t>Nicolas </a:t>
            </a:r>
            <a:r>
              <a:rPr lang="fr-FR" sz="2400" b="1" cap="all" dirty="0" err="1" smtClean="0">
                <a:solidFill>
                  <a:srgbClr val="009FE3"/>
                </a:solidFill>
                <a:cs typeface="Arial" panose="020B0604020202020204" pitchFamily="34" charset="0"/>
              </a:rPr>
              <a:t>Rouquairol</a:t>
            </a:r>
            <a:endParaRPr lang="fr-FR" sz="2400" b="1" cap="all" dirty="0" smtClean="0">
              <a:solidFill>
                <a:srgbClr val="009FE3"/>
              </a:solidFill>
              <a:cs typeface="Arial" panose="020B0604020202020204" pitchFamily="34" charset="0"/>
            </a:endParaRPr>
          </a:p>
        </p:txBody>
      </p:sp>
      <p:sp>
        <p:nvSpPr>
          <p:cNvPr id="36" name="ZoneTexte 35"/>
          <p:cNvSpPr txBox="1"/>
          <p:nvPr/>
        </p:nvSpPr>
        <p:spPr>
          <a:xfrm>
            <a:off x="180231" y="5655690"/>
            <a:ext cx="2304256" cy="1384995"/>
          </a:xfrm>
          <a:prstGeom prst="rect">
            <a:avLst/>
          </a:prstGeom>
          <a:noFill/>
        </p:spPr>
        <p:txBody>
          <a:bodyPr wrap="square" rtlCol="0">
            <a:spAutoFit/>
          </a:bodyPr>
          <a:lstStyle/>
          <a:p>
            <a:pPr algn="just"/>
            <a:r>
              <a:rPr lang="fr-FR" sz="1200" i="1" dirty="0">
                <a:cs typeface="Arial" panose="020B0604020202020204" pitchFamily="34" charset="0"/>
              </a:rPr>
              <a:t>Plutôt que des conseils, je préfère partager des réflexions, comme celle de bien identifier ce qui caractérise son territoire, afin de proposer des « produits » de tourisme sportif cohérents avec l’ADN de celui-ci.</a:t>
            </a:r>
          </a:p>
        </p:txBody>
      </p:sp>
      <p:sp>
        <p:nvSpPr>
          <p:cNvPr id="37" name="ZoneTexte 36"/>
          <p:cNvSpPr txBox="1"/>
          <p:nvPr/>
        </p:nvSpPr>
        <p:spPr>
          <a:xfrm>
            <a:off x="250081" y="3985871"/>
            <a:ext cx="2378422"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Nicolas ROUQUAIROL</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Directeur des Sports – Ville d’Agde</a:t>
            </a:r>
          </a:p>
          <a:p>
            <a:pPr algn="ctr"/>
            <a:r>
              <a:rPr lang="fr-FR" sz="1200" dirty="0" smtClean="0">
                <a:cs typeface="Arial" panose="020B0604020202020204" pitchFamily="34" charset="0"/>
              </a:rPr>
              <a:t>Vice-Président ANDIISS</a:t>
            </a:r>
            <a:endParaRPr lang="fr-FR" sz="1200" dirty="0">
              <a:cs typeface="Arial" panose="020B0604020202020204" pitchFamily="34" charset="0"/>
            </a:endParaRPr>
          </a:p>
        </p:txBody>
      </p:sp>
      <p:pic>
        <p:nvPicPr>
          <p:cNvPr id="7" name="Image 6"/>
          <p:cNvPicPr>
            <a:picLocks noChangeAspect="1"/>
          </p:cNvPicPr>
          <p:nvPr/>
        </p:nvPicPr>
        <p:blipFill>
          <a:blip r:embed="rId3"/>
          <a:stretch>
            <a:fillRect/>
          </a:stretch>
        </p:blipFill>
        <p:spPr>
          <a:xfrm>
            <a:off x="268450" y="8053829"/>
            <a:ext cx="2127817" cy="1520503"/>
          </a:xfrm>
          <a:prstGeom prst="rect">
            <a:avLst/>
          </a:prstGeom>
        </p:spPr>
      </p:pic>
      <p:pic>
        <p:nvPicPr>
          <p:cNvPr id="2" name="Image 1"/>
          <p:cNvPicPr>
            <a:picLocks noChangeAspect="1"/>
          </p:cNvPicPr>
          <p:nvPr/>
        </p:nvPicPr>
        <p:blipFill>
          <a:blip r:embed="rId4"/>
          <a:stretch>
            <a:fillRect/>
          </a:stretch>
        </p:blipFill>
        <p:spPr>
          <a:xfrm>
            <a:off x="513646" y="1937577"/>
            <a:ext cx="1851292" cy="1861750"/>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60</a:t>
            </a:r>
            <a:endParaRPr lang="fr-FR" sz="1800" spc="100" dirty="0">
              <a:cs typeface="Arial" panose="020B0604020202020204" pitchFamily="34" charset="0"/>
            </a:endParaRPr>
          </a:p>
        </p:txBody>
      </p:sp>
    </p:spTree>
    <p:extLst>
      <p:ext uri="{BB962C8B-B14F-4D97-AF65-F5344CB8AC3E}">
        <p14:creationId xmlns:p14="http://schemas.microsoft.com/office/powerpoint/2010/main" val="40552878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474282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92565" y="7333143"/>
            <a:ext cx="500120" cy="425184"/>
          </a:xfrm>
          <a:prstGeom prst="rect">
            <a:avLst/>
          </a:prstGeom>
        </p:spPr>
      </p:pic>
      <p:sp>
        <p:nvSpPr>
          <p:cNvPr id="31" name="ZoneTexte 30"/>
          <p:cNvSpPr txBox="1"/>
          <p:nvPr/>
        </p:nvSpPr>
        <p:spPr>
          <a:xfrm>
            <a:off x="2723306" y="1966158"/>
            <a:ext cx="4608512" cy="8710077"/>
          </a:xfrm>
          <a:prstGeom prst="rect">
            <a:avLst/>
          </a:prstGeom>
          <a:noFill/>
        </p:spPr>
        <p:txBody>
          <a:bodyPr wrap="square" numCol="2" spcCol="216000" rtlCol="0">
            <a:spAutoFit/>
          </a:bodyPr>
          <a:lstStyle/>
          <a:p>
            <a:pPr algn="just"/>
            <a:r>
              <a:rPr lang="fr-FR" sz="1100" b="1" dirty="0" smtClean="0">
                <a:cs typeface="Arial" panose="020B0604020202020204" pitchFamily="34" charset="0"/>
              </a:rPr>
              <a:t>Merci de vous présentez-vous </a:t>
            </a:r>
            <a:r>
              <a:rPr lang="fr-FR" sz="1100" b="1" dirty="0">
                <a:cs typeface="Arial" panose="020B0604020202020204" pitchFamily="34" charset="0"/>
              </a:rPr>
              <a:t>en quelques mots.</a:t>
            </a:r>
          </a:p>
          <a:p>
            <a:pPr algn="just"/>
            <a:endParaRPr lang="fr-FR" sz="1100" dirty="0">
              <a:cs typeface="Arial" panose="020B0604020202020204" pitchFamily="34" charset="0"/>
            </a:endParaRPr>
          </a:p>
          <a:p>
            <a:pPr algn="just"/>
            <a:r>
              <a:rPr lang="fr-FR" sz="1100" dirty="0">
                <a:cs typeface="Arial" panose="020B0604020202020204" pitchFamily="34" charset="0"/>
              </a:rPr>
              <a:t>Pour créer en 2013 l’association « </a:t>
            </a:r>
            <a:r>
              <a:rPr lang="fr-FR" sz="1100" dirty="0" err="1">
                <a:cs typeface="Arial" panose="020B0604020202020204" pitchFamily="34" charset="0"/>
              </a:rPr>
              <a:t>Sportculture</a:t>
            </a:r>
            <a:r>
              <a:rPr lang="fr-FR" sz="1100" dirty="0">
                <a:cs typeface="Arial" panose="020B0604020202020204" pitchFamily="34" charset="0"/>
              </a:rPr>
              <a:t> 2020 », je me suis </a:t>
            </a:r>
            <a:r>
              <a:rPr lang="fr-FR" sz="1100" dirty="0" smtClean="0">
                <a:cs typeface="Arial" panose="020B0604020202020204" pitchFamily="34" charset="0"/>
              </a:rPr>
              <a:t>ancré </a:t>
            </a:r>
            <a:r>
              <a:rPr lang="fr-FR" sz="1100" dirty="0">
                <a:cs typeface="Arial" panose="020B0604020202020204" pitchFamily="34" charset="0"/>
              </a:rPr>
              <a:t>sur mes expériences de </a:t>
            </a:r>
            <a:r>
              <a:rPr lang="fr-FR" sz="1100" dirty="0" smtClean="0">
                <a:cs typeface="Arial" panose="020B0604020202020204" pitchFamily="34" charset="0"/>
              </a:rPr>
              <a:t>Directeur « Sport </a:t>
            </a:r>
            <a:r>
              <a:rPr lang="fr-FR" sz="1100" dirty="0">
                <a:cs typeface="Arial" panose="020B0604020202020204" pitchFamily="34" charset="0"/>
              </a:rPr>
              <a:t>et Culture » </a:t>
            </a:r>
            <a:r>
              <a:rPr lang="fr-FR" sz="1100" dirty="0" smtClean="0">
                <a:cs typeface="Arial" panose="020B0604020202020204" pitchFamily="34" charset="0"/>
              </a:rPr>
              <a:t>d’une </a:t>
            </a:r>
            <a:r>
              <a:rPr lang="fr-FR" sz="1100" dirty="0">
                <a:cs typeface="Arial" panose="020B0604020202020204" pitchFamily="34" charset="0"/>
              </a:rPr>
              <a:t>grande collectivité, de Directeur </a:t>
            </a:r>
            <a:r>
              <a:rPr lang="fr-FR" sz="1100" dirty="0" smtClean="0">
                <a:cs typeface="Arial" panose="020B0604020202020204" pitchFamily="34" charset="0"/>
              </a:rPr>
              <a:t>« Sport </a:t>
            </a:r>
            <a:r>
              <a:rPr lang="fr-FR" sz="1100" dirty="0">
                <a:cs typeface="Arial" panose="020B0604020202020204" pitchFamily="34" charset="0"/>
              </a:rPr>
              <a:t>et </a:t>
            </a:r>
            <a:r>
              <a:rPr lang="fr-FR" sz="1100" dirty="0" smtClean="0">
                <a:cs typeface="Arial" panose="020B0604020202020204" pitchFamily="34" charset="0"/>
              </a:rPr>
              <a:t>Territoires » </a:t>
            </a:r>
            <a:r>
              <a:rPr lang="fr-FR" sz="1100" dirty="0">
                <a:cs typeface="Arial" panose="020B0604020202020204" pitchFamily="34" charset="0"/>
              </a:rPr>
              <a:t>du CNOSF, de Directeur d’École d’application, d’Architecte-Urbaniste, de Président d’associations sportives et culturelles ainsi que sur les compétences de personnalités du sport, de la culture, du social, du médical, de l’éducatif, de l’aménagement, … </a:t>
            </a:r>
          </a:p>
          <a:p>
            <a:pPr algn="just"/>
            <a:endParaRPr lang="fr-FR" sz="1100" dirty="0">
              <a:cs typeface="Arial" panose="020B0604020202020204" pitchFamily="34" charset="0"/>
            </a:endParaRPr>
          </a:p>
          <a:p>
            <a:pPr algn="just"/>
            <a:r>
              <a:rPr lang="fr-FR" sz="1100" b="1" dirty="0">
                <a:cs typeface="Arial" panose="020B0604020202020204" pitchFamily="34" charset="0"/>
              </a:rPr>
              <a:t>Quels sont les enjeux de la dynamique "Sport-Culture" ?</a:t>
            </a:r>
          </a:p>
          <a:p>
            <a:pPr algn="just"/>
            <a:endParaRPr lang="fr-FR" sz="1100" dirty="0">
              <a:cs typeface="Arial" panose="020B0604020202020204" pitchFamily="34" charset="0"/>
            </a:endParaRPr>
          </a:p>
          <a:p>
            <a:pPr algn="just"/>
            <a:r>
              <a:rPr lang="fr-FR" sz="1100" dirty="0">
                <a:cs typeface="Arial" panose="020B0604020202020204" pitchFamily="34" charset="0"/>
              </a:rPr>
              <a:t>Comme l’avait exprimé Platon et comme nos amis anglais l’ont organisé pour leurs élites au 19ème  siècle, les pratiques sportives et culturelles, mises en synergie dans leurs approches sociales et sociétales, sont un complément indispensable à l’acquisition des savoirs qui doit pouvoir bénéficier à tous.</a:t>
            </a:r>
          </a:p>
          <a:p>
            <a:pPr algn="just"/>
            <a:r>
              <a:rPr lang="fr-FR" sz="1100" dirty="0">
                <a:cs typeface="Arial" panose="020B0604020202020204" pitchFamily="34" charset="0"/>
              </a:rPr>
              <a:t>C</a:t>
            </a:r>
            <a:r>
              <a:rPr lang="fr-FR" sz="1100" dirty="0" smtClean="0">
                <a:cs typeface="Arial" panose="020B0604020202020204" pitchFamily="34" charset="0"/>
              </a:rPr>
              <a:t>es </a:t>
            </a:r>
            <a:r>
              <a:rPr lang="fr-FR" sz="1100" dirty="0">
                <a:cs typeface="Arial" panose="020B0604020202020204" pitchFamily="34" charset="0"/>
              </a:rPr>
              <a:t>pratiques </a:t>
            </a:r>
            <a:r>
              <a:rPr lang="fr-FR" sz="1100" dirty="0" smtClean="0">
                <a:cs typeface="Arial" panose="020B0604020202020204" pitchFamily="34" charset="0"/>
              </a:rPr>
              <a:t>précipitent </a:t>
            </a:r>
            <a:r>
              <a:rPr lang="fr-FR" sz="1100" dirty="0">
                <a:cs typeface="Arial" panose="020B0604020202020204" pitchFamily="34" charset="0"/>
              </a:rPr>
              <a:t>la sortie de l’anonymat dont les enfants ont besoin et qui les amènent à se construire, à l’intérieur du groupe, une existence personnelle où prévaut l’éveil, la perception d’une bonne image de soi, la prise de responsabilité, la gestion de l’échec, le travail en équipe, </a:t>
            </a:r>
            <a:r>
              <a:rPr lang="fr-FR" sz="1100" dirty="0" smtClean="0">
                <a:cs typeface="Arial" panose="020B0604020202020204" pitchFamily="34" charset="0"/>
              </a:rPr>
              <a:t>…</a:t>
            </a:r>
          </a:p>
          <a:p>
            <a:pPr algn="just"/>
            <a:endParaRPr lang="fr-FR" sz="1100" dirty="0">
              <a:cs typeface="Arial" panose="020B0604020202020204" pitchFamily="34" charset="0"/>
            </a:endParaRPr>
          </a:p>
          <a:p>
            <a:pPr algn="just"/>
            <a:r>
              <a:rPr lang="fr-FR" sz="1100" dirty="0">
                <a:cs typeface="Arial" panose="020B0604020202020204" pitchFamily="34" charset="0"/>
              </a:rPr>
              <a:t> </a:t>
            </a:r>
            <a:endParaRPr lang="fr-FR" sz="1100" dirty="0" smtClean="0">
              <a:cs typeface="Arial" panose="020B0604020202020204" pitchFamily="34" charset="0"/>
            </a:endParaRPr>
          </a:p>
          <a:p>
            <a:pPr algn="just"/>
            <a:endParaRPr lang="fr-FR" sz="1100" dirty="0">
              <a:cs typeface="Arial" panose="020B0604020202020204" pitchFamily="34" charset="0"/>
            </a:endParaRPr>
          </a:p>
          <a:p>
            <a:pPr algn="just"/>
            <a:endParaRPr lang="fr-FR" sz="1100" dirty="0" smtClean="0">
              <a:cs typeface="Arial" panose="020B0604020202020204" pitchFamily="34" charset="0"/>
            </a:endParaRPr>
          </a:p>
          <a:p>
            <a:pPr algn="just"/>
            <a:endParaRPr lang="fr-FR" sz="1100" dirty="0">
              <a:cs typeface="Arial" panose="020B0604020202020204" pitchFamily="34" charset="0"/>
            </a:endParaRPr>
          </a:p>
          <a:p>
            <a:pPr algn="just"/>
            <a:endParaRPr lang="fr-FR" sz="1100" dirty="0" smtClean="0">
              <a:cs typeface="Arial" panose="020B0604020202020204" pitchFamily="34" charset="0"/>
            </a:endParaRPr>
          </a:p>
          <a:p>
            <a:pPr algn="just"/>
            <a:endParaRPr lang="fr-FR" sz="1100" dirty="0" smtClean="0">
              <a:cs typeface="Arial" panose="020B0604020202020204" pitchFamily="34" charset="0"/>
            </a:endParaRPr>
          </a:p>
          <a:p>
            <a:pPr algn="just"/>
            <a:endParaRPr lang="fr-FR" sz="1100" dirty="0">
              <a:cs typeface="Arial" panose="020B0604020202020204" pitchFamily="34" charset="0"/>
            </a:endParaRPr>
          </a:p>
          <a:p>
            <a:pPr algn="just"/>
            <a:endParaRPr lang="fr-FR" sz="1100" dirty="0" smtClean="0">
              <a:cs typeface="Arial" panose="020B0604020202020204" pitchFamily="34" charset="0"/>
            </a:endParaRPr>
          </a:p>
          <a:p>
            <a:pPr algn="just"/>
            <a:endParaRPr lang="fr-FR" sz="1100" dirty="0">
              <a:cs typeface="Arial" panose="020B0604020202020204" pitchFamily="34" charset="0"/>
            </a:endParaRPr>
          </a:p>
          <a:p>
            <a:pPr algn="just"/>
            <a:endParaRPr lang="fr-FR" sz="1100" dirty="0" smtClean="0">
              <a:cs typeface="Arial" panose="020B0604020202020204" pitchFamily="34" charset="0"/>
            </a:endParaRPr>
          </a:p>
          <a:p>
            <a:pPr algn="just"/>
            <a:r>
              <a:rPr lang="fr-FR" sz="1100" b="1" dirty="0" smtClean="0">
                <a:cs typeface="Arial" panose="020B0604020202020204" pitchFamily="34" charset="0"/>
              </a:rPr>
              <a:t>Comment </a:t>
            </a:r>
            <a:r>
              <a:rPr lang="fr-FR" sz="1100" b="1" dirty="0">
                <a:cs typeface="Arial" panose="020B0604020202020204" pitchFamily="34" charset="0"/>
              </a:rPr>
              <a:t>les collectivités territoriales peuvent accompagner cette évolution ? </a:t>
            </a:r>
          </a:p>
          <a:p>
            <a:pPr algn="just"/>
            <a:endParaRPr lang="fr-FR" sz="1100" dirty="0">
              <a:cs typeface="Arial" panose="020B0604020202020204" pitchFamily="34" charset="0"/>
            </a:endParaRPr>
          </a:p>
          <a:p>
            <a:pPr algn="just"/>
            <a:r>
              <a:rPr lang="fr-FR" sz="1100" dirty="0">
                <a:cs typeface="Arial" panose="020B0604020202020204" pitchFamily="34" charset="0"/>
              </a:rPr>
              <a:t>Les collectivités territoriales doivent créer les conditions permettant d’articuler concrètement avec l’école la mise en œuvre des pratiques culturelles et sportives qui ouvrent aux enfants des horizons d’espérance intermédiaires à ceux qu’ils peuvent entrevoir du fait de leur performance scolaire.</a:t>
            </a:r>
          </a:p>
          <a:p>
            <a:pPr algn="just"/>
            <a:r>
              <a:rPr lang="fr-FR" sz="1100" dirty="0">
                <a:cs typeface="Arial" panose="020B0604020202020204" pitchFamily="34" charset="0"/>
              </a:rPr>
              <a:t>Parmi ces conditions : l’ouverture des écoles sur les quartiers ;  les cheminements doux qui doivent </a:t>
            </a:r>
            <a:r>
              <a:rPr lang="fr-FR" sz="1100" dirty="0" smtClean="0">
                <a:cs typeface="Arial" panose="020B0604020202020204" pitchFamily="34" charset="0"/>
              </a:rPr>
              <a:t>permettre </a:t>
            </a:r>
            <a:r>
              <a:rPr lang="fr-FR" sz="1100" dirty="0">
                <a:cs typeface="Arial" panose="020B0604020202020204" pitchFamily="34" charset="0"/>
              </a:rPr>
              <a:t>aux enfants de relier les écoles aux équipements sportifs et culturels, à pied, en vélo, en roller, en fauteuil roulant</a:t>
            </a:r>
            <a:r>
              <a:rPr lang="fr-FR" sz="1100" dirty="0" smtClean="0">
                <a:cs typeface="Arial" panose="020B0604020202020204" pitchFamily="34" charset="0"/>
              </a:rPr>
              <a:t>,… </a:t>
            </a:r>
            <a:r>
              <a:rPr lang="fr-FR" sz="1100" dirty="0">
                <a:cs typeface="Arial" panose="020B0604020202020204" pitchFamily="34" charset="0"/>
              </a:rPr>
              <a:t>; les maisons citoyennes de quartier qui doivent permettre l’organisation d’accompagnements scolaires ainsi que l’orientation des enfants vers des pratiques culturelles et </a:t>
            </a:r>
            <a:r>
              <a:rPr lang="fr-FR" sz="1100" dirty="0" smtClean="0">
                <a:cs typeface="Arial" panose="020B0604020202020204" pitchFamily="34" charset="0"/>
              </a:rPr>
              <a:t>sportives. </a:t>
            </a:r>
            <a:r>
              <a:rPr lang="fr-FR" sz="1100" dirty="0">
                <a:cs typeface="Arial" panose="020B0604020202020204" pitchFamily="34" charset="0"/>
                <a:hlinkClick r:id="rId3"/>
              </a:rPr>
              <a:t>http://www.sportculture2020.fr/wordpress</a:t>
            </a:r>
            <a:r>
              <a:rPr lang="fr-FR" sz="1100" dirty="0" smtClean="0">
                <a:cs typeface="Arial" panose="020B0604020202020204" pitchFamily="34" charset="0"/>
                <a:hlinkClick r:id="rId3"/>
              </a:rPr>
              <a:t>/</a:t>
            </a:r>
            <a:endParaRPr lang="fr-FR" sz="1100" dirty="0" smtClean="0">
              <a:cs typeface="Arial" panose="020B0604020202020204" pitchFamily="34" charset="0"/>
            </a:endParaRPr>
          </a:p>
          <a:p>
            <a:pPr algn="just"/>
            <a:endParaRPr lang="fr-FR" sz="1100" dirty="0">
              <a:cs typeface="Arial" panose="020B0604020202020204" pitchFamily="34" charset="0"/>
            </a:endParaRPr>
          </a:p>
          <a:p>
            <a:pPr algn="just"/>
            <a:r>
              <a:rPr lang="fr-FR" sz="1100" b="1" dirty="0" smtClean="0">
                <a:cs typeface="Arial" panose="020B0604020202020204" pitchFamily="34" charset="0"/>
              </a:rPr>
              <a:t>A ce propos, l'événementiel </a:t>
            </a:r>
            <a:r>
              <a:rPr lang="fr-FR" sz="1100" b="1" dirty="0">
                <a:cs typeface="Arial" panose="020B0604020202020204" pitchFamily="34" charset="0"/>
              </a:rPr>
              <a:t>sportif est-il l'outil le plus efficace ?</a:t>
            </a:r>
          </a:p>
          <a:p>
            <a:pPr algn="just"/>
            <a:endParaRPr lang="fr-FR" sz="1100" dirty="0">
              <a:cs typeface="Arial" panose="020B0604020202020204" pitchFamily="34" charset="0"/>
            </a:endParaRPr>
          </a:p>
          <a:p>
            <a:pPr algn="just"/>
            <a:r>
              <a:rPr lang="fr-FR" sz="1100" dirty="0">
                <a:cs typeface="Arial" panose="020B0604020202020204" pitchFamily="34" charset="0"/>
              </a:rPr>
              <a:t>Comme l’évènement culturel, l’évènement sportif est le déclencheur de l’envie de pratiquer ; une envie sur laquelle il faut s’appuyer pour amener les enfants à découvrir l’activité qui va les passionner et devenir le déclencheur de la construction de leur </a:t>
            </a:r>
            <a:r>
              <a:rPr lang="fr-FR" sz="1100" dirty="0" smtClean="0">
                <a:cs typeface="Arial" panose="020B0604020202020204" pitchFamily="34" charset="0"/>
              </a:rPr>
              <a:t>propre « art </a:t>
            </a:r>
            <a:r>
              <a:rPr lang="fr-FR" sz="1100" dirty="0">
                <a:cs typeface="Arial" panose="020B0604020202020204" pitchFamily="34" charset="0"/>
              </a:rPr>
              <a:t>de vie ». </a:t>
            </a:r>
          </a:p>
        </p:txBody>
      </p:sp>
      <p:sp>
        <p:nvSpPr>
          <p:cNvPr id="34" name="ZoneTexte 33"/>
          <p:cNvSpPr txBox="1"/>
          <p:nvPr/>
        </p:nvSpPr>
        <p:spPr>
          <a:xfrm>
            <a:off x="2700511" y="1504493"/>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d’Olivier BESSY</a:t>
            </a:r>
            <a:endParaRPr lang="fr-FR" sz="2400" b="1" cap="all" dirty="0">
              <a:solidFill>
                <a:srgbClr val="009FE3"/>
              </a:solidFill>
              <a:cs typeface="Arial" panose="020B0604020202020204" pitchFamily="34" charset="0"/>
            </a:endParaRPr>
          </a:p>
        </p:txBody>
      </p:sp>
      <p:sp>
        <p:nvSpPr>
          <p:cNvPr id="36" name="ZoneTexte 35"/>
          <p:cNvSpPr txBox="1"/>
          <p:nvPr/>
        </p:nvSpPr>
        <p:spPr>
          <a:xfrm>
            <a:off x="250081" y="5321483"/>
            <a:ext cx="2304256" cy="1938992"/>
          </a:xfrm>
          <a:prstGeom prst="rect">
            <a:avLst/>
          </a:prstGeom>
          <a:noFill/>
        </p:spPr>
        <p:txBody>
          <a:bodyPr wrap="square" rtlCol="0">
            <a:spAutoFit/>
          </a:bodyPr>
          <a:lstStyle/>
          <a:p>
            <a:pPr algn="just"/>
            <a:r>
              <a:rPr lang="fr-FR" sz="1200" i="1" dirty="0">
                <a:cs typeface="Arial" panose="020B0604020202020204" pitchFamily="34" charset="0"/>
              </a:rPr>
              <a:t>Les collectivités territoriales doivent créer les conditions permettant d’articuler concrètement avec l’école la mise en œuvre des pratiques culturelles et sportives qui ouvrent aux enfants des horizons d’espérance intermédiaires à ceux qu’ils peuvent entrevoir du fait de leur performance scolaire.</a:t>
            </a:r>
          </a:p>
        </p:txBody>
      </p:sp>
      <p:sp>
        <p:nvSpPr>
          <p:cNvPr id="37" name="ZoneTexte 36"/>
          <p:cNvSpPr txBox="1"/>
          <p:nvPr/>
        </p:nvSpPr>
        <p:spPr>
          <a:xfrm>
            <a:off x="250081" y="3985871"/>
            <a:ext cx="2304256"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Olivier Bessy</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Professeur des Universités</a:t>
            </a:r>
          </a:p>
          <a:p>
            <a:pPr algn="ctr"/>
            <a:r>
              <a:rPr lang="fr-FR" sz="1200" dirty="0" smtClean="0">
                <a:cs typeface="Arial" panose="020B0604020202020204" pitchFamily="34" charset="0"/>
              </a:rPr>
              <a:t>Université de Pau Pays de l’Adour</a:t>
            </a:r>
            <a:endParaRPr lang="fr-FR" sz="1200" dirty="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3" name="Image 2"/>
          <p:cNvPicPr>
            <a:picLocks noChangeAspect="1"/>
          </p:cNvPicPr>
          <p:nvPr/>
        </p:nvPicPr>
        <p:blipFill>
          <a:blip r:embed="rId4"/>
          <a:stretch>
            <a:fillRect/>
          </a:stretch>
        </p:blipFill>
        <p:spPr>
          <a:xfrm>
            <a:off x="437168" y="9355489"/>
            <a:ext cx="6799847" cy="1211854"/>
          </a:xfrm>
          <a:prstGeom prst="rect">
            <a:avLst/>
          </a:prstGeom>
        </p:spPr>
      </p:pic>
      <p:pic>
        <p:nvPicPr>
          <p:cNvPr id="2" name="Image 1"/>
          <p:cNvPicPr>
            <a:picLocks noChangeAspect="1"/>
          </p:cNvPicPr>
          <p:nvPr/>
        </p:nvPicPr>
        <p:blipFill rotWithShape="1">
          <a:blip r:embed="rId5"/>
          <a:srcRect r="69993"/>
          <a:stretch/>
        </p:blipFill>
        <p:spPr>
          <a:xfrm>
            <a:off x="699727" y="2279817"/>
            <a:ext cx="1404963" cy="1499746"/>
          </a:xfrm>
          <a:prstGeom prst="rect">
            <a:avLst/>
          </a:prstGeom>
        </p:spPr>
      </p:pic>
      <p:sp>
        <p:nvSpPr>
          <p:cNvPr id="14"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61</a:t>
            </a:r>
            <a:endParaRPr lang="fr-FR" sz="1800" spc="100" dirty="0">
              <a:cs typeface="Arial" panose="020B0604020202020204" pitchFamily="34" charset="0"/>
            </a:endParaRPr>
          </a:p>
        </p:txBody>
      </p:sp>
    </p:spTree>
    <p:extLst>
      <p:ext uri="{BB962C8B-B14F-4D97-AF65-F5344CB8AC3E}">
        <p14:creationId xmlns:p14="http://schemas.microsoft.com/office/powerpoint/2010/main" val="32293647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dirty="0" smtClean="0">
                <a:solidFill>
                  <a:schemeClr val="bg1"/>
                </a:solidFill>
              </a:rPr>
              <a:t>ZOOM SUR LES ANIMATIONS SPORTIVES ESTIVALES</a:t>
            </a:r>
            <a:endParaRPr lang="fr-FR" sz="3900" b="1"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#16</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62</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19833876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73" y="5184631"/>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53890" y="7362924"/>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844527" y="2172808"/>
            <a:ext cx="4608512" cy="9140964"/>
          </a:xfrm>
          <a:prstGeom prst="rect">
            <a:avLst/>
          </a:prstGeom>
          <a:noFill/>
        </p:spPr>
        <p:txBody>
          <a:bodyPr wrap="square" numCol="2" spcCol="216000" rtlCol="0">
            <a:spAutoFit/>
          </a:bodyPr>
          <a:lstStyle/>
          <a:p>
            <a:pPr algn="just"/>
            <a:r>
              <a:rPr lang="fr-FR" sz="1100" dirty="0">
                <a:cs typeface="Arial" panose="020B0604020202020204" pitchFamily="34" charset="0"/>
              </a:rPr>
              <a:t>La programmation des agendas sportifs de l’été des municipalités est toujours un véritable casse-tête : alors qu’il faut faire face à une baisse relative de moyens humains partis se ressourcer, les élus territoriaux multiplient les envies d’animations locales. Dans ce contexte, et dans la limite des contraintes financières, de plus en plus de collectivités territoriales s’interrogent sur la nécessaire animation des quartiers, de leur centre-ville, de leur plage ou de leur piscine</a:t>
            </a:r>
            <a:r>
              <a:rPr lang="fr-FR" sz="1100" dirty="0" smtClean="0">
                <a:cs typeface="Arial" panose="020B0604020202020204" pitchFamily="34" charset="0"/>
              </a:rPr>
              <a:t>.</a:t>
            </a:r>
          </a:p>
          <a:p>
            <a:pPr algn="just"/>
            <a:endParaRPr lang="fr-FR" sz="1100" dirty="0">
              <a:cs typeface="Arial" panose="020B0604020202020204" pitchFamily="34" charset="0"/>
            </a:endParaRPr>
          </a:p>
          <a:p>
            <a:pPr algn="just"/>
            <a:r>
              <a:rPr lang="fr-FR" sz="1100" dirty="0">
                <a:cs typeface="Arial" panose="020B0604020202020204" pitchFamily="34" charset="0"/>
              </a:rPr>
              <a:t>Si l’on écarte la solution qui consiste à ne rien proposer de particulier, deux grandes orientations déboussolent les directions des sports.</a:t>
            </a:r>
          </a:p>
          <a:p>
            <a:pPr algn="just"/>
            <a:endParaRPr lang="fr-FR" sz="1100" dirty="0" smtClean="0">
              <a:cs typeface="Arial" panose="020B0604020202020204" pitchFamily="34" charset="0"/>
            </a:endParaRPr>
          </a:p>
          <a:p>
            <a:pPr algn="just"/>
            <a:r>
              <a:rPr lang="fr-FR" sz="1100" dirty="0" smtClean="0">
                <a:cs typeface="Arial" panose="020B0604020202020204" pitchFamily="34" charset="0"/>
              </a:rPr>
              <a:t>D’une </a:t>
            </a:r>
            <a:r>
              <a:rPr lang="fr-FR" sz="1100" dirty="0">
                <a:cs typeface="Arial" panose="020B0604020202020204" pitchFamily="34" charset="0"/>
              </a:rPr>
              <a:t>part, il s’agit de proposer des animations alternatives aux impulsions classiques annuelles, grandement </a:t>
            </a:r>
            <a:r>
              <a:rPr lang="fr-FR" sz="1100" dirty="0" smtClean="0">
                <a:cs typeface="Arial" panose="020B0604020202020204" pitchFamily="34" charset="0"/>
              </a:rPr>
              <a:t>mises </a:t>
            </a:r>
            <a:r>
              <a:rPr lang="fr-FR" sz="1100" dirty="0">
                <a:cs typeface="Arial" panose="020B0604020202020204" pitchFamily="34" charset="0"/>
              </a:rPr>
              <a:t>en place par les associations sportives implantées dans les quartiers, ou par les éducateurs territoriaux lors des temps scolaires et </a:t>
            </a:r>
            <a:r>
              <a:rPr lang="fr-FR" sz="1100" dirty="0" err="1">
                <a:cs typeface="Arial" panose="020B0604020202020204" pitchFamily="34" charset="0"/>
              </a:rPr>
              <a:t>péri-scolaires</a:t>
            </a:r>
            <a:r>
              <a:rPr lang="fr-FR" sz="1100" dirty="0">
                <a:cs typeface="Arial" panose="020B0604020202020204" pitchFamily="34" charset="0"/>
              </a:rPr>
              <a:t>. Il s’agit là de répondre aux besoins locaux, essentiellement, mais pas uniquement, </a:t>
            </a:r>
            <a:r>
              <a:rPr lang="fr-FR" sz="1100" dirty="0" smtClean="0">
                <a:cs typeface="Arial" panose="020B0604020202020204" pitchFamily="34" charset="0"/>
              </a:rPr>
              <a:t>et donc aux </a:t>
            </a:r>
            <a:r>
              <a:rPr lang="fr-FR" sz="1100" dirty="0">
                <a:cs typeface="Arial" panose="020B0604020202020204" pitchFamily="34" charset="0"/>
              </a:rPr>
              <a:t>enfants qui n’ont pas eu la chance de partir en congés estivaux. C’est l’essence même du programme « Ville Vie Vacances » par </a:t>
            </a:r>
            <a:r>
              <a:rPr lang="fr-FR" sz="1100" dirty="0" smtClean="0">
                <a:cs typeface="Arial" panose="020B0604020202020204" pitchFamily="34" charset="0"/>
              </a:rPr>
              <a:t>exemple, </a:t>
            </a:r>
            <a:r>
              <a:rPr lang="fr-FR" sz="1100" dirty="0">
                <a:cs typeface="Arial" panose="020B0604020202020204" pitchFamily="34" charset="0"/>
              </a:rPr>
              <a:t>dont le financement CAF traite de dossiers validés par la DDCS, le Conseil Départemental et la </a:t>
            </a:r>
            <a:r>
              <a:rPr lang="fr-FR" sz="1100" dirty="0" smtClean="0">
                <a:cs typeface="Arial" panose="020B0604020202020204" pitchFamily="34" charset="0"/>
              </a:rPr>
              <a:t>CAF </a:t>
            </a:r>
            <a:r>
              <a:rPr lang="fr-FR" sz="1100" dirty="0">
                <a:cs typeface="Arial" panose="020B0604020202020204" pitchFamily="34" charset="0"/>
              </a:rPr>
              <a:t>(le montant de </a:t>
            </a:r>
            <a:r>
              <a:rPr lang="fr-FR" sz="1100" dirty="0" smtClean="0">
                <a:cs typeface="Arial" panose="020B0604020202020204" pitchFamily="34" charset="0"/>
              </a:rPr>
              <a:t>l’aide est </a:t>
            </a:r>
            <a:r>
              <a:rPr lang="fr-FR" sz="1100" dirty="0">
                <a:cs typeface="Arial" panose="020B0604020202020204" pitchFamily="34" charset="0"/>
              </a:rPr>
              <a:t>de 10 € par jour et par jeune, pour un maximum de 7 jours et 12 jeunes par chantier, versée directement au porteur de projet). Des collectivités ont par ailleurs dynamisé les city-sports des quartiers (politique de la ville ou non), facilité </a:t>
            </a:r>
            <a:r>
              <a:rPr lang="fr-FR" sz="1100" dirty="0" smtClean="0">
                <a:cs typeface="Arial" panose="020B0604020202020204" pitchFamily="34" charset="0"/>
              </a:rPr>
              <a:t>l’accès aux piscines </a:t>
            </a:r>
            <a:r>
              <a:rPr lang="fr-FR" sz="1100" dirty="0">
                <a:cs typeface="Arial" panose="020B0604020202020204" pitchFamily="34" charset="0"/>
              </a:rPr>
              <a:t>et ouvert des gymnases traditionnellement fermés l’été, pour des usages peu structurés</a:t>
            </a:r>
            <a:r>
              <a:rPr lang="fr-FR" sz="1100" dirty="0" smtClean="0">
                <a:cs typeface="Arial" panose="020B0604020202020204" pitchFamily="34" charset="0"/>
              </a:rPr>
              <a:t>.</a:t>
            </a:r>
          </a:p>
          <a:p>
            <a:pPr algn="just"/>
            <a:endParaRPr lang="fr-FR" sz="1100" dirty="0">
              <a:cs typeface="Arial" panose="020B0604020202020204" pitchFamily="34" charset="0"/>
            </a:endParaRPr>
          </a:p>
          <a:p>
            <a:pPr algn="just"/>
            <a:endParaRPr lang="fr-FR" sz="1100" dirty="0" smtClean="0">
              <a:cs typeface="Arial" panose="020B0604020202020204" pitchFamily="34" charset="0"/>
            </a:endParaRPr>
          </a:p>
          <a:p>
            <a:pPr algn="just"/>
            <a:endParaRPr lang="fr-FR" sz="1100" dirty="0">
              <a:cs typeface="Arial" panose="020B0604020202020204" pitchFamily="34" charset="0"/>
            </a:endParaRPr>
          </a:p>
          <a:p>
            <a:pPr algn="just"/>
            <a:r>
              <a:rPr lang="fr-FR" sz="1100" dirty="0" smtClean="0">
                <a:cs typeface="Arial" panose="020B0604020202020204" pitchFamily="34" charset="0"/>
              </a:rPr>
              <a:t>D’autre </a:t>
            </a:r>
            <a:r>
              <a:rPr lang="fr-FR" sz="1100" dirty="0">
                <a:cs typeface="Arial" panose="020B0604020202020204" pitchFamily="34" charset="0"/>
              </a:rPr>
              <a:t>part, la mise en place </a:t>
            </a:r>
            <a:r>
              <a:rPr lang="fr-FR" sz="1100" dirty="0" smtClean="0">
                <a:cs typeface="Arial" panose="020B0604020202020204" pitchFamily="34" charset="0"/>
              </a:rPr>
              <a:t>d’animations </a:t>
            </a:r>
            <a:r>
              <a:rPr lang="fr-FR" sz="1100" dirty="0">
                <a:cs typeface="Arial" panose="020B0604020202020204" pitchFamily="34" charset="0"/>
              </a:rPr>
              <a:t>sportives (culturelles, gastronomiques etc.) sont des sources d’attractions touristiques. Même si le thème « Sport et Tourisme » fait l’objet d’un Cahier des Experts spécifique, nul doute que la richesse et la diversité des activités proposées proposent un réel élargissement des « ailes de saison », multiplient les possibilités de prolonger un séjour sur un site ou tout simplement, permettent d’attirer des sportifs qui ne seraient pas venus sur un territoire. Les exemples sont particulièrement nombreux : </a:t>
            </a:r>
            <a:r>
              <a:rPr lang="fr-FR" sz="1100" dirty="0" smtClean="0">
                <a:cs typeface="Arial" panose="020B0604020202020204" pitchFamily="34" charset="0"/>
              </a:rPr>
              <a:t>les « </a:t>
            </a:r>
            <a:r>
              <a:rPr lang="fr-FR" sz="1100" dirty="0" err="1">
                <a:cs typeface="Arial" panose="020B0604020202020204" pitchFamily="34" charset="0"/>
              </a:rPr>
              <a:t>beach</a:t>
            </a:r>
            <a:r>
              <a:rPr lang="fr-FR" sz="1100" dirty="0">
                <a:cs typeface="Arial" panose="020B0604020202020204" pitchFamily="34" charset="0"/>
              </a:rPr>
              <a:t> tour », </a:t>
            </a:r>
            <a:r>
              <a:rPr lang="fr-FR" sz="1100" dirty="0" smtClean="0">
                <a:cs typeface="Arial" panose="020B0604020202020204" pitchFamily="34" charset="0"/>
              </a:rPr>
              <a:t>les événements </a:t>
            </a:r>
            <a:r>
              <a:rPr lang="fr-FR" sz="1100" dirty="0">
                <a:cs typeface="Arial" panose="020B0604020202020204" pitchFamily="34" charset="0"/>
              </a:rPr>
              <a:t>sportifs et </a:t>
            </a:r>
            <a:r>
              <a:rPr lang="fr-FR" sz="1100" dirty="0" smtClean="0">
                <a:cs typeface="Arial" panose="020B0604020202020204" pitchFamily="34" charset="0"/>
              </a:rPr>
              <a:t>leurs déclinaisons </a:t>
            </a:r>
            <a:r>
              <a:rPr lang="fr-FR" sz="1100" dirty="0">
                <a:cs typeface="Arial" panose="020B0604020202020204" pitchFamily="34" charset="0"/>
              </a:rPr>
              <a:t>(type tour de France</a:t>
            </a:r>
            <a:r>
              <a:rPr lang="fr-FR" sz="1100" dirty="0" smtClean="0">
                <a:cs typeface="Arial" panose="020B0604020202020204" pitchFamily="34" charset="0"/>
              </a:rPr>
              <a:t>), les traversées </a:t>
            </a:r>
            <a:r>
              <a:rPr lang="fr-FR" sz="1100" dirty="0">
                <a:cs typeface="Arial" panose="020B0604020202020204" pitchFamily="34" charset="0"/>
              </a:rPr>
              <a:t>à la </a:t>
            </a:r>
            <a:r>
              <a:rPr lang="fr-FR" sz="1100" dirty="0" smtClean="0">
                <a:cs typeface="Arial" panose="020B0604020202020204" pitchFamily="34" charset="0"/>
              </a:rPr>
              <a:t>nage ou même les </a:t>
            </a:r>
            <a:r>
              <a:rPr lang="fr-FR" sz="1100" dirty="0">
                <a:cs typeface="Arial" panose="020B0604020202020204" pitchFamily="34" charset="0"/>
              </a:rPr>
              <a:t>courses sur route etc</a:t>
            </a:r>
            <a:r>
              <a:rPr lang="fr-FR" sz="1100" dirty="0" smtClean="0">
                <a:cs typeface="Arial" panose="020B0604020202020204" pitchFamily="34" charset="0"/>
              </a:rPr>
              <a:t>.</a:t>
            </a:r>
          </a:p>
          <a:p>
            <a:pPr algn="just"/>
            <a:endParaRPr lang="fr-FR" sz="1100" dirty="0">
              <a:cs typeface="Arial" panose="020B0604020202020204" pitchFamily="34" charset="0"/>
            </a:endParaRPr>
          </a:p>
          <a:p>
            <a:pPr algn="just"/>
            <a:r>
              <a:rPr lang="fr-FR" sz="1100" dirty="0">
                <a:cs typeface="Arial" panose="020B0604020202020204" pitchFamily="34" charset="0"/>
              </a:rPr>
              <a:t>L’enjeu pour une collectivité est donc d’assurer la vitalité sportive nécessaire au bon fonctionnement estival, à commencer par ceux qui n’ont pas les ressources pour en profiter pleinement, tout en proposant une offre attractive basée sur les spécificités locales. En laissant la parole à deux experts d’horizons différents dans ce cahier des experts, SportColl propose de poursuivre l’accompagnement des collectivités territoriales et de mesurer l’efficience des politiques sportives, notamment lors des animations estivales.</a:t>
            </a:r>
          </a:p>
        </p:txBody>
      </p:sp>
      <p:sp>
        <p:nvSpPr>
          <p:cNvPr id="34" name="ZoneTexte 33"/>
          <p:cNvSpPr txBox="1"/>
          <p:nvPr/>
        </p:nvSpPr>
        <p:spPr>
          <a:xfrm>
            <a:off x="2844527" y="1451668"/>
            <a:ext cx="4608512" cy="707886"/>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Pas si simple de Développer des Animations sportives estivales</a:t>
            </a:r>
            <a:endParaRPr lang="fr-FR" sz="2000" b="1" cap="all" dirty="0">
              <a:solidFill>
                <a:srgbClr val="009FE3"/>
              </a:solidFill>
              <a:latin typeface="+mj-lt"/>
              <a:cs typeface="Arial" panose="020B0604020202020204" pitchFamily="34" charset="0"/>
            </a:endParaRPr>
          </a:p>
        </p:txBody>
      </p:sp>
      <p:sp>
        <p:nvSpPr>
          <p:cNvPr id="36" name="ZoneTexte 35"/>
          <p:cNvSpPr txBox="1"/>
          <p:nvPr/>
        </p:nvSpPr>
        <p:spPr>
          <a:xfrm>
            <a:off x="249754" y="5706740"/>
            <a:ext cx="2304256" cy="1569660"/>
          </a:xfrm>
          <a:prstGeom prst="rect">
            <a:avLst/>
          </a:prstGeom>
          <a:noFill/>
        </p:spPr>
        <p:txBody>
          <a:bodyPr wrap="square" rtlCol="0">
            <a:spAutoFit/>
          </a:bodyPr>
          <a:lstStyle/>
          <a:p>
            <a:pPr algn="just"/>
            <a:r>
              <a:rPr lang="fr-FR" sz="1200" i="1" dirty="0">
                <a:cs typeface="Arial" panose="020B0604020202020204" pitchFamily="34" charset="0"/>
              </a:rPr>
              <a:t>L’enjeu pour une collectivité est donc d’assurer la vitalité sportive nécessaire au bon fonctionnement estival, à commencer par ceux qui n’ont pas les ressources pour en profiter pleinement, tout en proposant une offre attractive basée sur les spécificités locales. </a:t>
            </a:r>
          </a:p>
        </p:txBody>
      </p:sp>
      <p:sp>
        <p:nvSpPr>
          <p:cNvPr id="37" name="ZoneTexte 36"/>
          <p:cNvSpPr txBox="1"/>
          <p:nvPr/>
        </p:nvSpPr>
        <p:spPr>
          <a:xfrm>
            <a:off x="249754" y="3729732"/>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a:t>
            </a:r>
            <a:r>
              <a:rPr lang="fr-FR" sz="1600" b="1" cap="all" dirty="0" err="1">
                <a:solidFill>
                  <a:srgbClr val="009FE3"/>
                </a:solidFill>
                <a:cs typeface="Arial" panose="020B0604020202020204" pitchFamily="34" charset="0"/>
              </a:rPr>
              <a:t>Lapeyronie</a:t>
            </a:r>
            <a:endParaRPr lang="fr-FR" sz="1600" b="1" cap="all" dirty="0">
              <a:solidFill>
                <a:srgbClr val="009FE3"/>
              </a:solidFill>
              <a:cs typeface="Arial" panose="020B0604020202020204" pitchFamily="34" charset="0"/>
            </a:endParaRPr>
          </a:p>
          <a:p>
            <a:pPr algn="ctr"/>
            <a:r>
              <a:rPr lang="fr-FR" sz="1000" dirty="0" smtClean="0">
                <a:cs typeface="Arial" panose="020B0604020202020204" pitchFamily="34" charset="0"/>
              </a:rPr>
              <a:t>Directeur </a:t>
            </a:r>
            <a:r>
              <a:rPr lang="fr-FR" sz="1000" i="1" dirty="0" smtClean="0">
                <a:cs typeface="Arial" panose="020B0604020202020204" pitchFamily="34" charset="0"/>
              </a:rPr>
              <a:t>SportColl</a:t>
            </a:r>
          </a:p>
          <a:p>
            <a:pPr algn="ctr"/>
            <a:r>
              <a:rPr lang="fr-FR" sz="1000" dirty="0" smtClean="0">
                <a:cs typeface="Arial" panose="020B0604020202020204" pitchFamily="34" charset="0"/>
              </a:rPr>
              <a:t>Maître de conférences associé</a:t>
            </a:r>
          </a:p>
          <a:p>
            <a:pPr algn="ctr"/>
            <a:r>
              <a:rPr lang="fr-FR" sz="1000" i="1" dirty="0" smtClean="0">
                <a:cs typeface="Arial" panose="020B0604020202020204" pitchFamily="34" charset="0"/>
              </a:rPr>
              <a:t>Université de</a:t>
            </a:r>
            <a:r>
              <a:rPr lang="fr-FR" sz="1000" i="1" dirty="0">
                <a:cs typeface="Arial" panose="020B0604020202020204" pitchFamily="34" charset="0"/>
              </a:rPr>
              <a:t> </a:t>
            </a:r>
            <a:r>
              <a:rPr lang="fr-FR" sz="1000" i="1" dirty="0" smtClean="0">
                <a:cs typeface="Arial" panose="020B0604020202020204" pitchFamily="34" charset="0"/>
              </a:rPr>
              <a:t>Montpellier</a:t>
            </a:r>
            <a:endParaRPr lang="fr-FR" sz="1000" i="1"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18249" r="19551"/>
          <a:stretch/>
        </p:blipFill>
        <p:spPr>
          <a:xfrm>
            <a:off x="773093" y="2045147"/>
            <a:ext cx="1257578" cy="1469098"/>
          </a:xfrm>
          <a:prstGeom prst="rect">
            <a:avLst/>
          </a:prstGeom>
        </p:spPr>
      </p:pic>
      <p:pic>
        <p:nvPicPr>
          <p:cNvPr id="4" name="Image 3"/>
          <p:cNvPicPr>
            <a:picLocks noChangeAspect="1"/>
          </p:cNvPicPr>
          <p:nvPr/>
        </p:nvPicPr>
        <p:blipFill>
          <a:blip r:embed="rId5"/>
          <a:stretch>
            <a:fillRect/>
          </a:stretch>
        </p:blipFill>
        <p:spPr>
          <a:xfrm>
            <a:off x="127551" y="8731076"/>
            <a:ext cx="2548662" cy="1436597"/>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63</a:t>
            </a:r>
            <a:endParaRPr lang="fr-FR" sz="1800" spc="100" dirty="0">
              <a:cs typeface="Arial" panose="020B0604020202020204" pitchFamily="34" charset="0"/>
            </a:endParaRPr>
          </a:p>
        </p:txBody>
      </p:sp>
    </p:spTree>
    <p:extLst>
      <p:ext uri="{BB962C8B-B14F-4D97-AF65-F5344CB8AC3E}">
        <p14:creationId xmlns:p14="http://schemas.microsoft.com/office/powerpoint/2010/main" val="20656067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56401" y="7299617"/>
            <a:ext cx="500120" cy="425184"/>
          </a:xfrm>
          <a:prstGeom prst="rect">
            <a:avLst/>
          </a:prstGeom>
        </p:spPr>
      </p:pic>
      <p:sp>
        <p:nvSpPr>
          <p:cNvPr id="31" name="ZoneTexte 30"/>
          <p:cNvSpPr txBox="1"/>
          <p:nvPr/>
        </p:nvSpPr>
        <p:spPr>
          <a:xfrm>
            <a:off x="2772519" y="2004028"/>
            <a:ext cx="4608512" cy="9741128"/>
          </a:xfrm>
          <a:prstGeom prst="rect">
            <a:avLst/>
          </a:prstGeom>
          <a:noFill/>
        </p:spPr>
        <p:txBody>
          <a:bodyPr wrap="square" numCol="2" spcCol="216000" rtlCol="0">
            <a:spAutoFit/>
          </a:bodyPr>
          <a:lstStyle/>
          <a:p>
            <a:pPr algn="just"/>
            <a:r>
              <a:rPr lang="fr-FR" sz="1050" b="1" dirty="0"/>
              <a:t>En quelques mots, présentez-vous et l'établissement que vous gérez</a:t>
            </a:r>
            <a:r>
              <a:rPr lang="fr-FR" sz="1050" dirty="0"/>
              <a:t>.</a:t>
            </a:r>
          </a:p>
          <a:p>
            <a:pPr algn="just"/>
            <a:endParaRPr lang="fr-FR" sz="1050" dirty="0" smtClean="0"/>
          </a:p>
          <a:p>
            <a:pPr algn="just"/>
            <a:r>
              <a:rPr lang="fr-FR" sz="1050" dirty="0" smtClean="0"/>
              <a:t>Suite </a:t>
            </a:r>
            <a:r>
              <a:rPr lang="fr-FR" sz="1050" dirty="0"/>
              <a:t>à des études universitaires en sociologie et en management des entreprises de services du secteur du sport et des loisirs, j’ai eu l’opportunité de suivre les chantiers, mettre en place et gérer en direct trois centres Aqua-récréatifs, tout en assurant le développement d’activités sportives, de loisirs et périscolaires sur des territoires intercommunaux.</a:t>
            </a:r>
          </a:p>
          <a:p>
            <a:pPr algn="just"/>
            <a:r>
              <a:rPr lang="fr-FR" sz="1050" dirty="0"/>
              <a:t>Le dernier fut porté par le département de la Haute-Vienne : le lac de Saint </a:t>
            </a:r>
            <a:r>
              <a:rPr lang="fr-FR" sz="1050" dirty="0" err="1"/>
              <a:t>Pardoux</a:t>
            </a:r>
            <a:r>
              <a:rPr lang="fr-FR" sz="1050" dirty="0"/>
              <a:t>, de 330 hectares, situé à 20 minutes de Limoges, proposant diverses activités nautiques et de pleine nature. Depuis mai 2017, j’occupe le poste de directrice de ce site, propriété du Département.</a:t>
            </a:r>
          </a:p>
          <a:p>
            <a:pPr algn="just"/>
            <a:endParaRPr lang="fr-FR" sz="1050" dirty="0" smtClean="0"/>
          </a:p>
          <a:p>
            <a:pPr algn="just"/>
            <a:r>
              <a:rPr lang="fr-FR" sz="1050" b="1" dirty="0" smtClean="0"/>
              <a:t>Dans </a:t>
            </a:r>
            <a:r>
              <a:rPr lang="fr-FR" sz="1050" b="1" dirty="0"/>
              <a:t>le cadre de la saison estivale, vos élus du Conseil Départemental de Haute-Vienne vous ont-ils sollicité pour l'aménagement d'animations estivales ?</a:t>
            </a:r>
          </a:p>
          <a:p>
            <a:pPr algn="just"/>
            <a:endParaRPr lang="fr-FR" sz="1050" dirty="0" smtClean="0"/>
          </a:p>
          <a:p>
            <a:pPr algn="just"/>
            <a:r>
              <a:rPr lang="fr-FR" sz="1050" dirty="0" smtClean="0"/>
              <a:t>Bien </a:t>
            </a:r>
            <a:r>
              <a:rPr lang="fr-FR" sz="1050" dirty="0"/>
              <a:t>entendu, le lac de Saint </a:t>
            </a:r>
            <a:r>
              <a:rPr lang="fr-FR" sz="1050" dirty="0" err="1"/>
              <a:t>Pardoux</a:t>
            </a:r>
            <a:r>
              <a:rPr lang="fr-FR" sz="1050" dirty="0"/>
              <a:t> est un Etablissement Public Industriel et Commercial à autonomie financière et morale qui a été créé pour accomplir une mission de service public : l’animation touristique du lac. La mise en place d’animations culturelles, sportives et de loisirs est, de fait, une priorité</a:t>
            </a:r>
            <a:r>
              <a:rPr lang="fr-FR" sz="1050" dirty="0" smtClean="0"/>
              <a:t>.</a:t>
            </a:r>
          </a:p>
          <a:p>
            <a:pPr algn="just"/>
            <a:endParaRPr lang="fr-FR" sz="1050" dirty="0"/>
          </a:p>
          <a:p>
            <a:pPr algn="just"/>
            <a:r>
              <a:rPr lang="fr-FR" sz="1050" b="1" dirty="0"/>
              <a:t>Quelles sont, concrètement, les actions proposées ?</a:t>
            </a:r>
          </a:p>
          <a:p>
            <a:pPr algn="just"/>
            <a:endParaRPr lang="fr-FR" sz="1050" dirty="0" smtClean="0"/>
          </a:p>
          <a:p>
            <a:pPr algn="just"/>
            <a:r>
              <a:rPr lang="fr-FR" sz="1050" dirty="0" smtClean="0"/>
              <a:t>Il </a:t>
            </a:r>
            <a:r>
              <a:rPr lang="fr-FR" sz="1050" dirty="0"/>
              <a:t>s’agit d’animations pures telles que l’accueil de manifestations sportives (randonnée, triathlon, ski nautique, cyclo-cross...), dont certaines d’envergure nationale, des partenariats avec des fédérations qui font découvrir leurs sports sur les plages du lac (</a:t>
            </a:r>
            <a:r>
              <a:rPr lang="fr-FR" sz="1050" dirty="0" err="1"/>
              <a:t>sandball</a:t>
            </a:r>
            <a:r>
              <a:rPr lang="fr-FR" sz="1050" dirty="0"/>
              <a:t>, </a:t>
            </a:r>
            <a:r>
              <a:rPr lang="fr-FR" sz="1050" dirty="0" err="1"/>
              <a:t>beach</a:t>
            </a:r>
            <a:r>
              <a:rPr lang="fr-FR" sz="1050" dirty="0"/>
              <a:t>-rugby...) ou encore des animations culturelles comme du cinéma de plein air, du cirque contemporain ou des feux d’artifice. </a:t>
            </a:r>
            <a:endParaRPr lang="fr-FR" sz="1050" dirty="0" smtClean="0"/>
          </a:p>
          <a:p>
            <a:pPr algn="just"/>
            <a:endParaRPr lang="fr-FR" sz="1050" dirty="0" smtClean="0"/>
          </a:p>
          <a:p>
            <a:pPr algn="just"/>
            <a:endParaRPr lang="fr-FR" sz="1050" dirty="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r>
              <a:rPr lang="fr-FR" sz="1050" dirty="0" smtClean="0"/>
              <a:t>Le </a:t>
            </a:r>
            <a:r>
              <a:rPr lang="fr-FR" sz="1050" dirty="0"/>
              <a:t>lac propose également des activités encadrées en régie directe, telles que les activités aquatiques et l’accrobranche ou par l’intermédiaire des clubs résidents sur le lac comme le ski nautique ou la voile, et également de nombreux aménagements en accès libre dont le but est d’amener les visiteurs à la pratique d’une activité sportive. Je pense ici aux parcours de santé, multisports, parcours de course d’orientation, pistes cyclables, </a:t>
            </a:r>
            <a:r>
              <a:rPr lang="fr-FR" sz="1050" dirty="0" err="1"/>
              <a:t>street</a:t>
            </a:r>
            <a:r>
              <a:rPr lang="fr-FR" sz="1050" dirty="0"/>
              <a:t> </a:t>
            </a:r>
            <a:r>
              <a:rPr lang="fr-FR" sz="1050" dirty="0" err="1"/>
              <a:t>work</a:t>
            </a:r>
            <a:r>
              <a:rPr lang="fr-FR" sz="1050" dirty="0"/>
              <a:t> out, bike park… mais aussi et surtout les sentiers de randonnées et les baignades aménagées. </a:t>
            </a:r>
          </a:p>
          <a:p>
            <a:pPr algn="just"/>
            <a:r>
              <a:rPr lang="fr-FR" sz="1050" dirty="0"/>
              <a:t>Enfin, certaines pratiques ne pouvant se faire sans matériels, le lac propose différents points de location gérés par l’EPIC : VTT, classiques et électriques, canoës, kayaks, pédalos, </a:t>
            </a:r>
            <a:r>
              <a:rPr lang="fr-FR" sz="1050" dirty="0" err="1"/>
              <a:t>paddles</a:t>
            </a:r>
            <a:r>
              <a:rPr lang="fr-FR" sz="1050" dirty="0"/>
              <a:t> etc.</a:t>
            </a:r>
          </a:p>
          <a:p>
            <a:pPr algn="just"/>
            <a:endParaRPr lang="fr-FR" sz="1050" dirty="0"/>
          </a:p>
          <a:p>
            <a:pPr algn="just"/>
            <a:r>
              <a:rPr lang="fr-FR" sz="1050" b="1" dirty="0"/>
              <a:t>D'une manière générale, les collectivités proposent des activités sportives d'été, à la fois dans un cas d'attraction touristique du site et dans une proposition d'activité pour les locaux ne partant pas en vacances. Pouvez-vous illustrer localement ?</a:t>
            </a:r>
          </a:p>
          <a:p>
            <a:pPr algn="just"/>
            <a:endParaRPr lang="fr-FR" sz="1050" dirty="0" smtClean="0"/>
          </a:p>
          <a:p>
            <a:pPr algn="just"/>
            <a:r>
              <a:rPr lang="fr-FR" sz="1050" dirty="0" smtClean="0"/>
              <a:t>Le </a:t>
            </a:r>
            <a:r>
              <a:rPr lang="fr-FR" sz="1050" dirty="0"/>
              <a:t>lac de Saint </a:t>
            </a:r>
            <a:r>
              <a:rPr lang="fr-FR" sz="1050" dirty="0" err="1"/>
              <a:t>Pardoux</a:t>
            </a:r>
            <a:r>
              <a:rPr lang="fr-FR" sz="1050" dirty="0"/>
              <a:t> est la parfaite illustration de cela. En effet, le plan de développement et d’animation du lac a pour but de permettre à un maximum d’usagers d’avoir accès à la découverte d’une pratique sportive et de loisirs, pour un tarif modéré, qu’ils habitent </a:t>
            </a:r>
            <a:r>
              <a:rPr lang="fr-FR" sz="1050" dirty="0" smtClean="0"/>
              <a:t>à </a:t>
            </a:r>
            <a:r>
              <a:rPr lang="fr-FR" sz="1050" dirty="0"/>
              <a:t>200m ou en Espagne. A titre d’exemple, le dernier équipement qui a vu le jour, le parc aquatique a été pensé de manière à accueillir la population locale en basse et moyenne saison tout en proposant une offre très attractive et innovante pour la haute saison permettant de satisfaire les locaux et de contribuer au développement touristique du lac. </a:t>
            </a:r>
          </a:p>
          <a:p>
            <a:pPr algn="just"/>
            <a:endParaRPr lang="fr-FR" sz="1050" dirty="0"/>
          </a:p>
          <a:p>
            <a:pPr algn="just"/>
            <a:endParaRPr lang="fr-FR" sz="1050" dirty="0"/>
          </a:p>
        </p:txBody>
      </p:sp>
      <p:sp>
        <p:nvSpPr>
          <p:cNvPr id="34" name="ZoneTexte 33"/>
          <p:cNvSpPr txBox="1"/>
          <p:nvPr/>
        </p:nvSpPr>
        <p:spPr>
          <a:xfrm>
            <a:off x="2772519" y="1430409"/>
            <a:ext cx="4752528"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a:t>
            </a:r>
            <a:r>
              <a:rPr lang="fr-FR" sz="2400" b="1" cap="all" dirty="0" err="1" smtClean="0">
                <a:solidFill>
                  <a:srgbClr val="009FE3"/>
                </a:solidFill>
                <a:cs typeface="Arial" panose="020B0604020202020204" pitchFamily="34" charset="0"/>
              </a:rPr>
              <a:t>Nadege</a:t>
            </a:r>
            <a:r>
              <a:rPr lang="fr-FR" sz="2400" b="1" cap="all" dirty="0" smtClean="0">
                <a:solidFill>
                  <a:srgbClr val="009FE3"/>
                </a:solidFill>
                <a:cs typeface="Arial" panose="020B0604020202020204" pitchFamily="34" charset="0"/>
              </a:rPr>
              <a:t> </a:t>
            </a:r>
            <a:r>
              <a:rPr lang="fr-FR" sz="2400" b="1" cap="all" dirty="0" err="1" smtClean="0">
                <a:solidFill>
                  <a:srgbClr val="009FE3"/>
                </a:solidFill>
                <a:cs typeface="Arial" panose="020B0604020202020204" pitchFamily="34" charset="0"/>
              </a:rPr>
              <a:t>Descubes</a:t>
            </a:r>
            <a:endParaRPr lang="fr-FR" sz="2400" b="1" cap="all" dirty="0" smtClean="0">
              <a:solidFill>
                <a:srgbClr val="009FE3"/>
              </a:solidFill>
              <a:cs typeface="Arial" panose="020B0604020202020204" pitchFamily="34" charset="0"/>
            </a:endParaRPr>
          </a:p>
        </p:txBody>
      </p:sp>
      <p:sp>
        <p:nvSpPr>
          <p:cNvPr id="36" name="ZoneTexte 35"/>
          <p:cNvSpPr txBox="1"/>
          <p:nvPr/>
        </p:nvSpPr>
        <p:spPr>
          <a:xfrm>
            <a:off x="250081" y="5708736"/>
            <a:ext cx="2304256" cy="1569660"/>
          </a:xfrm>
          <a:prstGeom prst="rect">
            <a:avLst/>
          </a:prstGeom>
          <a:noFill/>
        </p:spPr>
        <p:txBody>
          <a:bodyPr wrap="square" rtlCol="0">
            <a:spAutoFit/>
          </a:bodyPr>
          <a:lstStyle/>
          <a:p>
            <a:pPr algn="just"/>
            <a:r>
              <a:rPr lang="fr-FR" sz="1200" i="1" dirty="0" smtClean="0">
                <a:cs typeface="Arial" panose="020B0604020202020204" pitchFamily="34" charset="0"/>
              </a:rPr>
              <a:t>En </a:t>
            </a:r>
            <a:r>
              <a:rPr lang="fr-FR" sz="1200" i="1" dirty="0">
                <a:cs typeface="Arial" panose="020B0604020202020204" pitchFamily="34" charset="0"/>
              </a:rPr>
              <a:t>effet, le plan de développement et d’animation du lac a pour but de permettre à un maximum d’usagers d’avoir accès à la découverte d’une pratique sportive et de loisirs, pour un tarif modéré, qu’ils habitent </a:t>
            </a:r>
            <a:r>
              <a:rPr lang="fr-FR" sz="1200" i="1" dirty="0" smtClean="0">
                <a:cs typeface="Arial" panose="020B0604020202020204" pitchFamily="34" charset="0"/>
              </a:rPr>
              <a:t>à </a:t>
            </a:r>
            <a:r>
              <a:rPr lang="fr-FR" sz="1200" i="1" dirty="0">
                <a:cs typeface="Arial" panose="020B0604020202020204" pitchFamily="34" charset="0"/>
              </a:rPr>
              <a:t>200m ou en </a:t>
            </a:r>
            <a:r>
              <a:rPr lang="fr-FR" sz="1200" i="1" dirty="0" smtClean="0">
                <a:cs typeface="Arial" panose="020B0604020202020204" pitchFamily="34" charset="0"/>
              </a:rPr>
              <a:t>Espagne.</a:t>
            </a:r>
            <a:endParaRPr lang="fr-FR" sz="1200" i="1" dirty="0">
              <a:cs typeface="Arial" panose="020B0604020202020204" pitchFamily="34" charset="0"/>
            </a:endParaRPr>
          </a:p>
        </p:txBody>
      </p:sp>
      <p:sp>
        <p:nvSpPr>
          <p:cNvPr id="37" name="ZoneTexte 36"/>
          <p:cNvSpPr txBox="1"/>
          <p:nvPr/>
        </p:nvSpPr>
        <p:spPr>
          <a:xfrm>
            <a:off x="250081" y="3985871"/>
            <a:ext cx="2378422" cy="646331"/>
          </a:xfrm>
          <a:prstGeom prst="rect">
            <a:avLst/>
          </a:prstGeom>
          <a:noFill/>
        </p:spPr>
        <p:txBody>
          <a:bodyPr wrap="square" rtlCol="0">
            <a:spAutoFit/>
          </a:bodyPr>
          <a:lstStyle/>
          <a:p>
            <a:pPr algn="ctr"/>
            <a:r>
              <a:rPr lang="fr-FR" sz="1200" b="1" cap="all" dirty="0" err="1" smtClean="0">
                <a:solidFill>
                  <a:srgbClr val="009FE3"/>
                </a:solidFill>
                <a:cs typeface="Arial" panose="020B0604020202020204" pitchFamily="34" charset="0"/>
              </a:rPr>
              <a:t>Nadege</a:t>
            </a:r>
            <a:r>
              <a:rPr lang="fr-FR" sz="1200" b="1" cap="all" dirty="0" smtClean="0">
                <a:solidFill>
                  <a:srgbClr val="009FE3"/>
                </a:solidFill>
                <a:cs typeface="Arial" panose="020B0604020202020204" pitchFamily="34" charset="0"/>
              </a:rPr>
              <a:t> </a:t>
            </a:r>
            <a:r>
              <a:rPr lang="fr-FR" sz="1200" b="1" cap="all" dirty="0" err="1" smtClean="0">
                <a:solidFill>
                  <a:srgbClr val="009FE3"/>
                </a:solidFill>
                <a:cs typeface="Arial" panose="020B0604020202020204" pitchFamily="34" charset="0"/>
              </a:rPr>
              <a:t>Descubes</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Directrice du Lac de Saint-</a:t>
            </a:r>
            <a:r>
              <a:rPr lang="fr-FR" sz="1200" dirty="0" err="1" smtClean="0">
                <a:cs typeface="Arial" panose="020B0604020202020204" pitchFamily="34" charset="0"/>
              </a:rPr>
              <a:t>Pardoux</a:t>
            </a:r>
            <a:r>
              <a:rPr lang="fr-FR" sz="1200" dirty="0" smtClean="0">
                <a:cs typeface="Arial" panose="020B0604020202020204" pitchFamily="34" charset="0"/>
              </a:rPr>
              <a:t> (Haute-Vienne)</a:t>
            </a:r>
            <a:endParaRPr lang="fr-FR" sz="1200" dirty="0">
              <a:cs typeface="Arial" panose="020B0604020202020204" pitchFamily="34" charset="0"/>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52" y="2004028"/>
            <a:ext cx="1946479" cy="1822123"/>
          </a:xfrm>
          <a:prstGeom prst="rect">
            <a:avLst/>
          </a:prstGeom>
        </p:spPr>
      </p:pic>
      <p:pic>
        <p:nvPicPr>
          <p:cNvPr id="2" name="Image 1"/>
          <p:cNvPicPr>
            <a:picLocks noChangeAspect="1"/>
          </p:cNvPicPr>
          <p:nvPr/>
        </p:nvPicPr>
        <p:blipFill>
          <a:blip r:embed="rId4"/>
          <a:stretch>
            <a:fillRect/>
          </a:stretch>
        </p:blipFill>
        <p:spPr>
          <a:xfrm>
            <a:off x="67113" y="8731077"/>
            <a:ext cx="2491711" cy="1661140"/>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64</a:t>
            </a:r>
            <a:endParaRPr lang="fr-FR" sz="1800" spc="100" dirty="0">
              <a:cs typeface="Arial" panose="020B0604020202020204" pitchFamily="34" charset="0"/>
            </a:endParaRPr>
          </a:p>
        </p:txBody>
      </p:sp>
    </p:spTree>
    <p:extLst>
      <p:ext uri="{BB962C8B-B14F-4D97-AF65-F5344CB8AC3E}">
        <p14:creationId xmlns:p14="http://schemas.microsoft.com/office/powerpoint/2010/main" val="9268054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474282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92565" y="7333143"/>
            <a:ext cx="500120" cy="425184"/>
          </a:xfrm>
          <a:prstGeom prst="rect">
            <a:avLst/>
          </a:prstGeom>
        </p:spPr>
      </p:pic>
      <p:sp>
        <p:nvSpPr>
          <p:cNvPr id="31" name="ZoneTexte 30"/>
          <p:cNvSpPr txBox="1"/>
          <p:nvPr/>
        </p:nvSpPr>
        <p:spPr>
          <a:xfrm>
            <a:off x="2700592" y="1993423"/>
            <a:ext cx="4608512" cy="8894743"/>
          </a:xfrm>
          <a:prstGeom prst="rect">
            <a:avLst/>
          </a:prstGeom>
          <a:noFill/>
        </p:spPr>
        <p:txBody>
          <a:bodyPr wrap="square" numCol="2" spcCol="216000" rtlCol="0">
            <a:spAutoFit/>
          </a:bodyPr>
          <a:lstStyle/>
          <a:p>
            <a:pPr algn="just"/>
            <a:r>
              <a:rPr lang="fr-FR" sz="1050" b="1" dirty="0">
                <a:cs typeface="Arial" panose="020B0604020202020204" pitchFamily="34" charset="0"/>
              </a:rPr>
              <a:t>Merci de vous présenter ? Quelques mots sur votre structure également.</a:t>
            </a:r>
          </a:p>
          <a:p>
            <a:pPr algn="just"/>
            <a:endParaRPr lang="fr-FR" sz="1050" dirty="0" smtClean="0">
              <a:cs typeface="Arial" panose="020B0604020202020204" pitchFamily="34" charset="0"/>
            </a:endParaRPr>
          </a:p>
          <a:p>
            <a:pPr algn="just"/>
            <a:r>
              <a:rPr lang="fr-FR" sz="1050" dirty="0" smtClean="0">
                <a:cs typeface="Arial" panose="020B0604020202020204" pitchFamily="34" charset="0"/>
              </a:rPr>
              <a:t>Je </a:t>
            </a:r>
            <a:r>
              <a:rPr lang="fr-FR" sz="1050" dirty="0">
                <a:cs typeface="Arial" panose="020B0604020202020204" pitchFamily="34" charset="0"/>
              </a:rPr>
              <a:t>suis Ghislain de Saint Preux et je travaille depuis 15 ans dans l’animation pure en tant que présentateur, speaker et animateur, ce qui a toujours été ma première vocation. Souvent, lors d’évènements, je ressentais un certain </a:t>
            </a:r>
            <a:r>
              <a:rPr lang="fr-FR" sz="1050" dirty="0" smtClean="0">
                <a:cs typeface="Arial" panose="020B0604020202020204" pitchFamily="34" charset="0"/>
              </a:rPr>
              <a:t>manque d’engouement. </a:t>
            </a:r>
            <a:r>
              <a:rPr lang="fr-FR" sz="1050" dirty="0">
                <a:cs typeface="Arial" panose="020B0604020202020204" pitchFamily="34" charset="0"/>
              </a:rPr>
              <a:t>A cette époque j’avais déjà mes jeux, uniques en Europe et à thématiques sportives (tennis et jeux gonflables), ça a vite plu et séduit, notamment grâce à la mise en place d’une réelle animation renforçant les infrastructures temporaires mises en place. Aujourd’hui je possède ma société de jeux gonflables : Saint Preux Events ! Grâce au bouche à oreille, j’ai pu travailler avec des collectivités telles que L’île-Rousse, Privas ou Levallois ; je suis aussi présent sur l’Open Sud de France de Montpellier.</a:t>
            </a:r>
          </a:p>
          <a:p>
            <a:pPr algn="just"/>
            <a:endParaRPr lang="fr-FR" sz="1050" dirty="0">
              <a:cs typeface="Arial" panose="020B0604020202020204" pitchFamily="34" charset="0"/>
            </a:endParaRPr>
          </a:p>
          <a:p>
            <a:pPr algn="just"/>
            <a:r>
              <a:rPr lang="fr-FR" sz="1050" b="1" dirty="0">
                <a:cs typeface="Arial" panose="020B0604020202020204" pitchFamily="34" charset="0"/>
              </a:rPr>
              <a:t>Comment vos produits participent-ils à la dynamique des animations estivales d’un quartier ou d’une ville en général ?</a:t>
            </a:r>
          </a:p>
          <a:p>
            <a:pPr algn="just"/>
            <a:endParaRPr lang="fr-FR" sz="1050" dirty="0" smtClean="0">
              <a:cs typeface="Arial" panose="020B0604020202020204" pitchFamily="34" charset="0"/>
            </a:endParaRPr>
          </a:p>
          <a:p>
            <a:pPr algn="just"/>
            <a:r>
              <a:rPr lang="fr-FR" sz="1050" dirty="0" smtClean="0">
                <a:cs typeface="Arial" panose="020B0604020202020204" pitchFamily="34" charset="0"/>
              </a:rPr>
              <a:t>Mes </a:t>
            </a:r>
            <a:r>
              <a:rPr lang="fr-FR" sz="1050" dirty="0">
                <a:cs typeface="Arial" panose="020B0604020202020204" pitchFamily="34" charset="0"/>
              </a:rPr>
              <a:t>jeux sont ludiques. Les collectivités veulent que les enfants jouent, s’amusent dans une durée limitée (10-15 </a:t>
            </a:r>
            <a:r>
              <a:rPr lang="fr-FR" sz="1050" dirty="0" smtClean="0">
                <a:cs typeface="Arial" panose="020B0604020202020204" pitchFamily="34" charset="0"/>
              </a:rPr>
              <a:t>minutes). Mes stands rencontrent un franc succès notamment grâce aux conditions de réussite immédiate que sont la festivité et ce côté ludique. </a:t>
            </a:r>
            <a:r>
              <a:rPr lang="fr-FR" sz="1050" dirty="0">
                <a:cs typeface="Arial" panose="020B0604020202020204" pitchFamily="34" charset="0"/>
              </a:rPr>
              <a:t>Les jeux gonflables sont légers, rapides à (dés)installer et ils ne détériorent pas. Par exemple, à l’Open Sud de France, j’ai pu proposer un terrain de tennis gonflable permettant une fréquentation de 300 à 400 enfants par jour. Et ça plaisait parce qu’à la fois petits, moyens et grands peuvent y participer : tout le monde peut s’amuser et réussir. Sur des animations gonflables, il n’y a pas besoin d’un niveau de jeu, il faut que ça soit des choses qui soient très simples et très ludiques pour </a:t>
            </a:r>
            <a:r>
              <a:rPr lang="fr-FR" sz="1050" dirty="0" smtClean="0">
                <a:cs typeface="Arial" panose="020B0604020202020204" pitchFamily="34" charset="0"/>
              </a:rPr>
              <a:t>que n’importe </a:t>
            </a:r>
            <a:r>
              <a:rPr lang="fr-FR" sz="1050" dirty="0">
                <a:cs typeface="Arial" panose="020B0604020202020204" pitchFamily="34" charset="0"/>
              </a:rPr>
              <a:t>qui puisse y jouer. </a:t>
            </a:r>
            <a:endParaRPr lang="fr-FR" sz="1050" dirty="0" smtClean="0">
              <a:cs typeface="Arial" panose="020B0604020202020204" pitchFamily="34" charset="0"/>
            </a:endParaRPr>
          </a:p>
          <a:p>
            <a:pPr algn="just"/>
            <a:endParaRPr lang="fr-FR" sz="1050" dirty="0">
              <a:cs typeface="Arial" panose="020B0604020202020204" pitchFamily="34" charset="0"/>
            </a:endParaRPr>
          </a:p>
          <a:p>
            <a:pPr algn="just"/>
            <a:endParaRPr lang="fr-FR" sz="1050" dirty="0" smtClean="0">
              <a:cs typeface="Arial" panose="020B0604020202020204" pitchFamily="34" charset="0"/>
            </a:endParaRPr>
          </a:p>
          <a:p>
            <a:pPr algn="just"/>
            <a:r>
              <a:rPr lang="fr-FR" sz="1050" dirty="0" smtClean="0">
                <a:cs typeface="Arial" panose="020B0604020202020204" pitchFamily="34" charset="0"/>
              </a:rPr>
              <a:t>Mes </a:t>
            </a:r>
            <a:r>
              <a:rPr lang="fr-FR" sz="1050" dirty="0">
                <a:cs typeface="Arial" panose="020B0604020202020204" pitchFamily="34" charset="0"/>
              </a:rPr>
              <a:t>produits participent donc à l’animation estivale des collectivités essentiellement grâce à leur universalité et polyvalence.</a:t>
            </a:r>
          </a:p>
          <a:p>
            <a:pPr algn="just"/>
            <a:endParaRPr lang="fr-FR" sz="1050" dirty="0">
              <a:cs typeface="Arial" panose="020B0604020202020204" pitchFamily="34" charset="0"/>
            </a:endParaRPr>
          </a:p>
          <a:p>
            <a:pPr algn="just"/>
            <a:r>
              <a:rPr lang="fr-FR" sz="1050" b="1" dirty="0">
                <a:cs typeface="Arial" panose="020B0604020202020204" pitchFamily="34" charset="0"/>
              </a:rPr>
              <a:t>À travers votre expérience, que pouvez-vous conseiller aux collectivités qui souhaitent mettre en place des animations, notamment en « cœur urbain », à destination des enfants comme des grands ?</a:t>
            </a:r>
          </a:p>
          <a:p>
            <a:pPr algn="just"/>
            <a:endParaRPr lang="fr-FR" sz="1050" dirty="0">
              <a:cs typeface="Arial" panose="020B0604020202020204" pitchFamily="34" charset="0"/>
            </a:endParaRPr>
          </a:p>
          <a:p>
            <a:pPr algn="just"/>
            <a:r>
              <a:rPr lang="fr-FR" sz="1050" dirty="0">
                <a:cs typeface="Arial" panose="020B0604020202020204" pitchFamily="34" charset="0"/>
              </a:rPr>
              <a:t>Je conseillerais aux collectivités de prendre des services et animations dites « clés en main ». À titre d’expérience, quand je vois qu’on me demande une location de jeux gonflables, sans encadrement, notamment pour restreindre les coûts (en engageant des bénévoles et intermittents), la sécurité n’est bien souvent pas respectée et l’animation inefficace. Attention, chacun doit rester dans son rôle ! Les jeux doivent être attrayants, faciles et festifs pour les enfants et les adultes. Ils doivent être installés lors d’un moment clé de la journée choisi en fonction du contexte territorial (animation de quartier, sortie de plage etc.).</a:t>
            </a:r>
          </a:p>
          <a:p>
            <a:pPr algn="just"/>
            <a:r>
              <a:rPr lang="fr-FR" sz="1050" dirty="0">
                <a:cs typeface="Arial" panose="020B0604020202020204" pitchFamily="34" charset="0"/>
              </a:rPr>
              <a:t>Ce que je peux conseiller aux sociétés qui proposent leurs animations aux collectivités, c’est que le responsable de l’évènement doit avoir le moins de choses à penser et à gérer une fois sur le terrain. Il faut vraiment que les animations proposées soient gérées de A à Z par la société qui loue ses jeux et services parce que la collectivité a payé une prestation. Cela peut se traduire par la formule suivante : « Pour répondre à une demande territoriale, je pose, j’anime, je dynamise, puis je démonte ».</a:t>
            </a:r>
          </a:p>
        </p:txBody>
      </p:sp>
      <p:sp>
        <p:nvSpPr>
          <p:cNvPr id="34" name="ZoneTexte 33"/>
          <p:cNvSpPr txBox="1"/>
          <p:nvPr/>
        </p:nvSpPr>
        <p:spPr>
          <a:xfrm>
            <a:off x="2677673" y="1162426"/>
            <a:ext cx="4536504" cy="830997"/>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Ghislain de saint preux</a:t>
            </a:r>
            <a:endParaRPr lang="fr-FR" sz="2400" b="1" cap="all" dirty="0">
              <a:solidFill>
                <a:srgbClr val="009FE3"/>
              </a:solidFill>
              <a:cs typeface="Arial" panose="020B0604020202020204" pitchFamily="34" charset="0"/>
            </a:endParaRPr>
          </a:p>
        </p:txBody>
      </p:sp>
      <p:sp>
        <p:nvSpPr>
          <p:cNvPr id="36" name="ZoneTexte 35"/>
          <p:cNvSpPr txBox="1"/>
          <p:nvPr/>
        </p:nvSpPr>
        <p:spPr>
          <a:xfrm>
            <a:off x="250081" y="5321483"/>
            <a:ext cx="2304256" cy="1754326"/>
          </a:xfrm>
          <a:prstGeom prst="rect">
            <a:avLst/>
          </a:prstGeom>
          <a:noFill/>
        </p:spPr>
        <p:txBody>
          <a:bodyPr wrap="square" rtlCol="0">
            <a:spAutoFit/>
          </a:bodyPr>
          <a:lstStyle/>
          <a:p>
            <a:pPr algn="just"/>
            <a:r>
              <a:rPr lang="fr-FR" sz="1200" i="1" dirty="0">
                <a:cs typeface="Arial" panose="020B0604020202020204" pitchFamily="34" charset="0"/>
              </a:rPr>
              <a:t>À titre d’expérience, quand je vois qu’on me demande une location de jeux gonflables, sans encadrement, notamment pour restreindre les coûts (en engageant des bénévoles et intermittents), la sécurité n’est bien souvent pas respectée et l’animation inefficace. </a:t>
            </a:r>
          </a:p>
        </p:txBody>
      </p:sp>
      <p:sp>
        <p:nvSpPr>
          <p:cNvPr id="37" name="ZoneTexte 36"/>
          <p:cNvSpPr txBox="1"/>
          <p:nvPr/>
        </p:nvSpPr>
        <p:spPr>
          <a:xfrm>
            <a:off x="250081" y="3825125"/>
            <a:ext cx="2304256"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Ghislain de saint preux</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Directeur</a:t>
            </a:r>
          </a:p>
          <a:p>
            <a:pPr algn="ctr"/>
            <a:r>
              <a:rPr lang="fr-FR" sz="1200" dirty="0" smtClean="0">
                <a:cs typeface="Arial" panose="020B0604020202020204" pitchFamily="34" charset="0"/>
              </a:rPr>
              <a:t>Saintpreux-events.fr</a:t>
            </a:r>
            <a:endParaRPr lang="fr-FR" sz="1200" dirty="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2" name="Image 1"/>
          <p:cNvPicPr>
            <a:picLocks noChangeAspect="1"/>
          </p:cNvPicPr>
          <p:nvPr/>
        </p:nvPicPr>
        <p:blipFill>
          <a:blip r:embed="rId3"/>
          <a:stretch>
            <a:fillRect/>
          </a:stretch>
        </p:blipFill>
        <p:spPr>
          <a:xfrm>
            <a:off x="680773" y="2178348"/>
            <a:ext cx="1528564" cy="1528564"/>
          </a:xfrm>
          <a:prstGeom prst="rect">
            <a:avLst/>
          </a:prstGeom>
        </p:spPr>
      </p:pic>
      <p:sp>
        <p:nvSpPr>
          <p:cNvPr id="14"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65</a:t>
            </a:r>
            <a:endParaRPr lang="fr-FR" sz="1800" spc="100" dirty="0">
              <a:cs typeface="Arial" panose="020B0604020202020204" pitchFamily="34" charset="0"/>
            </a:endParaRPr>
          </a:p>
        </p:txBody>
      </p:sp>
    </p:spTree>
    <p:extLst>
      <p:ext uri="{BB962C8B-B14F-4D97-AF65-F5344CB8AC3E}">
        <p14:creationId xmlns:p14="http://schemas.microsoft.com/office/powerpoint/2010/main" val="36150133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dirty="0" smtClean="0">
                <a:solidFill>
                  <a:schemeClr val="bg1"/>
                </a:solidFill>
              </a:rPr>
              <a:t>SPORTS : UNE DIVERSIFICATION FAVORISANT L’ACCES A TOUS ?</a:t>
            </a:r>
            <a:endParaRPr lang="fr-FR" sz="3900" b="1"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#17</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66</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19688755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73" y="5184631"/>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61907" y="7373325"/>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721919" y="2258267"/>
            <a:ext cx="4608512" cy="9064020"/>
          </a:xfrm>
          <a:prstGeom prst="rect">
            <a:avLst/>
          </a:prstGeom>
          <a:noFill/>
        </p:spPr>
        <p:txBody>
          <a:bodyPr wrap="square" numCol="2" spcCol="216000" rtlCol="0">
            <a:spAutoFit/>
          </a:bodyPr>
          <a:lstStyle/>
          <a:p>
            <a:pPr algn="just"/>
            <a:r>
              <a:rPr lang="fr-FR" sz="1050" dirty="0">
                <a:cs typeface="Arial" panose="020B0604020202020204" pitchFamily="34" charset="0"/>
              </a:rPr>
              <a:t>Traiter la diversification du sport est une nouvelle occasion de renvoyer le lecteur vers des ouvrages fondateurs comme « Sports et Société » de Christian </a:t>
            </a:r>
            <a:r>
              <a:rPr lang="fr-FR" sz="1050" dirty="0" err="1">
                <a:cs typeface="Arial" panose="020B0604020202020204" pitchFamily="34" charset="0"/>
              </a:rPr>
              <a:t>Pociello</a:t>
            </a:r>
            <a:r>
              <a:rPr lang="fr-FR" sz="1050" dirty="0">
                <a:cs typeface="Arial" panose="020B0604020202020204" pitchFamily="34" charset="0"/>
              </a:rPr>
              <a:t> de 1991 ou « Sport et management » d’Alain </a:t>
            </a:r>
            <a:r>
              <a:rPr lang="fr-FR" sz="1050" dirty="0" err="1">
                <a:cs typeface="Arial" panose="020B0604020202020204" pitchFamily="34" charset="0"/>
              </a:rPr>
              <a:t>Loret</a:t>
            </a:r>
            <a:r>
              <a:rPr lang="fr-FR" sz="1050" dirty="0">
                <a:cs typeface="Arial" panose="020B0604020202020204" pitchFamily="34" charset="0"/>
              </a:rPr>
              <a:t> de 1995. Il est longuement fait état de la transformation du sport selon les évolutions sociétales. La naissance, développement ou dégénérescence d’activités sportives sont illustrés en rapport aux évolutions de la société favorisant les performances auto-référencées, le « fun », le plaisir mais aussi les nouveaux rapports aux autres. Ces ouvrages ont trente ans et sont toujours aussi exacts.</a:t>
            </a:r>
          </a:p>
          <a:p>
            <a:pPr algn="just"/>
            <a:endParaRPr lang="fr-FR" sz="1050" dirty="0">
              <a:cs typeface="Arial" panose="020B0604020202020204" pitchFamily="34" charset="0"/>
            </a:endParaRPr>
          </a:p>
          <a:p>
            <a:pPr algn="just"/>
            <a:r>
              <a:rPr lang="fr-FR" sz="1050" dirty="0">
                <a:cs typeface="Arial" panose="020B0604020202020204" pitchFamily="34" charset="0"/>
              </a:rPr>
              <a:t>Pourtant en trente ans, de nouvelles pratiques ont vu le jour ; de nouveaux comportements sportifs également. Le boom digital, la numérisation des pratiques et les nouvelles utilisations des datas ont considérablement bouleversé la façon de pratiquer ou de regarder le sport d’aujourd’hui. Les pratiques sont devenues connectées, les espaces sportifs se sont </a:t>
            </a:r>
            <a:r>
              <a:rPr lang="fr-FR" sz="1050" dirty="0" smtClean="0">
                <a:cs typeface="Arial" panose="020B0604020202020204" pitchFamily="34" charset="0"/>
              </a:rPr>
              <a:t>transformés </a:t>
            </a:r>
            <a:r>
              <a:rPr lang="fr-FR" sz="1050" dirty="0">
                <a:cs typeface="Arial" panose="020B0604020202020204" pitchFamily="34" charset="0"/>
              </a:rPr>
              <a:t>(</a:t>
            </a:r>
            <a:r>
              <a:rPr lang="fr-FR" sz="1050" dirty="0" err="1">
                <a:cs typeface="Arial" panose="020B0604020202020204" pitchFamily="34" charset="0"/>
              </a:rPr>
              <a:t>infoot</a:t>
            </a:r>
            <a:r>
              <a:rPr lang="fr-FR" sz="1050" dirty="0">
                <a:cs typeface="Arial" panose="020B0604020202020204" pitchFamily="34" charset="0"/>
              </a:rPr>
              <a:t>, </a:t>
            </a:r>
            <a:r>
              <a:rPr lang="fr-FR" sz="1050" dirty="0" err="1">
                <a:cs typeface="Arial" panose="020B0604020202020204" pitchFamily="34" charset="0"/>
              </a:rPr>
              <a:t>padels</a:t>
            </a:r>
            <a:r>
              <a:rPr lang="fr-FR" sz="1050" dirty="0">
                <a:cs typeface="Arial" panose="020B0604020202020204" pitchFamily="34" charset="0"/>
              </a:rPr>
              <a:t> ou autres nouvelles surfaces de jeu) et les pratiquants se sont adaptés.</a:t>
            </a:r>
          </a:p>
          <a:p>
            <a:pPr algn="just"/>
            <a:endParaRPr lang="fr-FR" sz="1050" dirty="0">
              <a:cs typeface="Arial" panose="020B0604020202020204" pitchFamily="34" charset="0"/>
            </a:endParaRPr>
          </a:p>
          <a:p>
            <a:pPr algn="just"/>
            <a:r>
              <a:rPr lang="fr-FR" sz="1050" dirty="0">
                <a:cs typeface="Arial" panose="020B0604020202020204" pitchFamily="34" charset="0"/>
              </a:rPr>
              <a:t>La question traitée dans ce numéro des cahiers des experts reflète finalement une interrogation que se pose régulièrement tout élu territorial chargé des sports. La modernisation et diversification sportive permet-elle également la démocratisation sociale des pratiques ? De nouveaux accès à la pratique sportive s’opèrent-ils grâce à la </a:t>
            </a:r>
            <a:r>
              <a:rPr lang="fr-FR" sz="1050" dirty="0" err="1">
                <a:cs typeface="Arial" panose="020B0604020202020204" pitchFamily="34" charset="0"/>
              </a:rPr>
              <a:t>technologisation</a:t>
            </a:r>
            <a:r>
              <a:rPr lang="fr-FR" sz="1050" dirty="0">
                <a:cs typeface="Arial" panose="020B0604020202020204" pitchFamily="34" charset="0"/>
              </a:rPr>
              <a:t> ? Les nouvelles modalités de pratiques, issues de transformations progressives d’anciennes activités, ouvrent elles la possibilité à de </a:t>
            </a:r>
            <a:r>
              <a:rPr lang="fr-FR" sz="1050" dirty="0" smtClean="0">
                <a:cs typeface="Arial" panose="020B0604020202020204" pitchFamily="34" charset="0"/>
              </a:rPr>
              <a:t>nouveaux </a:t>
            </a:r>
            <a:r>
              <a:rPr lang="fr-FR" sz="1050" dirty="0">
                <a:cs typeface="Arial" panose="020B0604020202020204" pitchFamily="34" charset="0"/>
              </a:rPr>
              <a:t>pratiquants d’envahir les terrains sportifs ? Les exemples sont nombreux, en voici deux significatifs : la fabrication de skate park il y a 20 ans (tiraillé entre les modules nécessaires pour le </a:t>
            </a:r>
            <a:r>
              <a:rPr lang="fr-FR" sz="1050" dirty="0" smtClean="0">
                <a:cs typeface="Arial" panose="020B0604020202020204" pitchFamily="34" charset="0"/>
              </a:rPr>
              <a:t>BMX,</a:t>
            </a:r>
          </a:p>
          <a:p>
            <a:pPr algn="just"/>
            <a:endParaRPr lang="fr-FR" sz="1050" dirty="0">
              <a:cs typeface="Arial" panose="020B0604020202020204" pitchFamily="34" charset="0"/>
            </a:endParaRPr>
          </a:p>
          <a:p>
            <a:pPr algn="just"/>
            <a:endParaRPr lang="fr-FR" sz="1050" dirty="0" smtClean="0">
              <a:cs typeface="Arial" panose="020B0604020202020204" pitchFamily="34" charset="0"/>
            </a:endParaRPr>
          </a:p>
          <a:p>
            <a:pPr algn="just"/>
            <a:endParaRPr lang="fr-FR" sz="1050" dirty="0">
              <a:cs typeface="Arial" panose="020B0604020202020204" pitchFamily="34" charset="0"/>
            </a:endParaRPr>
          </a:p>
          <a:p>
            <a:pPr algn="just"/>
            <a:endParaRPr lang="fr-FR" sz="1050" dirty="0" smtClean="0">
              <a:cs typeface="Arial" panose="020B0604020202020204" pitchFamily="34" charset="0"/>
            </a:endParaRPr>
          </a:p>
          <a:p>
            <a:pPr algn="just"/>
            <a:endParaRPr lang="fr-FR" sz="1050" dirty="0">
              <a:cs typeface="Arial" panose="020B0604020202020204" pitchFamily="34" charset="0"/>
            </a:endParaRPr>
          </a:p>
          <a:p>
            <a:pPr algn="just"/>
            <a:r>
              <a:rPr lang="fr-FR" sz="1050" dirty="0" smtClean="0">
                <a:cs typeface="Arial" panose="020B0604020202020204" pitchFamily="34" charset="0"/>
              </a:rPr>
              <a:t>le </a:t>
            </a:r>
            <a:r>
              <a:rPr lang="fr-FR" sz="1050" dirty="0">
                <a:cs typeface="Arial" panose="020B0604020202020204" pitchFamily="34" charset="0"/>
              </a:rPr>
              <a:t>skate, le roller et aujourd’hui la trottinette) ou la composition et la forme de bassins de piscine aujourd’hui (matériaux et fond amovible permettant l’aquagym et la natation sportive par exemple).</a:t>
            </a:r>
          </a:p>
          <a:p>
            <a:pPr algn="just"/>
            <a:endParaRPr lang="fr-FR" sz="1050" dirty="0">
              <a:cs typeface="Arial" panose="020B0604020202020204" pitchFamily="34" charset="0"/>
            </a:endParaRPr>
          </a:p>
          <a:p>
            <a:pPr algn="just"/>
            <a:r>
              <a:rPr lang="fr-FR" sz="1050" dirty="0">
                <a:cs typeface="Arial" panose="020B0604020202020204" pitchFamily="34" charset="0"/>
              </a:rPr>
              <a:t>Concrètement, si une réponse tranchée n’est certainement pas attendue, il est possible de comprendre l’hésitation des élus de redistribuer leurs subventions sportives vers des e-sports par exemple. C’est d’autant plus douloureux si c’est à enveloppe constante (ou réduite) ; la contrainte serait de choisir l’e-sport plutôt que la pratique du football ou l’athlétisme par exemple. Il est parfois très difficile pour un élu de s’impliquer dans une nouvelle pratique sportive, diversification d’une pratique connue, de comprendre qu’il ne s’agit pas d’un coup de communication commerciale mais d’un réel effet de société, et d’attribuer des créneaux de gymnases, d’accompagner l’organisation des manifestations, de soutenir et d’être présent lors des assemblées générales.</a:t>
            </a:r>
          </a:p>
          <a:p>
            <a:pPr algn="just"/>
            <a:endParaRPr lang="fr-FR" sz="1050" dirty="0">
              <a:cs typeface="Arial" panose="020B0604020202020204" pitchFamily="34" charset="0"/>
            </a:endParaRPr>
          </a:p>
          <a:p>
            <a:pPr algn="just"/>
            <a:r>
              <a:rPr lang="fr-FR" sz="1050" dirty="0">
                <a:cs typeface="Arial" panose="020B0604020202020204" pitchFamily="34" charset="0"/>
              </a:rPr>
              <a:t>Conscient de ces enjeux et ces difficultés d’accompagner au mieux le développement de toutes les pratiques, SportColl se tient aux côtés des élus et techniciens du sport pour accompagner les politiques sportives territoriales</a:t>
            </a:r>
            <a:r>
              <a:rPr lang="fr-FR" sz="1050" dirty="0" smtClean="0">
                <a:cs typeface="Arial" panose="020B0604020202020204" pitchFamily="34" charset="0"/>
              </a:rPr>
              <a:t>.</a:t>
            </a:r>
          </a:p>
          <a:p>
            <a:pPr algn="just"/>
            <a:endParaRPr lang="fr-FR" sz="1050" dirty="0">
              <a:cs typeface="Arial" panose="020B0604020202020204" pitchFamily="34" charset="0"/>
            </a:endParaRPr>
          </a:p>
          <a:p>
            <a:pPr algn="just"/>
            <a:r>
              <a:rPr lang="fr-FR" sz="1050" dirty="0">
                <a:cs typeface="Arial" panose="020B0604020202020204" pitchFamily="34" charset="0"/>
              </a:rPr>
              <a:t>C’est l’occasion pour nous de remercier les deux </a:t>
            </a:r>
            <a:r>
              <a:rPr lang="fr-FR" sz="1050" dirty="0" smtClean="0">
                <a:cs typeface="Arial" panose="020B0604020202020204" pitchFamily="34" charset="0"/>
              </a:rPr>
              <a:t>experts, et amis, </a:t>
            </a:r>
            <a:r>
              <a:rPr lang="fr-FR" sz="1050" dirty="0">
                <a:cs typeface="Arial" panose="020B0604020202020204" pitchFamily="34" charset="0"/>
              </a:rPr>
              <a:t>de ce numéro, de vous souhaiter bonne lecture et un excellent été. Le prochain numéro est prévu pour la rentrée.</a:t>
            </a:r>
          </a:p>
        </p:txBody>
      </p:sp>
      <p:sp>
        <p:nvSpPr>
          <p:cNvPr id="34" name="ZoneTexte 33"/>
          <p:cNvSpPr txBox="1"/>
          <p:nvPr/>
        </p:nvSpPr>
        <p:spPr>
          <a:xfrm>
            <a:off x="2721919" y="1550381"/>
            <a:ext cx="4608512" cy="707886"/>
          </a:xfrm>
          <a:prstGeom prst="rect">
            <a:avLst/>
          </a:prstGeom>
          <a:noFill/>
        </p:spPr>
        <p:txBody>
          <a:bodyPr wrap="square" rtlCol="0">
            <a:spAutoFit/>
          </a:bodyPr>
          <a:lstStyle/>
          <a:p>
            <a:r>
              <a:rPr lang="fr-FR" sz="2000" b="1" cap="all" dirty="0">
                <a:solidFill>
                  <a:srgbClr val="009FE3"/>
                </a:solidFill>
                <a:latin typeface="+mj-lt"/>
                <a:cs typeface="Arial" panose="020B0604020202020204" pitchFamily="34" charset="0"/>
              </a:rPr>
              <a:t>Diversification, différenciation, démocratisation.</a:t>
            </a:r>
            <a:endParaRPr lang="fr-FR" sz="2000" b="1" cap="all" dirty="0" smtClean="0">
              <a:solidFill>
                <a:srgbClr val="009FE3"/>
              </a:solidFill>
              <a:latin typeface="+mj-lt"/>
              <a:cs typeface="Arial" panose="020B0604020202020204" pitchFamily="34" charset="0"/>
            </a:endParaRPr>
          </a:p>
        </p:txBody>
      </p:sp>
      <p:sp>
        <p:nvSpPr>
          <p:cNvPr id="36" name="ZoneTexte 35"/>
          <p:cNvSpPr txBox="1"/>
          <p:nvPr/>
        </p:nvSpPr>
        <p:spPr>
          <a:xfrm>
            <a:off x="284762" y="5706740"/>
            <a:ext cx="2304256" cy="1569660"/>
          </a:xfrm>
          <a:prstGeom prst="rect">
            <a:avLst/>
          </a:prstGeom>
          <a:noFill/>
        </p:spPr>
        <p:txBody>
          <a:bodyPr wrap="square" rtlCol="0">
            <a:spAutoFit/>
          </a:bodyPr>
          <a:lstStyle/>
          <a:p>
            <a:pPr algn="just"/>
            <a:r>
              <a:rPr lang="fr-FR" sz="1200" dirty="0">
                <a:cs typeface="Arial" panose="020B0604020202020204" pitchFamily="34" charset="0"/>
              </a:rPr>
              <a:t>Conscient de ces enjeux et ces difficultés d’accompagner au mieux le développement de toutes les pratiques, SportColl se tient aux côtés des élus et techniciens du sport pour accompagner les politiques sportives territoriales.</a:t>
            </a:r>
          </a:p>
        </p:txBody>
      </p:sp>
      <p:sp>
        <p:nvSpPr>
          <p:cNvPr id="37" name="ZoneTexte 36"/>
          <p:cNvSpPr txBox="1"/>
          <p:nvPr/>
        </p:nvSpPr>
        <p:spPr>
          <a:xfrm>
            <a:off x="301543" y="4076638"/>
            <a:ext cx="2304256" cy="892552"/>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a:t>
            </a:r>
            <a:r>
              <a:rPr lang="fr-FR" sz="1600" b="1" cap="all" dirty="0" err="1">
                <a:solidFill>
                  <a:srgbClr val="009FE3"/>
                </a:solidFill>
                <a:cs typeface="Arial" panose="020B0604020202020204" pitchFamily="34" charset="0"/>
              </a:rPr>
              <a:t>Lapeyronie</a:t>
            </a:r>
            <a:endParaRPr lang="fr-FR" sz="1600" b="1" cap="all" dirty="0">
              <a:solidFill>
                <a:srgbClr val="009FE3"/>
              </a:solidFill>
              <a:cs typeface="Arial" panose="020B0604020202020204" pitchFamily="34" charset="0"/>
            </a:endParaRPr>
          </a:p>
          <a:p>
            <a:pPr algn="ctr"/>
            <a:r>
              <a:rPr lang="fr-FR" sz="1200" dirty="0" smtClean="0">
                <a:cs typeface="Arial" panose="020B0604020202020204" pitchFamily="34" charset="0"/>
              </a:rPr>
              <a:t>Directeur </a:t>
            </a:r>
            <a:r>
              <a:rPr lang="fr-FR" sz="1200" i="1" dirty="0" smtClean="0">
                <a:cs typeface="Arial" panose="020B0604020202020204" pitchFamily="34" charset="0"/>
              </a:rPr>
              <a:t>SportColl</a:t>
            </a:r>
          </a:p>
          <a:p>
            <a:pPr algn="ctr"/>
            <a:r>
              <a:rPr lang="fr-FR" sz="1200" dirty="0" smtClean="0">
                <a:cs typeface="Arial" panose="020B0604020202020204" pitchFamily="34" charset="0"/>
              </a:rPr>
              <a:t>Maître de conférences associé</a:t>
            </a:r>
          </a:p>
          <a:p>
            <a:pPr algn="ctr"/>
            <a:r>
              <a:rPr lang="fr-FR" sz="1200" i="1" dirty="0" smtClean="0">
                <a:cs typeface="Arial" panose="020B0604020202020204" pitchFamily="34" charset="0"/>
              </a:rPr>
              <a:t>Université de</a:t>
            </a:r>
            <a:r>
              <a:rPr lang="fr-FR" sz="1200" i="1" dirty="0">
                <a:cs typeface="Arial" panose="020B0604020202020204" pitchFamily="34" charset="0"/>
              </a:rPr>
              <a:t> </a:t>
            </a:r>
            <a:r>
              <a:rPr lang="fr-FR" sz="1200" i="1" dirty="0" smtClean="0">
                <a:cs typeface="Arial" panose="020B0604020202020204" pitchFamily="34" charset="0"/>
              </a:rPr>
              <a:t>Montpellier</a:t>
            </a:r>
            <a:endParaRPr lang="fr-FR" sz="1200" i="1"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18249" r="19551"/>
          <a:stretch/>
        </p:blipFill>
        <p:spPr>
          <a:xfrm>
            <a:off x="806548" y="2458461"/>
            <a:ext cx="1294246" cy="1511933"/>
          </a:xfrm>
          <a:prstGeom prst="rect">
            <a:avLst/>
          </a:prstGeom>
        </p:spPr>
      </p:pic>
      <p:pic>
        <p:nvPicPr>
          <p:cNvPr id="4" name="Image 3"/>
          <p:cNvPicPr>
            <a:picLocks noChangeAspect="1"/>
          </p:cNvPicPr>
          <p:nvPr/>
        </p:nvPicPr>
        <p:blipFill>
          <a:blip r:embed="rId5"/>
          <a:stretch>
            <a:fillRect/>
          </a:stretch>
        </p:blipFill>
        <p:spPr>
          <a:xfrm>
            <a:off x="561813" y="8010996"/>
            <a:ext cx="1750154" cy="2515724"/>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67</a:t>
            </a:r>
            <a:endParaRPr lang="fr-FR" sz="1800" spc="100" dirty="0">
              <a:cs typeface="Arial" panose="020B0604020202020204" pitchFamily="34" charset="0"/>
            </a:endParaRPr>
          </a:p>
        </p:txBody>
      </p:sp>
    </p:spTree>
    <p:extLst>
      <p:ext uri="{BB962C8B-B14F-4D97-AF65-F5344CB8AC3E}">
        <p14:creationId xmlns:p14="http://schemas.microsoft.com/office/powerpoint/2010/main" val="1503803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227020"/>
            <a:ext cx="6912768" cy="2732758"/>
          </a:xfrm>
        </p:spPr>
        <p:txBody>
          <a:bodyPr>
            <a:normAutofit/>
          </a:bodyPr>
          <a:lstStyle/>
          <a:p>
            <a:pPr marL="0" indent="0">
              <a:buNone/>
            </a:pPr>
            <a:r>
              <a:rPr lang="fr-FR" sz="3900" b="1" dirty="0" smtClean="0">
                <a:solidFill>
                  <a:schemeClr val="bg1"/>
                </a:solidFill>
              </a:rPr>
              <a:t>SPORT AU FEMININ : ENTRE PROGRÈS ET INÉGALITÉS PERSISTANTES</a:t>
            </a:r>
            <a:endParaRPr lang="fr-FR" sz="3900" b="1" dirty="0">
              <a:solidFill>
                <a:schemeClr val="bg1"/>
              </a:solidFill>
            </a:endParaRPr>
          </a:p>
        </p:txBody>
      </p:sp>
      <p:sp>
        <p:nvSpPr>
          <p:cNvPr id="4" name="Sous-titre 2"/>
          <p:cNvSpPr txBox="1">
            <a:spLocks/>
          </p:cNvSpPr>
          <p:nvPr/>
        </p:nvSpPr>
        <p:spPr>
          <a:xfrm>
            <a:off x="252239" y="7434932"/>
            <a:ext cx="6768752"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#2</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7" name="Sous-titre 2"/>
          <p:cNvSpPr txBox="1">
            <a:spLocks/>
          </p:cNvSpPr>
          <p:nvPr/>
        </p:nvSpPr>
        <p:spPr>
          <a:xfrm>
            <a:off x="6121103" y="10243244"/>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5</a:t>
            </a:r>
          </a:p>
        </p:txBody>
      </p:sp>
    </p:spTree>
    <p:extLst>
      <p:ext uri="{BB962C8B-B14F-4D97-AF65-F5344CB8AC3E}">
        <p14:creationId xmlns:p14="http://schemas.microsoft.com/office/powerpoint/2010/main" val="885248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34576" y="6905084"/>
            <a:ext cx="531814" cy="425184"/>
          </a:xfrm>
          <a:prstGeom prst="rect">
            <a:avLst/>
          </a:prstGeom>
        </p:spPr>
      </p:pic>
      <p:sp>
        <p:nvSpPr>
          <p:cNvPr id="31" name="ZoneTexte 30"/>
          <p:cNvSpPr txBox="1"/>
          <p:nvPr/>
        </p:nvSpPr>
        <p:spPr>
          <a:xfrm>
            <a:off x="2801690" y="2087184"/>
            <a:ext cx="4608512" cy="10756791"/>
          </a:xfrm>
          <a:prstGeom prst="rect">
            <a:avLst/>
          </a:prstGeom>
          <a:noFill/>
        </p:spPr>
        <p:txBody>
          <a:bodyPr wrap="square" numCol="2" spcCol="216000" rtlCol="0">
            <a:spAutoFit/>
          </a:bodyPr>
          <a:lstStyle/>
          <a:p>
            <a:pPr algn="just"/>
            <a:r>
              <a:rPr lang="fr-FR" sz="1050" b="1" dirty="0" smtClean="0"/>
              <a:t>Merci </a:t>
            </a:r>
            <a:r>
              <a:rPr lang="fr-FR" sz="1050" b="1" dirty="0"/>
              <a:t>de vous présenter en quelques mots :</a:t>
            </a:r>
            <a:endParaRPr lang="fr-FR" sz="1050" b="1" dirty="0" smtClean="0"/>
          </a:p>
          <a:p>
            <a:pPr marL="171450" indent="-171450" algn="just">
              <a:buFontTx/>
              <a:buChar char="-"/>
            </a:pPr>
            <a:endParaRPr lang="fr-FR" sz="1050" dirty="0"/>
          </a:p>
          <a:p>
            <a:pPr algn="just"/>
            <a:r>
              <a:rPr lang="fr-FR" sz="1050" dirty="0"/>
              <a:t>Maître de conférences à l’université de Paris-Sud, j’anime le master 2 « Politiques Publiques et Stratégies des Organisations Sportives » qui accueille 25 étudiants en formations initiale et continue (notamment en VAE).</a:t>
            </a:r>
          </a:p>
          <a:p>
            <a:pPr algn="just"/>
            <a:r>
              <a:rPr lang="fr-FR" sz="1050" dirty="0"/>
              <a:t>Fondés sur des études empiriques, mes travaux portent sur l’analyse socio-économique et prospective des politiques sportives et concernent surtout l’utilisation du sport à des fins d’animation, de prévention et d’insertion, les impacts sociaux des événements et les « dynamiques locales » induites par les projets sportifs.</a:t>
            </a:r>
          </a:p>
          <a:p>
            <a:pPr algn="just"/>
            <a:r>
              <a:rPr lang="fr-FR" sz="1050" dirty="0"/>
              <a:t>Je préside aussi une compagnie de théâtre qui utilise les matches d’improvisation théâtrale à des fins socio-éducatives (7 emplois) après avoir fondé et présidé pendant près de dix ans une association de prévention spécialisée (36 emplois). Je pratique enfin le basket-ball depuis 45 ans, et depuis peu le </a:t>
            </a:r>
            <a:r>
              <a:rPr lang="fr-FR" sz="1050" dirty="0" err="1"/>
              <a:t>wutao</a:t>
            </a:r>
            <a:r>
              <a:rPr lang="fr-FR" sz="1050" dirty="0"/>
              <a:t>.</a:t>
            </a:r>
          </a:p>
          <a:p>
            <a:pPr algn="just"/>
            <a:endParaRPr lang="fr-FR" sz="1050" dirty="0" smtClean="0"/>
          </a:p>
          <a:p>
            <a:pPr algn="just"/>
            <a:r>
              <a:rPr lang="fr-FR" sz="1050" b="1" dirty="0" smtClean="0"/>
              <a:t>Pouvez-vous </a:t>
            </a:r>
            <a:r>
              <a:rPr lang="fr-FR" sz="1050" b="1" dirty="0"/>
              <a:t>redéfinir le terme : "la diversification des pratiques sportives" ?</a:t>
            </a:r>
          </a:p>
          <a:p>
            <a:pPr algn="just"/>
            <a:endParaRPr lang="fr-FR" sz="1050" dirty="0" smtClean="0"/>
          </a:p>
          <a:p>
            <a:pPr algn="just"/>
            <a:r>
              <a:rPr lang="fr-FR" sz="1050" dirty="0" smtClean="0"/>
              <a:t>Ce </a:t>
            </a:r>
            <a:r>
              <a:rPr lang="fr-FR" sz="1050" dirty="0"/>
              <a:t>terme renvoie aux analyses développées notamment par </a:t>
            </a:r>
            <a:r>
              <a:rPr lang="fr-FR" sz="1050" dirty="0" err="1"/>
              <a:t>Pociello</a:t>
            </a:r>
            <a:r>
              <a:rPr lang="fr-FR" sz="1050" dirty="0"/>
              <a:t> à partir des années 1980. Il s’agissait d’expliquer l’apparition de nouvelles pratiques et modalités de pratique : importation, déclinaison des matériels, investissement de nouveaux espaces naturels ou urbains, hybridation, etc.</a:t>
            </a:r>
          </a:p>
          <a:p>
            <a:pPr algn="just"/>
            <a:r>
              <a:rPr lang="fr-FR" sz="1050" dirty="0"/>
              <a:t>Aujourd’hui, la diversification des pratiques semble s’accélérer. Cela s’explique par le désir de changement exprimé par les (non)-pratiquant-e-s, et par la capacité des producteurs et des distributeurs de matériels à proposer de nouveaux produits. Les activités qui naissent et se développent sont d’abord porteuses d’enjeux économiques en termes de productions/consommations, </a:t>
            </a:r>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r>
              <a:rPr lang="fr-FR" sz="1050" dirty="0" smtClean="0"/>
              <a:t>d’aménagement </a:t>
            </a:r>
            <a:r>
              <a:rPr lang="fr-FR" sz="1050" dirty="0"/>
              <a:t>des territoires ou encore d’emplois. Les pratiques de pleine nature, les pratiques connectées, les activités de fitness, l’e-sport constituent des exemples de secteurs inventifs</a:t>
            </a:r>
            <a:r>
              <a:rPr lang="fr-FR" sz="1050" dirty="0" smtClean="0"/>
              <a:t>.</a:t>
            </a:r>
          </a:p>
          <a:p>
            <a:pPr algn="just"/>
            <a:endParaRPr lang="fr-FR" sz="1050" dirty="0"/>
          </a:p>
          <a:p>
            <a:pPr algn="just"/>
            <a:r>
              <a:rPr lang="fr-FR" sz="1050" b="1" dirty="0" smtClean="0"/>
              <a:t>Avec </a:t>
            </a:r>
            <a:r>
              <a:rPr lang="fr-FR" sz="1050" b="1" dirty="0"/>
              <a:t>votre rôle d'observateur/acteur, que conseillez-vous aux collectivités souhaitant démocratiser leur offre sportive sur leur territoire par la diversification des pratiques sportives </a:t>
            </a:r>
            <a:r>
              <a:rPr lang="fr-FR" sz="1050" b="1" dirty="0" smtClean="0"/>
              <a:t>?</a:t>
            </a:r>
          </a:p>
          <a:p>
            <a:pPr algn="just"/>
            <a:endParaRPr lang="fr-FR" sz="1050" dirty="0"/>
          </a:p>
          <a:p>
            <a:pPr algn="just"/>
            <a:r>
              <a:rPr lang="fr-FR" sz="1050" dirty="0"/>
              <a:t>Les sociologues ont montré que la massification des pratiques sportives ne rimait pas avec démocratisation. C’est même le contraire qui se produit, les sports en croissance sont d’abord ceux qui creusent les écarts sociaux, il y a toujours des processus qui agissent pour « mettre à l’abri » les catégories sociales les plus aisées. Par ailleurs, le développement de la pauvreté, de la flexibilité et de la précarité déconstruit les projets sportifs d’une partie importante de la population (les pauvres, les ouvrier-e-s et employé-e-s, etc</a:t>
            </a:r>
            <a:r>
              <a:rPr lang="fr-FR" sz="1050" dirty="0" smtClean="0"/>
              <a:t>.)</a:t>
            </a:r>
          </a:p>
          <a:p>
            <a:pPr algn="just"/>
            <a:endParaRPr lang="fr-FR" sz="1050" dirty="0"/>
          </a:p>
          <a:p>
            <a:pPr algn="just"/>
            <a:r>
              <a:rPr lang="fr-FR" sz="1050" dirty="0"/>
              <a:t>La démocratisation passera par des politiques publiques ambitieuses, aux différents niveaux d’échelle, visant la destruction des « barrières à l’entrée ». Elles seules peuvent inciter les acteurs de l’offre, notamment les clubs, à aller chercher les non-pratiquant-e-s. Après, on peut penser que la diversification des pratiques et des modalités de pratique permettra de toucher de nouveaux pratiquant-e-s mais attention aux effets de démarquage qui renforcent, in fine, les inégalités sociales.</a:t>
            </a:r>
          </a:p>
        </p:txBody>
      </p:sp>
      <p:sp>
        <p:nvSpPr>
          <p:cNvPr id="34" name="ZoneTexte 33"/>
          <p:cNvSpPr txBox="1"/>
          <p:nvPr/>
        </p:nvSpPr>
        <p:spPr>
          <a:xfrm>
            <a:off x="2819787" y="1256187"/>
            <a:ext cx="4752528" cy="830997"/>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Dominique charrier</a:t>
            </a:r>
          </a:p>
        </p:txBody>
      </p:sp>
      <p:sp>
        <p:nvSpPr>
          <p:cNvPr id="36" name="ZoneTexte 35"/>
          <p:cNvSpPr txBox="1"/>
          <p:nvPr/>
        </p:nvSpPr>
        <p:spPr>
          <a:xfrm>
            <a:off x="250081" y="5634732"/>
            <a:ext cx="2304256" cy="1200329"/>
          </a:xfrm>
          <a:prstGeom prst="rect">
            <a:avLst/>
          </a:prstGeom>
          <a:noFill/>
        </p:spPr>
        <p:txBody>
          <a:bodyPr wrap="square" rtlCol="0">
            <a:spAutoFit/>
          </a:bodyPr>
          <a:lstStyle/>
          <a:p>
            <a:pPr algn="just"/>
            <a:r>
              <a:rPr lang="fr-FR" sz="1200" dirty="0"/>
              <a:t>La démocratisation passera par des politiques publiques ambitieuses, aux différents niveaux d’échelle, visant la destruction des « barrières à l’entrée ».</a:t>
            </a:r>
            <a:endParaRPr lang="fr-FR" sz="1200" i="1" dirty="0">
              <a:cs typeface="Arial" panose="020B0604020202020204" pitchFamily="34" charset="0"/>
            </a:endParaRPr>
          </a:p>
        </p:txBody>
      </p:sp>
      <p:sp>
        <p:nvSpPr>
          <p:cNvPr id="37" name="ZoneTexte 36"/>
          <p:cNvSpPr txBox="1"/>
          <p:nvPr/>
        </p:nvSpPr>
        <p:spPr>
          <a:xfrm>
            <a:off x="212998" y="3737929"/>
            <a:ext cx="2378422"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Dominique Charrier</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Maître de Conférences HDR</a:t>
            </a:r>
          </a:p>
          <a:p>
            <a:pPr algn="ctr"/>
            <a:r>
              <a:rPr lang="fr-FR" sz="1200" dirty="0" smtClean="0">
                <a:cs typeface="Arial" panose="020B0604020202020204" pitchFamily="34" charset="0"/>
              </a:rPr>
              <a:t>Université de Paris-Sud</a:t>
            </a:r>
            <a:endParaRPr lang="fr-FR" sz="1200" dirty="0">
              <a:cs typeface="Arial" panose="020B0604020202020204" pitchFamily="34" charset="0"/>
            </a:endParaRPr>
          </a:p>
        </p:txBody>
      </p:sp>
      <p:pic>
        <p:nvPicPr>
          <p:cNvPr id="2" name="Image 1"/>
          <p:cNvPicPr>
            <a:picLocks noChangeAspect="1"/>
          </p:cNvPicPr>
          <p:nvPr/>
        </p:nvPicPr>
        <p:blipFill>
          <a:blip r:embed="rId3"/>
          <a:stretch>
            <a:fillRect/>
          </a:stretch>
        </p:blipFill>
        <p:spPr>
          <a:xfrm>
            <a:off x="573551" y="2219631"/>
            <a:ext cx="1730726" cy="1340470"/>
          </a:xfrm>
          <a:prstGeom prst="rect">
            <a:avLst/>
          </a:prstGeom>
        </p:spPr>
      </p:pic>
      <p:pic>
        <p:nvPicPr>
          <p:cNvPr id="3" name="Image 2"/>
          <p:cNvPicPr>
            <a:picLocks noChangeAspect="1"/>
          </p:cNvPicPr>
          <p:nvPr/>
        </p:nvPicPr>
        <p:blipFill>
          <a:blip r:embed="rId4"/>
          <a:stretch>
            <a:fillRect/>
          </a:stretch>
        </p:blipFill>
        <p:spPr>
          <a:xfrm>
            <a:off x="129120" y="8371036"/>
            <a:ext cx="2406478" cy="1255554"/>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68</a:t>
            </a:r>
            <a:endParaRPr lang="fr-FR" sz="1800" spc="100" dirty="0">
              <a:cs typeface="Arial" panose="020B0604020202020204" pitchFamily="34" charset="0"/>
            </a:endParaRPr>
          </a:p>
        </p:txBody>
      </p:sp>
    </p:spTree>
    <p:extLst>
      <p:ext uri="{BB962C8B-B14F-4D97-AF65-F5344CB8AC3E}">
        <p14:creationId xmlns:p14="http://schemas.microsoft.com/office/powerpoint/2010/main" val="9519120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474282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101414" y="6717465"/>
            <a:ext cx="500120" cy="425184"/>
          </a:xfrm>
          <a:prstGeom prst="rect">
            <a:avLst/>
          </a:prstGeom>
        </p:spPr>
      </p:pic>
      <p:sp>
        <p:nvSpPr>
          <p:cNvPr id="31" name="ZoneTexte 30"/>
          <p:cNvSpPr txBox="1"/>
          <p:nvPr/>
        </p:nvSpPr>
        <p:spPr>
          <a:xfrm>
            <a:off x="2683328" y="1691483"/>
            <a:ext cx="4608512" cy="8894743"/>
          </a:xfrm>
          <a:prstGeom prst="rect">
            <a:avLst/>
          </a:prstGeom>
          <a:noFill/>
        </p:spPr>
        <p:txBody>
          <a:bodyPr wrap="square" numCol="2" spcCol="216000" rtlCol="0">
            <a:spAutoFit/>
          </a:bodyPr>
          <a:lstStyle/>
          <a:p>
            <a:pPr algn="just"/>
            <a:r>
              <a:rPr lang="fr-FR" sz="1050" b="1" dirty="0" smtClean="0">
                <a:cs typeface="Arial" panose="020B0604020202020204" pitchFamily="34" charset="0"/>
              </a:rPr>
              <a:t>Merci </a:t>
            </a:r>
            <a:r>
              <a:rPr lang="fr-FR" sz="1050" b="1" dirty="0">
                <a:cs typeface="Arial" panose="020B0604020202020204" pitchFamily="34" charset="0"/>
              </a:rPr>
              <a:t>de vous présenter en quelques mots </a:t>
            </a:r>
            <a:r>
              <a:rPr lang="fr-FR" sz="1050" b="1" dirty="0" smtClean="0">
                <a:cs typeface="Arial" panose="020B0604020202020204" pitchFamily="34" charset="0"/>
              </a:rPr>
              <a:t>:</a:t>
            </a:r>
            <a:endParaRPr lang="fr-FR" sz="1050" b="1" dirty="0">
              <a:cs typeface="Arial" panose="020B0604020202020204" pitchFamily="34" charset="0"/>
            </a:endParaRPr>
          </a:p>
          <a:p>
            <a:pPr algn="just"/>
            <a:endParaRPr lang="fr-FR" sz="1050" dirty="0">
              <a:cs typeface="Arial" panose="020B0604020202020204" pitchFamily="34" charset="0"/>
            </a:endParaRPr>
          </a:p>
          <a:p>
            <a:pPr algn="just"/>
            <a:r>
              <a:rPr lang="fr-FR" sz="1050" dirty="0">
                <a:cs typeface="Arial" panose="020B0604020202020204" pitchFamily="34" charset="0"/>
              </a:rPr>
              <a:t>Je suis Guilhem CASTEL, Directeur des Sports de la ville de Castelnau-le-Lez depuis 10 </a:t>
            </a:r>
            <a:r>
              <a:rPr lang="fr-FR" sz="1050" dirty="0" smtClean="0">
                <a:cs typeface="Arial" panose="020B0604020202020204" pitchFamily="34" charset="0"/>
              </a:rPr>
              <a:t>ans. Auparavant</a:t>
            </a:r>
            <a:r>
              <a:rPr lang="fr-FR" sz="1050" dirty="0">
                <a:cs typeface="Arial" panose="020B0604020202020204" pitchFamily="34" charset="0"/>
              </a:rPr>
              <a:t>, j'ai travaillé durant 2 années au sein du service des sports du Conseil Général de Seine-Saint-Denis, en tant que chargé de projets au service des clubs sportifs professionnels et amateurs de haut niveau du </a:t>
            </a:r>
            <a:r>
              <a:rPr lang="fr-FR" sz="1050" dirty="0" smtClean="0">
                <a:cs typeface="Arial" panose="020B0604020202020204" pitchFamily="34" charset="0"/>
              </a:rPr>
              <a:t>Département. C’était une </a:t>
            </a:r>
            <a:r>
              <a:rPr lang="fr-FR" sz="1050" dirty="0">
                <a:cs typeface="Arial" panose="020B0604020202020204" pitchFamily="34" charset="0"/>
              </a:rPr>
              <a:t>expérience très riche sur le plan humain et professionnel, même si ce fût assez court. J'ai souhaité m'orienter vers un service des sports communal pour la diversité des missions, une proximité plus importante avec les usagers, une réactivité plus </a:t>
            </a:r>
            <a:r>
              <a:rPr lang="fr-FR" sz="1050" dirty="0" smtClean="0">
                <a:cs typeface="Arial" panose="020B0604020202020204" pitchFamily="34" charset="0"/>
              </a:rPr>
              <a:t>conséquente et </a:t>
            </a:r>
            <a:r>
              <a:rPr lang="fr-FR" sz="1050" dirty="0">
                <a:cs typeface="Arial" panose="020B0604020202020204" pitchFamily="34" charset="0"/>
              </a:rPr>
              <a:t>des caractéristiques certainement plus en phase avec mon caractère, ma personnalité. Aujourd'hui, je travaille pour la ville de Castelnau-le-Lez, très dynamique et tournée vers le Sport par son Histoire avec l'accueil des jeux méditerranéens en </a:t>
            </a:r>
            <a:r>
              <a:rPr lang="fr-FR" sz="1050" dirty="0" smtClean="0">
                <a:cs typeface="Arial" panose="020B0604020202020204" pitchFamily="34" charset="0"/>
              </a:rPr>
              <a:t>1993. Ce fut un empreinte </a:t>
            </a:r>
            <a:r>
              <a:rPr lang="fr-FR" sz="1050" dirty="0">
                <a:cs typeface="Arial" panose="020B0604020202020204" pitchFamily="34" charset="0"/>
              </a:rPr>
              <a:t>indélébile pour chaque </a:t>
            </a:r>
            <a:r>
              <a:rPr lang="fr-FR" sz="1050" dirty="0" err="1">
                <a:cs typeface="Arial" panose="020B0604020202020204" pitchFamily="34" charset="0"/>
              </a:rPr>
              <a:t>castelnauvien</a:t>
            </a:r>
            <a:r>
              <a:rPr lang="fr-FR" sz="1050" dirty="0">
                <a:cs typeface="Arial" panose="020B0604020202020204" pitchFamily="34" charset="0"/>
              </a:rPr>
              <a:t>, </a:t>
            </a:r>
            <a:r>
              <a:rPr lang="fr-FR" sz="1050" dirty="0" err="1" smtClean="0">
                <a:cs typeface="Arial" panose="020B0604020202020204" pitchFamily="34" charset="0"/>
              </a:rPr>
              <a:t>castelnauvienne</a:t>
            </a:r>
            <a:r>
              <a:rPr lang="fr-FR" sz="1050" dirty="0" smtClean="0">
                <a:cs typeface="Arial" panose="020B0604020202020204" pitchFamily="34" charset="0"/>
              </a:rPr>
              <a:t> avec notamment </a:t>
            </a:r>
            <a:r>
              <a:rPr lang="fr-FR" sz="1050" dirty="0">
                <a:cs typeface="Arial" panose="020B0604020202020204" pitchFamily="34" charset="0"/>
              </a:rPr>
              <a:t>l'héritage du Palais des sports Jacques </a:t>
            </a:r>
            <a:r>
              <a:rPr lang="fr-FR" sz="1050" dirty="0" err="1">
                <a:cs typeface="Arial" panose="020B0604020202020204" pitchFamily="34" charset="0"/>
              </a:rPr>
              <a:t>Chaban</a:t>
            </a:r>
            <a:r>
              <a:rPr lang="fr-FR" sz="1050" dirty="0">
                <a:cs typeface="Arial" panose="020B0604020202020204" pitchFamily="34" charset="0"/>
              </a:rPr>
              <a:t> Delmas, un lieu de partage et de rencontre. Je suis passionné de football, de surf, de randonnées pédestres, pratique la pêche à la mouche et depuis peu le triathlon.</a:t>
            </a:r>
          </a:p>
          <a:p>
            <a:pPr algn="just"/>
            <a:endParaRPr lang="fr-FR" sz="1050" dirty="0">
              <a:cs typeface="Arial" panose="020B0604020202020204" pitchFamily="34" charset="0"/>
            </a:endParaRPr>
          </a:p>
          <a:p>
            <a:pPr algn="just"/>
            <a:r>
              <a:rPr lang="fr-FR" sz="1050" b="1" dirty="0" smtClean="0">
                <a:cs typeface="Arial" panose="020B0604020202020204" pitchFamily="34" charset="0"/>
              </a:rPr>
              <a:t>Pouvez-vous </a:t>
            </a:r>
            <a:r>
              <a:rPr lang="fr-FR" sz="1050" b="1" dirty="0">
                <a:cs typeface="Arial" panose="020B0604020202020204" pitchFamily="34" charset="0"/>
              </a:rPr>
              <a:t>nous redéfinir, selon vous, le terme : "la diversification des pratiques sportives" ? Avez des exemples concrets dans votre collectivité </a:t>
            </a:r>
            <a:r>
              <a:rPr lang="fr-FR" sz="1050" b="1" dirty="0" smtClean="0">
                <a:cs typeface="Arial" panose="020B0604020202020204" pitchFamily="34" charset="0"/>
              </a:rPr>
              <a:t>?</a:t>
            </a:r>
          </a:p>
          <a:p>
            <a:pPr algn="just"/>
            <a:endParaRPr lang="fr-FR" sz="1050" dirty="0">
              <a:cs typeface="Arial" panose="020B0604020202020204" pitchFamily="34" charset="0"/>
            </a:endParaRPr>
          </a:p>
          <a:p>
            <a:pPr algn="just"/>
            <a:r>
              <a:rPr lang="fr-FR" sz="1050" dirty="0">
                <a:cs typeface="Arial" panose="020B0604020202020204" pitchFamily="34" charset="0"/>
              </a:rPr>
              <a:t>La diversification des pratiques sportives est à mon sens à mettre en parallèle avec le souhait de changement et de mobilité des gens dans une société tournée de plus en plus vers les </a:t>
            </a:r>
            <a:r>
              <a:rPr lang="fr-FR" sz="1050" dirty="0" smtClean="0">
                <a:cs typeface="Arial" panose="020B0604020202020204" pitchFamily="34" charset="0"/>
              </a:rPr>
              <a:t>loisirs. Cela </a:t>
            </a:r>
            <a:r>
              <a:rPr lang="fr-FR" sz="1050" dirty="0">
                <a:cs typeface="Arial" panose="020B0604020202020204" pitchFamily="34" charset="0"/>
              </a:rPr>
              <a:t>renvoie au désir de vouloir consommer un produit ou un service sans les contraintes d'encadrement sportif, de règles, de temps, de lieu </a:t>
            </a:r>
            <a:r>
              <a:rPr lang="fr-FR" sz="1050" dirty="0" smtClean="0">
                <a:cs typeface="Arial" panose="020B0604020202020204" pitchFamily="34" charset="0"/>
              </a:rPr>
              <a:t>etc. Je </a:t>
            </a:r>
            <a:r>
              <a:rPr lang="fr-FR" sz="1050" dirty="0">
                <a:cs typeface="Arial" panose="020B0604020202020204" pitchFamily="34" charset="0"/>
              </a:rPr>
              <a:t>pense que la diversification des </a:t>
            </a:r>
            <a:r>
              <a:rPr lang="fr-FR" sz="1050" dirty="0" smtClean="0">
                <a:cs typeface="Arial" panose="020B0604020202020204" pitchFamily="34" charset="0"/>
              </a:rPr>
              <a:t>pratiques</a:t>
            </a:r>
          </a:p>
          <a:p>
            <a:pPr algn="just"/>
            <a:endParaRPr lang="fr-FR" sz="1050" dirty="0">
              <a:cs typeface="Arial" panose="020B0604020202020204" pitchFamily="34" charset="0"/>
            </a:endParaRPr>
          </a:p>
          <a:p>
            <a:pPr algn="just"/>
            <a:r>
              <a:rPr lang="fr-FR" sz="1050" dirty="0" smtClean="0">
                <a:cs typeface="Arial" panose="020B0604020202020204" pitchFamily="34" charset="0"/>
              </a:rPr>
              <a:t>offre </a:t>
            </a:r>
            <a:r>
              <a:rPr lang="fr-FR" sz="1050" dirty="0">
                <a:cs typeface="Arial" panose="020B0604020202020204" pitchFamily="34" charset="0"/>
              </a:rPr>
              <a:t>une sensation de liberté supérieure (l'est-elle réellement ?) à une pratique que l'on pourrait associer à quelque chose de plus classique en club avec une organisation bien précise, mais qui reste toujours d'actualité et gage de qualité sur bien des points. Au sein de ma commune, j'ai observé des sportifs pratiquer de la course d'orientation, de nuit, au sein d'espaces boisés non reconnus comme étant des sites sportifs.</a:t>
            </a:r>
          </a:p>
          <a:p>
            <a:pPr algn="just"/>
            <a:endParaRPr lang="fr-FR" sz="1050" dirty="0">
              <a:cs typeface="Arial" panose="020B0604020202020204" pitchFamily="34" charset="0"/>
            </a:endParaRPr>
          </a:p>
          <a:p>
            <a:pPr algn="just"/>
            <a:r>
              <a:rPr lang="fr-FR" sz="1050" b="1" dirty="0" smtClean="0">
                <a:cs typeface="Arial" panose="020B0604020202020204" pitchFamily="34" charset="0"/>
              </a:rPr>
              <a:t>A </a:t>
            </a:r>
            <a:r>
              <a:rPr lang="fr-FR" sz="1050" b="1" dirty="0">
                <a:cs typeface="Arial" panose="020B0604020202020204" pitchFamily="34" charset="0"/>
              </a:rPr>
              <a:t>travers votre expérience en collectivité territoriale, que pouvez-vous conseiller aux collectivités souhaitant démocratiser leur offre sportive sur leur territoire à travers une diversification des pratiques sportives </a:t>
            </a:r>
            <a:r>
              <a:rPr lang="fr-FR" sz="1050" b="1" dirty="0" smtClean="0">
                <a:cs typeface="Arial" panose="020B0604020202020204" pitchFamily="34" charset="0"/>
              </a:rPr>
              <a:t>?</a:t>
            </a:r>
          </a:p>
          <a:p>
            <a:pPr algn="just"/>
            <a:endParaRPr lang="fr-FR" sz="1050" dirty="0">
              <a:cs typeface="Arial" panose="020B0604020202020204" pitchFamily="34" charset="0"/>
            </a:endParaRPr>
          </a:p>
          <a:p>
            <a:pPr algn="just"/>
            <a:r>
              <a:rPr lang="fr-FR" sz="1050" dirty="0">
                <a:cs typeface="Arial" panose="020B0604020202020204" pitchFamily="34" charset="0"/>
              </a:rPr>
              <a:t>Nous avons mis en place sur notre commune un </a:t>
            </a:r>
            <a:r>
              <a:rPr lang="fr-FR" sz="1050" dirty="0" smtClean="0">
                <a:cs typeface="Arial" panose="020B0604020202020204" pitchFamily="34" charset="0"/>
              </a:rPr>
              <a:t>« </a:t>
            </a:r>
            <a:r>
              <a:rPr lang="fr-FR" sz="1050" dirty="0" err="1" smtClean="0">
                <a:cs typeface="Arial" panose="020B0604020202020204" pitchFamily="34" charset="0"/>
              </a:rPr>
              <a:t>run</a:t>
            </a:r>
            <a:r>
              <a:rPr lang="fr-FR" sz="1050" dirty="0" smtClean="0">
                <a:cs typeface="Arial" panose="020B0604020202020204" pitchFamily="34" charset="0"/>
              </a:rPr>
              <a:t> </a:t>
            </a:r>
            <a:r>
              <a:rPr lang="fr-FR" sz="1050" dirty="0">
                <a:cs typeface="Arial" panose="020B0604020202020204" pitchFamily="34" charset="0"/>
              </a:rPr>
              <a:t>and </a:t>
            </a:r>
            <a:r>
              <a:rPr lang="fr-FR" sz="1050" dirty="0" smtClean="0">
                <a:cs typeface="Arial" panose="020B0604020202020204" pitchFamily="34" charset="0"/>
              </a:rPr>
              <a:t>bike » dès </a:t>
            </a:r>
            <a:r>
              <a:rPr lang="fr-FR" sz="1050" dirty="0">
                <a:cs typeface="Arial" panose="020B0604020202020204" pitchFamily="34" charset="0"/>
              </a:rPr>
              <a:t>2012, manifestation sportive qui se déroule par équipe de 2 et qui combine un coureur et un cycliste, sur un circuit sportif mais aussi découverte. Nous observons que le public est hétérogène, dans l'âge mais aussi dans sa pratique sportive, nous voyons des débutants participer en famille à un événement sportif aux côtés de sportifs plus aguerris, se préparant parfois à des triathlons de </a:t>
            </a:r>
            <a:r>
              <a:rPr lang="fr-FR" sz="1050" dirty="0" smtClean="0">
                <a:cs typeface="Arial" panose="020B0604020202020204" pitchFamily="34" charset="0"/>
              </a:rPr>
              <a:t>renom. Le </a:t>
            </a:r>
            <a:r>
              <a:rPr lang="fr-FR" sz="1050" dirty="0">
                <a:cs typeface="Arial" panose="020B0604020202020204" pitchFamily="34" charset="0"/>
              </a:rPr>
              <a:t>tarif appliqué à cette course est de 16€ par équipe, un tarif avantageux également pour les </a:t>
            </a:r>
            <a:r>
              <a:rPr lang="fr-FR" sz="1050" dirty="0" smtClean="0">
                <a:cs typeface="Arial" panose="020B0604020202020204" pitchFamily="34" charset="0"/>
              </a:rPr>
              <a:t>étudiants. Et nous </a:t>
            </a:r>
            <a:r>
              <a:rPr lang="fr-FR" sz="1050" dirty="0">
                <a:cs typeface="Arial" panose="020B0604020202020204" pitchFamily="34" charset="0"/>
              </a:rPr>
              <a:t>organisons également une course gratuite pour les enfants. </a:t>
            </a:r>
            <a:endParaRPr lang="fr-FR" sz="1050" dirty="0" smtClean="0">
              <a:cs typeface="Arial" panose="020B0604020202020204" pitchFamily="34" charset="0"/>
            </a:endParaRPr>
          </a:p>
          <a:p>
            <a:pPr algn="just"/>
            <a:r>
              <a:rPr lang="fr-FR" sz="1050" dirty="0" smtClean="0">
                <a:cs typeface="Arial" panose="020B0604020202020204" pitchFamily="34" charset="0"/>
              </a:rPr>
              <a:t>Cet exemple, riche dans l’effort réalisé par la municipalité pour permettre l’accès à tous autour d’une « nouvelle pratique » combinant deux sports ancestraux (la course et le vélo) m’inspire particulièrement. Je </a:t>
            </a:r>
            <a:r>
              <a:rPr lang="fr-FR" sz="1050" dirty="0">
                <a:cs typeface="Arial" panose="020B0604020202020204" pitchFamily="34" charset="0"/>
              </a:rPr>
              <a:t>crois que la démocratisation de l'offre par les collectivités peut passer par une réflexion et une action autour de choix sportifs innovants, inexorablement liés à des conditions économiques avantageuses pour tous.</a:t>
            </a:r>
          </a:p>
        </p:txBody>
      </p:sp>
      <p:sp>
        <p:nvSpPr>
          <p:cNvPr id="34" name="ZoneTexte 33"/>
          <p:cNvSpPr txBox="1"/>
          <p:nvPr/>
        </p:nvSpPr>
        <p:spPr>
          <a:xfrm>
            <a:off x="2677673" y="1162426"/>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a:t>
            </a:r>
            <a:r>
              <a:rPr lang="fr-FR" sz="2400" b="1" cap="all" dirty="0" err="1" smtClean="0">
                <a:solidFill>
                  <a:srgbClr val="009FE3"/>
                </a:solidFill>
                <a:cs typeface="Arial" panose="020B0604020202020204" pitchFamily="34" charset="0"/>
              </a:rPr>
              <a:t>guilhem</a:t>
            </a:r>
            <a:r>
              <a:rPr lang="fr-FR" sz="2400" b="1" cap="all" dirty="0" smtClean="0">
                <a:solidFill>
                  <a:srgbClr val="009FE3"/>
                </a:solidFill>
                <a:cs typeface="Arial" panose="020B0604020202020204" pitchFamily="34" charset="0"/>
              </a:rPr>
              <a:t> castel</a:t>
            </a:r>
            <a:endParaRPr lang="fr-FR" sz="2400" b="1" cap="all" dirty="0">
              <a:solidFill>
                <a:srgbClr val="009FE3"/>
              </a:solidFill>
              <a:cs typeface="Arial" panose="020B0604020202020204" pitchFamily="34" charset="0"/>
            </a:endParaRPr>
          </a:p>
        </p:txBody>
      </p:sp>
      <p:sp>
        <p:nvSpPr>
          <p:cNvPr id="36" name="ZoneTexte 35"/>
          <p:cNvSpPr txBox="1"/>
          <p:nvPr/>
        </p:nvSpPr>
        <p:spPr>
          <a:xfrm>
            <a:off x="250081" y="5321483"/>
            <a:ext cx="2304256" cy="1384995"/>
          </a:xfrm>
          <a:prstGeom prst="rect">
            <a:avLst/>
          </a:prstGeom>
          <a:noFill/>
        </p:spPr>
        <p:txBody>
          <a:bodyPr wrap="square" rtlCol="0">
            <a:spAutoFit/>
          </a:bodyPr>
          <a:lstStyle/>
          <a:p>
            <a:pPr algn="just"/>
            <a:r>
              <a:rPr lang="fr-FR" sz="1200" i="1" dirty="0">
                <a:cs typeface="Arial" panose="020B0604020202020204" pitchFamily="34" charset="0"/>
              </a:rPr>
              <a:t>Je crois que la démocratisation de l'offre par les collectivités peut passer par une réflexion et une action autour de choix sportifs innovants, inexorablement liés à des conditions économiques avantageuses pour tous.</a:t>
            </a:r>
          </a:p>
        </p:txBody>
      </p:sp>
      <p:sp>
        <p:nvSpPr>
          <p:cNvPr id="37" name="ZoneTexte 36"/>
          <p:cNvSpPr txBox="1"/>
          <p:nvPr/>
        </p:nvSpPr>
        <p:spPr>
          <a:xfrm>
            <a:off x="250081" y="3612503"/>
            <a:ext cx="2304256"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Guilhem castel</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Directeur des sports</a:t>
            </a:r>
          </a:p>
          <a:p>
            <a:pPr algn="ctr"/>
            <a:r>
              <a:rPr lang="fr-FR" sz="1200" dirty="0" smtClean="0">
                <a:cs typeface="Arial" panose="020B0604020202020204" pitchFamily="34" charset="0"/>
              </a:rPr>
              <a:t>Ville de Castelnau-le-Lez</a:t>
            </a:r>
            <a:endParaRPr lang="fr-FR" sz="1200" dirty="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3" name="Image 2"/>
          <p:cNvPicPr>
            <a:picLocks noChangeAspect="1"/>
          </p:cNvPicPr>
          <p:nvPr/>
        </p:nvPicPr>
        <p:blipFill>
          <a:blip r:embed="rId3"/>
          <a:stretch>
            <a:fillRect/>
          </a:stretch>
        </p:blipFill>
        <p:spPr>
          <a:xfrm>
            <a:off x="214088" y="8128714"/>
            <a:ext cx="2376242" cy="1584161"/>
          </a:xfrm>
          <a:prstGeom prst="rect">
            <a:avLst/>
          </a:prstGeom>
        </p:spPr>
      </p:pic>
      <p:pic>
        <p:nvPicPr>
          <p:cNvPr id="4" name="Image 3"/>
          <p:cNvPicPr>
            <a:picLocks noChangeAspect="1"/>
          </p:cNvPicPr>
          <p:nvPr/>
        </p:nvPicPr>
        <p:blipFill rotWithShape="1">
          <a:blip r:embed="rId4"/>
          <a:srcRect l="4477" t="9838" r="9077" b="13170"/>
          <a:stretch/>
        </p:blipFill>
        <p:spPr>
          <a:xfrm>
            <a:off x="826145" y="2091797"/>
            <a:ext cx="1152128" cy="1368153"/>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69</a:t>
            </a:r>
            <a:endParaRPr lang="fr-FR" sz="1800" spc="100" dirty="0">
              <a:cs typeface="Arial" panose="020B0604020202020204" pitchFamily="34" charset="0"/>
            </a:endParaRPr>
          </a:p>
        </p:txBody>
      </p:sp>
    </p:spTree>
    <p:extLst>
      <p:ext uri="{BB962C8B-B14F-4D97-AF65-F5344CB8AC3E}">
        <p14:creationId xmlns:p14="http://schemas.microsoft.com/office/powerpoint/2010/main" val="3514351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dirty="0" smtClean="0">
                <a:solidFill>
                  <a:schemeClr val="bg1"/>
                </a:solidFill>
              </a:rPr>
              <a:t>LES ENJEUX DE LA DELEGATION DE SERVICE PUBLIC DES EQUIPEMENTS SPORTIFS</a:t>
            </a:r>
            <a:endParaRPr lang="fr-FR" sz="3900" b="1"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#18</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70</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40196575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73" y="5184631"/>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53890" y="6583417"/>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711820" y="2346270"/>
            <a:ext cx="4608512" cy="9064020"/>
          </a:xfrm>
          <a:prstGeom prst="rect">
            <a:avLst/>
          </a:prstGeom>
          <a:noFill/>
        </p:spPr>
        <p:txBody>
          <a:bodyPr wrap="square" numCol="2" spcCol="216000" rtlCol="0">
            <a:spAutoFit/>
          </a:bodyPr>
          <a:lstStyle/>
          <a:p>
            <a:pPr algn="just"/>
            <a:r>
              <a:rPr lang="fr-FR" sz="1050" dirty="0">
                <a:cs typeface="Arial" panose="020B0604020202020204" pitchFamily="34" charset="0"/>
              </a:rPr>
              <a:t>La délégation de service public consiste à confier à un tiers la gestion d'une mission de service public. Les collectivités territoriales pratiquent régulièrement cette modalité de gestion, notamment pour les sujets sportifs. En guise d’exemples, il est possible de lister les services suivants : l’exploitation des installations sportives, l’organisation des manifestations sportives, mais aussi les services d’évaluation ou de contrôle des prestations sportives, les gestions de parc, plages, de centres de vacances et de centres de loisirs sans hébergement ou les services d’actions éducatives </a:t>
            </a:r>
            <a:r>
              <a:rPr lang="fr-FR" sz="1050" dirty="0" err="1">
                <a:cs typeface="Arial" panose="020B0604020202020204" pitchFamily="34" charset="0"/>
              </a:rPr>
              <a:t>péri-scolaires</a:t>
            </a:r>
            <a:r>
              <a:rPr lang="fr-FR" sz="1050" dirty="0">
                <a:cs typeface="Arial" panose="020B0604020202020204" pitchFamily="34" charset="0"/>
              </a:rPr>
              <a:t> etc.</a:t>
            </a:r>
          </a:p>
          <a:p>
            <a:pPr algn="just"/>
            <a:endParaRPr lang="fr-FR" sz="1050" dirty="0">
              <a:cs typeface="Arial" panose="020B0604020202020204" pitchFamily="34" charset="0"/>
            </a:endParaRPr>
          </a:p>
          <a:p>
            <a:pPr algn="just"/>
            <a:r>
              <a:rPr lang="fr-FR" sz="1050" dirty="0">
                <a:cs typeface="Arial" panose="020B0604020202020204" pitchFamily="34" charset="0"/>
              </a:rPr>
              <a:t>Essentiellement pour des motifs financiers, la DSP relative à la gestion des infrastructures sportives revient régulièrement au cœur des actualités territoriales. Cela peut concerner l’exploitation des golfs, des patinoires, des piscines, des centres équestres et des bases de plein air et de loisirs.</a:t>
            </a:r>
          </a:p>
          <a:p>
            <a:pPr algn="just"/>
            <a:endParaRPr lang="fr-FR" sz="1050" dirty="0">
              <a:cs typeface="Arial" panose="020B0604020202020204" pitchFamily="34" charset="0"/>
            </a:endParaRPr>
          </a:p>
          <a:p>
            <a:pPr algn="just"/>
            <a:r>
              <a:rPr lang="fr-FR" sz="1050" dirty="0">
                <a:cs typeface="Arial" panose="020B0604020202020204" pitchFamily="34" charset="0"/>
              </a:rPr>
              <a:t>Ce cahier des experts ne s’attarde pas sur la réalisation des marchés publics ni sur le type de contrat à officialiser avec l’exploitant (concession, affermage ou gérance), mais les deux témoignages ne contribuent qu’à alimenter la question du « pourquoi ». Ecartant ici les aspects techniques, abordés dans un futur numéro, les auteurs s’attardent à démontrer la cause de cette délégation.</a:t>
            </a:r>
          </a:p>
          <a:p>
            <a:pPr algn="just"/>
            <a:endParaRPr lang="fr-FR" sz="1050" dirty="0">
              <a:cs typeface="Arial" panose="020B0604020202020204" pitchFamily="34" charset="0"/>
            </a:endParaRPr>
          </a:p>
          <a:p>
            <a:pPr algn="just"/>
            <a:r>
              <a:rPr lang="fr-FR" sz="1050" dirty="0">
                <a:cs typeface="Arial" panose="020B0604020202020204" pitchFamily="34" charset="0"/>
              </a:rPr>
              <a:t>En effet, de nombreux témoignages d’élus ou de direction générale proposent de s’orienter vers une gestion déléguée selon des choix budgétaires et d’optimisation des résultats financiers. Si cet argument a longtemps été utilisé, il ne reflète que très peu la vérité. D’une part les modalités d’exploitation publique et privée se sont très clairement rapprochées, notamment pour les centres aquatiques. Les directions </a:t>
            </a:r>
            <a:r>
              <a:rPr lang="fr-FR" sz="1050" dirty="0" smtClean="0">
                <a:cs typeface="Arial" panose="020B0604020202020204" pitchFamily="34" charset="0"/>
              </a:rPr>
              <a:t>des</a:t>
            </a:r>
          </a:p>
          <a:p>
            <a:pPr algn="just"/>
            <a:endParaRPr lang="fr-FR" sz="1050" dirty="0">
              <a:cs typeface="Arial" panose="020B0604020202020204" pitchFamily="34" charset="0"/>
            </a:endParaRPr>
          </a:p>
          <a:p>
            <a:pPr algn="just"/>
            <a:endParaRPr lang="fr-FR" sz="1050" dirty="0" smtClean="0">
              <a:cs typeface="Arial" panose="020B0604020202020204" pitchFamily="34" charset="0"/>
            </a:endParaRPr>
          </a:p>
          <a:p>
            <a:pPr algn="just"/>
            <a:endParaRPr lang="fr-FR" sz="1050" dirty="0">
              <a:cs typeface="Arial" panose="020B0604020202020204" pitchFamily="34" charset="0"/>
            </a:endParaRPr>
          </a:p>
          <a:p>
            <a:pPr algn="just"/>
            <a:endParaRPr lang="fr-FR" sz="1050" dirty="0" smtClean="0">
              <a:cs typeface="Arial" panose="020B0604020202020204" pitchFamily="34" charset="0"/>
            </a:endParaRPr>
          </a:p>
          <a:p>
            <a:pPr algn="just"/>
            <a:endParaRPr lang="fr-FR" sz="1050" dirty="0">
              <a:cs typeface="Arial" panose="020B0604020202020204" pitchFamily="34" charset="0"/>
            </a:endParaRPr>
          </a:p>
          <a:p>
            <a:pPr algn="just"/>
            <a:r>
              <a:rPr lang="fr-FR" sz="1050" dirty="0" smtClean="0">
                <a:cs typeface="Arial" panose="020B0604020202020204" pitchFamily="34" charset="0"/>
              </a:rPr>
              <a:t>sports </a:t>
            </a:r>
            <a:r>
              <a:rPr lang="fr-FR" sz="1050" dirty="0">
                <a:cs typeface="Arial" panose="020B0604020202020204" pitchFamily="34" charset="0"/>
              </a:rPr>
              <a:t>des collectivités territoriales ont su renforcer progressivement leurs compétences et adopter des méthodes de travail qui n’ont rien à envier aux entreprises privées.</a:t>
            </a:r>
          </a:p>
          <a:p>
            <a:pPr algn="just"/>
            <a:r>
              <a:rPr lang="fr-FR" sz="1050" dirty="0">
                <a:cs typeface="Arial" panose="020B0604020202020204" pitchFamily="34" charset="0"/>
              </a:rPr>
              <a:t>D’autre </a:t>
            </a:r>
            <a:r>
              <a:rPr lang="fr-FR" sz="1050" dirty="0" smtClean="0">
                <a:cs typeface="Arial" panose="020B0604020202020204" pitchFamily="34" charset="0"/>
              </a:rPr>
              <a:t>part, </a:t>
            </a:r>
            <a:r>
              <a:rPr lang="fr-FR" sz="1050" dirty="0">
                <a:cs typeface="Arial" panose="020B0604020202020204" pitchFamily="34" charset="0"/>
              </a:rPr>
              <a:t>les montages </a:t>
            </a:r>
            <a:r>
              <a:rPr lang="fr-FR" sz="1050" dirty="0" smtClean="0">
                <a:cs typeface="Arial" panose="020B0604020202020204" pitchFamily="34" charset="0"/>
              </a:rPr>
              <a:t>financiers </a:t>
            </a:r>
            <a:r>
              <a:rPr lang="fr-FR" sz="1050" dirty="0">
                <a:cs typeface="Arial" panose="020B0604020202020204" pitchFamily="34" charset="0"/>
              </a:rPr>
              <a:t>et </a:t>
            </a:r>
            <a:r>
              <a:rPr lang="fr-FR" sz="1050" dirty="0" smtClean="0">
                <a:cs typeface="Arial" panose="020B0604020202020204" pitchFamily="34" charset="0"/>
              </a:rPr>
              <a:t>juridiques </a:t>
            </a:r>
            <a:r>
              <a:rPr lang="fr-FR" sz="1050" dirty="0">
                <a:cs typeface="Arial" panose="020B0604020202020204" pitchFamily="34" charset="0"/>
              </a:rPr>
              <a:t>amènent traditionnellement la collectivité à absorber le déficit de gestion a posteriori, ce qui revient à une opération relativement identique. Le rapport de la cour des comptes 2018 (mis en ligne sur le site internet de </a:t>
            </a:r>
            <a:r>
              <a:rPr lang="fr-FR" sz="1050" dirty="0" smtClean="0">
                <a:cs typeface="Arial" panose="020B0604020202020204" pitchFamily="34" charset="0"/>
              </a:rPr>
              <a:t>SportColl) </a:t>
            </a:r>
            <a:r>
              <a:rPr lang="fr-FR" sz="1050" dirty="0">
                <a:cs typeface="Arial" panose="020B0604020202020204" pitchFamily="34" charset="0"/>
              </a:rPr>
              <a:t>démontre la nécessaire évolution du modèle de gestion.</a:t>
            </a:r>
          </a:p>
          <a:p>
            <a:pPr algn="just"/>
            <a:endParaRPr lang="fr-FR" sz="1050" dirty="0">
              <a:cs typeface="Arial" panose="020B0604020202020204" pitchFamily="34" charset="0"/>
            </a:endParaRPr>
          </a:p>
          <a:p>
            <a:pPr algn="just"/>
            <a:r>
              <a:rPr lang="fr-FR" sz="1050" dirty="0">
                <a:cs typeface="Arial" panose="020B0604020202020204" pitchFamily="34" charset="0"/>
              </a:rPr>
              <a:t>D’autres arguments sont donc aujourd’hui plus utilisés, de façon certainement plus décomplexée qu’auparavant : l’absence de gestion directe des ressources humaines, la diminution des incertitudes financières (objectifs chiffrés opposables), les relations contractuelles entre le pouvoir politique et </a:t>
            </a:r>
            <a:r>
              <a:rPr lang="fr-FR" sz="1050" dirty="0" smtClean="0">
                <a:cs typeface="Arial" panose="020B0604020202020204" pitchFamily="34" charset="0"/>
              </a:rPr>
              <a:t>le </a:t>
            </a:r>
            <a:r>
              <a:rPr lang="fr-FR" sz="1050" dirty="0">
                <a:cs typeface="Arial" panose="020B0604020202020204" pitchFamily="34" charset="0"/>
              </a:rPr>
              <a:t>gestionnaire, la formalisation des résultats ou l’intégration de l’équipement dans le réseau (local et national) </a:t>
            </a:r>
            <a:r>
              <a:rPr lang="fr-FR" sz="1050" dirty="0" smtClean="0">
                <a:cs typeface="Arial" panose="020B0604020202020204" pitchFamily="34" charset="0"/>
              </a:rPr>
              <a:t>de l’exploitant </a:t>
            </a:r>
            <a:r>
              <a:rPr lang="fr-FR" sz="1050" dirty="0">
                <a:cs typeface="Arial" panose="020B0604020202020204" pitchFamily="34" charset="0"/>
              </a:rPr>
              <a:t>permettant à la fois des économies d’échelle pour </a:t>
            </a:r>
            <a:r>
              <a:rPr lang="fr-FR" sz="1050" dirty="0" smtClean="0">
                <a:cs typeface="Arial" panose="020B0604020202020204" pitchFamily="34" charset="0"/>
              </a:rPr>
              <a:t>ce dernier, </a:t>
            </a:r>
            <a:r>
              <a:rPr lang="fr-FR" sz="1050" dirty="0">
                <a:cs typeface="Arial" panose="020B0604020202020204" pitchFamily="34" charset="0"/>
              </a:rPr>
              <a:t>mais aussi la possibilité de </a:t>
            </a:r>
            <a:r>
              <a:rPr lang="fr-FR" sz="1050" dirty="0" smtClean="0">
                <a:cs typeface="Arial" panose="020B0604020202020204" pitchFamily="34" charset="0"/>
              </a:rPr>
              <a:t>bénéficier </a:t>
            </a:r>
            <a:r>
              <a:rPr lang="fr-FR" sz="1050" dirty="0">
                <a:cs typeface="Arial" panose="020B0604020202020204" pitchFamily="34" charset="0"/>
              </a:rPr>
              <a:t>de packages </a:t>
            </a:r>
            <a:r>
              <a:rPr lang="fr-FR" sz="1050" dirty="0" err="1">
                <a:cs typeface="Arial" panose="020B0604020202020204" pitchFamily="34" charset="0"/>
              </a:rPr>
              <a:t>sportivo</a:t>
            </a:r>
            <a:r>
              <a:rPr lang="fr-FR" sz="1050" dirty="0">
                <a:cs typeface="Arial" panose="020B0604020202020204" pitchFamily="34" charset="0"/>
              </a:rPr>
              <a:t>-touristiques pour l’usager/client. De beaux résultats sont par ailleurs observables dans tout le territoire.</a:t>
            </a:r>
          </a:p>
          <a:p>
            <a:pPr algn="just"/>
            <a:endParaRPr lang="fr-FR" sz="1050" dirty="0">
              <a:cs typeface="Arial" panose="020B0604020202020204" pitchFamily="34" charset="0"/>
            </a:endParaRPr>
          </a:p>
          <a:p>
            <a:pPr algn="just"/>
            <a:r>
              <a:rPr lang="fr-FR" sz="1050" dirty="0">
                <a:cs typeface="Arial" panose="020B0604020202020204" pitchFamily="34" charset="0"/>
              </a:rPr>
              <a:t>Et si au fond, le seul motif expliquant, au cas par cas les délégations, ne serait-il pas la volonté de ne pas gérer ? Alors se pose la question des missions de service public à travers ces équipements (ou services) qui ont fait l’objet d’un lourd investissement des collectivités publiques. Eternel débat, certainement</a:t>
            </a:r>
            <a:r>
              <a:rPr lang="fr-FR" sz="1050" dirty="0" smtClean="0">
                <a:cs typeface="Arial" panose="020B0604020202020204" pitchFamily="34" charset="0"/>
              </a:rPr>
              <a:t>.</a:t>
            </a:r>
          </a:p>
          <a:p>
            <a:pPr algn="just"/>
            <a:endParaRPr lang="fr-FR" sz="1050" dirty="0">
              <a:cs typeface="Arial" panose="020B0604020202020204" pitchFamily="34" charset="0"/>
            </a:endParaRPr>
          </a:p>
          <a:p>
            <a:pPr algn="just"/>
            <a:endParaRPr lang="fr-FR" sz="1050" dirty="0" smtClean="0">
              <a:cs typeface="Arial" panose="020B0604020202020204" pitchFamily="34" charset="0"/>
            </a:endParaRPr>
          </a:p>
          <a:p>
            <a:pPr algn="just"/>
            <a:r>
              <a:rPr lang="fr-FR" sz="1050" dirty="0">
                <a:cs typeface="Arial" panose="020B0604020202020204" pitchFamily="34" charset="0"/>
                <a:hlinkClick r:id="rId4"/>
              </a:rPr>
              <a:t>http://www.sportcoll.com/documentation/4/etudes_rapports</a:t>
            </a:r>
            <a:endParaRPr lang="fr-FR" sz="1050" dirty="0">
              <a:cs typeface="Arial" panose="020B0604020202020204" pitchFamily="34" charset="0"/>
            </a:endParaRPr>
          </a:p>
        </p:txBody>
      </p:sp>
      <p:sp>
        <p:nvSpPr>
          <p:cNvPr id="34" name="ZoneTexte 33"/>
          <p:cNvSpPr txBox="1"/>
          <p:nvPr/>
        </p:nvSpPr>
        <p:spPr>
          <a:xfrm>
            <a:off x="2721919" y="1550381"/>
            <a:ext cx="4608512" cy="707886"/>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LES DSP des équipements sportifs ou le syndrome de la patate chaude </a:t>
            </a:r>
          </a:p>
        </p:txBody>
      </p:sp>
      <p:sp>
        <p:nvSpPr>
          <p:cNvPr id="36" name="ZoneTexte 35"/>
          <p:cNvSpPr txBox="1"/>
          <p:nvPr/>
        </p:nvSpPr>
        <p:spPr>
          <a:xfrm>
            <a:off x="249754" y="5706740"/>
            <a:ext cx="2304256" cy="830997"/>
          </a:xfrm>
          <a:prstGeom prst="rect">
            <a:avLst/>
          </a:prstGeom>
          <a:noFill/>
        </p:spPr>
        <p:txBody>
          <a:bodyPr wrap="square" rtlCol="0">
            <a:spAutoFit/>
          </a:bodyPr>
          <a:lstStyle/>
          <a:p>
            <a:pPr algn="just"/>
            <a:r>
              <a:rPr lang="fr-FR" sz="1200" i="1" dirty="0">
                <a:cs typeface="Arial" panose="020B0604020202020204" pitchFamily="34" charset="0"/>
              </a:rPr>
              <a:t>Et si au fond, le seul motif expliquant, au cas par cas les délégations, ne serait-il pas la volonté de ne pas gérer ? </a:t>
            </a:r>
          </a:p>
        </p:txBody>
      </p:sp>
      <p:sp>
        <p:nvSpPr>
          <p:cNvPr id="37" name="ZoneTexte 36"/>
          <p:cNvSpPr txBox="1"/>
          <p:nvPr/>
        </p:nvSpPr>
        <p:spPr>
          <a:xfrm>
            <a:off x="249754" y="3729732"/>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a:t>
            </a:r>
            <a:r>
              <a:rPr lang="fr-FR" sz="1600" b="1" cap="all" dirty="0" err="1">
                <a:solidFill>
                  <a:srgbClr val="009FE3"/>
                </a:solidFill>
                <a:cs typeface="Arial" panose="020B0604020202020204" pitchFamily="34" charset="0"/>
              </a:rPr>
              <a:t>Lapeyronie</a:t>
            </a:r>
            <a:endParaRPr lang="fr-FR" sz="1600" b="1" cap="all" dirty="0">
              <a:solidFill>
                <a:srgbClr val="009FE3"/>
              </a:solidFill>
              <a:cs typeface="Arial" panose="020B0604020202020204" pitchFamily="34" charset="0"/>
            </a:endParaRPr>
          </a:p>
          <a:p>
            <a:pPr algn="ctr"/>
            <a:r>
              <a:rPr lang="fr-FR" sz="1000" dirty="0" smtClean="0">
                <a:cs typeface="Arial" panose="020B0604020202020204" pitchFamily="34" charset="0"/>
              </a:rPr>
              <a:t>Directeur </a:t>
            </a:r>
            <a:r>
              <a:rPr lang="fr-FR" sz="1000" i="1" dirty="0" smtClean="0">
                <a:cs typeface="Arial" panose="020B0604020202020204" pitchFamily="34" charset="0"/>
              </a:rPr>
              <a:t>SportColl</a:t>
            </a:r>
          </a:p>
          <a:p>
            <a:pPr algn="ctr"/>
            <a:r>
              <a:rPr lang="fr-FR" sz="1000" dirty="0" smtClean="0">
                <a:cs typeface="Arial" panose="020B0604020202020204" pitchFamily="34" charset="0"/>
              </a:rPr>
              <a:t>Maître de conférences associé</a:t>
            </a:r>
          </a:p>
          <a:p>
            <a:pPr algn="ctr"/>
            <a:r>
              <a:rPr lang="fr-FR" sz="1000" i="1" dirty="0" smtClean="0">
                <a:cs typeface="Arial" panose="020B0604020202020204" pitchFamily="34" charset="0"/>
              </a:rPr>
              <a:t>Université de</a:t>
            </a:r>
            <a:r>
              <a:rPr lang="fr-FR" sz="1000" i="1" dirty="0">
                <a:cs typeface="Arial" panose="020B0604020202020204" pitchFamily="34" charset="0"/>
              </a:rPr>
              <a:t> </a:t>
            </a:r>
            <a:r>
              <a:rPr lang="fr-FR" sz="1000" i="1" dirty="0" smtClean="0">
                <a:cs typeface="Arial" panose="020B0604020202020204" pitchFamily="34" charset="0"/>
              </a:rPr>
              <a:t>Montpellier</a:t>
            </a:r>
            <a:endParaRPr lang="fr-FR" sz="1000" i="1"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2" name="Image 1"/>
          <p:cNvPicPr>
            <a:picLocks noChangeAspect="1"/>
          </p:cNvPicPr>
          <p:nvPr/>
        </p:nvPicPr>
        <p:blipFill rotWithShape="1">
          <a:blip r:embed="rId5">
            <a:extLst>
              <a:ext uri="{28A0092B-C50C-407E-A947-70E740481C1C}">
                <a14:useLocalDpi xmlns:a14="http://schemas.microsoft.com/office/drawing/2010/main" val="0"/>
              </a:ext>
            </a:extLst>
          </a:blip>
          <a:srcRect l="18249" r="19551"/>
          <a:stretch/>
        </p:blipFill>
        <p:spPr>
          <a:xfrm>
            <a:off x="773093" y="2045147"/>
            <a:ext cx="1257578" cy="1469098"/>
          </a:xfrm>
          <a:prstGeom prst="rect">
            <a:avLst/>
          </a:prstGeom>
        </p:spPr>
      </p:pic>
      <p:pic>
        <p:nvPicPr>
          <p:cNvPr id="4" name="Image 3"/>
          <p:cNvPicPr>
            <a:picLocks noChangeAspect="1"/>
          </p:cNvPicPr>
          <p:nvPr/>
        </p:nvPicPr>
        <p:blipFill>
          <a:blip r:embed="rId6"/>
          <a:stretch>
            <a:fillRect/>
          </a:stretch>
        </p:blipFill>
        <p:spPr>
          <a:xfrm>
            <a:off x="305591" y="8443044"/>
            <a:ext cx="2192581" cy="1644436"/>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71</a:t>
            </a:r>
            <a:endParaRPr lang="fr-FR" sz="1800" spc="100" dirty="0">
              <a:cs typeface="Arial" panose="020B0604020202020204" pitchFamily="34" charset="0"/>
            </a:endParaRPr>
          </a:p>
        </p:txBody>
      </p:sp>
    </p:spTree>
    <p:extLst>
      <p:ext uri="{BB962C8B-B14F-4D97-AF65-F5344CB8AC3E}">
        <p14:creationId xmlns:p14="http://schemas.microsoft.com/office/powerpoint/2010/main" val="36386310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54217" y="7857957"/>
            <a:ext cx="500120" cy="425184"/>
          </a:xfrm>
          <a:prstGeom prst="rect">
            <a:avLst/>
          </a:prstGeom>
        </p:spPr>
      </p:pic>
      <p:sp>
        <p:nvSpPr>
          <p:cNvPr id="31" name="ZoneTexte 30"/>
          <p:cNvSpPr txBox="1"/>
          <p:nvPr/>
        </p:nvSpPr>
        <p:spPr>
          <a:xfrm>
            <a:off x="2664246" y="1807853"/>
            <a:ext cx="4608512" cy="10756791"/>
          </a:xfrm>
          <a:prstGeom prst="rect">
            <a:avLst/>
          </a:prstGeom>
          <a:noFill/>
        </p:spPr>
        <p:txBody>
          <a:bodyPr wrap="square" numCol="2" spcCol="216000" rtlCol="0">
            <a:spAutoFit/>
          </a:bodyPr>
          <a:lstStyle/>
          <a:p>
            <a:pPr algn="just"/>
            <a:r>
              <a:rPr lang="fr-FR" sz="1000" b="1" dirty="0" smtClean="0"/>
              <a:t>En </a:t>
            </a:r>
            <a:r>
              <a:rPr lang="fr-FR" sz="1000" b="1" dirty="0"/>
              <a:t>quelques mots, présentez </a:t>
            </a:r>
            <a:r>
              <a:rPr lang="fr-FR" sz="1000" b="1" dirty="0" smtClean="0"/>
              <a:t>vous.</a:t>
            </a:r>
            <a:endParaRPr lang="fr-FR" sz="1000" b="1" dirty="0"/>
          </a:p>
          <a:p>
            <a:pPr algn="just"/>
            <a:endParaRPr lang="fr-FR" sz="1000" dirty="0"/>
          </a:p>
          <a:p>
            <a:pPr algn="just"/>
            <a:r>
              <a:rPr lang="fr-FR" sz="1000" dirty="0"/>
              <a:t>Maître de conférences en management du sport et développement territorial, après un cursus STAPS du DEUG au doctorat. </a:t>
            </a:r>
          </a:p>
          <a:p>
            <a:pPr algn="just"/>
            <a:r>
              <a:rPr lang="fr-FR" sz="1000" dirty="0"/>
              <a:t>J’ai interrompu volontairement ma carrière universitaire pendant 11 ans (2003-2014) après 11 ans d’enseignements pour  « explorer » en immersion d’autres expériences </a:t>
            </a:r>
            <a:r>
              <a:rPr lang="fr-FR" sz="1000" dirty="0" smtClean="0"/>
              <a:t>professionnelles.  </a:t>
            </a:r>
            <a:r>
              <a:rPr lang="fr-FR" sz="1000" dirty="0">
                <a:hlinkClick r:id="rId3"/>
              </a:rPr>
              <a:t>https://www.linkedin.com/in/eric-adamkiewicz-b5a95618</a:t>
            </a:r>
            <a:r>
              <a:rPr lang="fr-FR" sz="1000" dirty="0" smtClean="0">
                <a:hlinkClick r:id="rId3"/>
              </a:rPr>
              <a:t>/</a:t>
            </a:r>
            <a:endParaRPr lang="fr-FR" sz="1000" dirty="0" smtClean="0"/>
          </a:p>
          <a:p>
            <a:pPr algn="just"/>
            <a:endParaRPr lang="fr-FR" sz="1000" dirty="0"/>
          </a:p>
          <a:p>
            <a:pPr algn="just"/>
            <a:r>
              <a:rPr lang="fr-FR" sz="1000" b="1" dirty="0" smtClean="0"/>
              <a:t>Les </a:t>
            </a:r>
            <a:r>
              <a:rPr lang="fr-FR" sz="1000" b="1" dirty="0"/>
              <a:t>piscines en tête de liste, les gestions d'équipements publics en délégation de service public font l'objet de nombreux </a:t>
            </a:r>
            <a:r>
              <a:rPr lang="fr-FR" sz="1000" b="1" dirty="0" smtClean="0"/>
              <a:t>débats. </a:t>
            </a:r>
            <a:r>
              <a:rPr lang="fr-FR" sz="1000" b="1" dirty="0"/>
              <a:t>Avec le recul historique et professionnel qui est le vôtre, quel est votre avis ?</a:t>
            </a:r>
          </a:p>
          <a:p>
            <a:pPr algn="just"/>
            <a:endParaRPr lang="fr-FR" sz="1000" dirty="0"/>
          </a:p>
          <a:p>
            <a:pPr algn="just"/>
            <a:r>
              <a:rPr lang="fr-FR" sz="1000" dirty="0" smtClean="0"/>
              <a:t>La </a:t>
            </a:r>
            <a:r>
              <a:rPr lang="fr-FR" sz="1000" dirty="0"/>
              <a:t>question de la Délégation de Service Public (ou pas) repose selon moi sur deux principes indépendants mais pouvant être combinés : une meilleure efficience (économique … ou symbolique) et/ou est-ce un renoncement de certains élus à mettre en œuvre une action publique dans le cadre d’un intérêt général mal déterminé ?</a:t>
            </a:r>
          </a:p>
          <a:p>
            <a:pPr algn="just"/>
            <a:endParaRPr lang="fr-FR" sz="1000" dirty="0"/>
          </a:p>
          <a:p>
            <a:pPr algn="just"/>
            <a:r>
              <a:rPr lang="fr-FR" sz="1000" dirty="0"/>
              <a:t>L’argument principal pour justifier une DSP est généralement l’optimisation de gestion que le service public ne serait pas en capacité de réaliser. Alors même que l’on constate que ce sont les mêmes outils et les mêmes référentiels de gestion qui sont utilisés par les services administratifs et comptables depuis plus de 20 ans. Les compétences dans la mise en œuvre des principes de gestion </a:t>
            </a:r>
            <a:r>
              <a:rPr lang="fr-FR" sz="1000" dirty="0" smtClean="0"/>
              <a:t>« comme </a:t>
            </a:r>
            <a:r>
              <a:rPr lang="fr-FR" sz="1000" dirty="0"/>
              <a:t>dans le privé » sont appliquées dans les services des collectivités, seuls les objectifs « politiques » et les directives changent.… comme pour fixer les tarifs appliqués !</a:t>
            </a:r>
          </a:p>
          <a:p>
            <a:pPr algn="just"/>
            <a:endParaRPr lang="fr-FR" sz="1000" dirty="0"/>
          </a:p>
          <a:p>
            <a:pPr algn="just"/>
            <a:r>
              <a:rPr lang="fr-FR" sz="1000" dirty="0"/>
              <a:t>Pour les établissements de bain, la DSP c’est l’assurance de montrer sa rigueur de gestionnaire afin de limiter le déficit « obligatoirement » </a:t>
            </a:r>
            <a:r>
              <a:rPr lang="fr-FR" sz="1000" dirty="0" smtClean="0"/>
              <a:t>abyssal </a:t>
            </a:r>
            <a:r>
              <a:rPr lang="fr-FR" sz="1000" dirty="0"/>
              <a:t>lié à l’absence de politique tarifaire cohérente au regard des coûts réels des pratiques aquatiques. Mais c’est </a:t>
            </a:r>
            <a:r>
              <a:rPr lang="fr-FR" sz="1000" dirty="0" smtClean="0"/>
              <a:t>aussi</a:t>
            </a:r>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r>
              <a:rPr lang="fr-FR" sz="1000" dirty="0" smtClean="0"/>
              <a:t>permettre </a:t>
            </a:r>
            <a:r>
              <a:rPr lang="fr-FR" sz="1000" dirty="0"/>
              <a:t>à certaines sociétés de fonctionner dans un établissement </a:t>
            </a:r>
            <a:r>
              <a:rPr lang="fr-FR" sz="1000" dirty="0" smtClean="0"/>
              <a:t>« public </a:t>
            </a:r>
            <a:r>
              <a:rPr lang="fr-FR" sz="1000" dirty="0"/>
              <a:t>» sans avoir la contrainte des marchés publics.</a:t>
            </a:r>
          </a:p>
          <a:p>
            <a:pPr algn="just"/>
            <a:endParaRPr lang="fr-FR" sz="1000" dirty="0"/>
          </a:p>
          <a:p>
            <a:pPr algn="just"/>
            <a:r>
              <a:rPr lang="fr-FR" sz="1000" dirty="0"/>
              <a:t>La gestion déléguée est devenue pour certains une forme </a:t>
            </a:r>
            <a:r>
              <a:rPr lang="fr-FR" sz="1000" dirty="0" smtClean="0"/>
              <a:t>de gouvernance </a:t>
            </a:r>
            <a:r>
              <a:rPr lang="fr-FR" sz="1000" dirty="0"/>
              <a:t>déléguée pour « gérer » le </a:t>
            </a:r>
            <a:r>
              <a:rPr lang="fr-FR" sz="1000" dirty="0" smtClean="0"/>
              <a:t>hard,  à l’image des </a:t>
            </a:r>
            <a:r>
              <a:rPr lang="fr-FR" sz="1000" dirty="0"/>
              <a:t>contraintes de négociations </a:t>
            </a:r>
            <a:r>
              <a:rPr lang="fr-FR" sz="1000" dirty="0" smtClean="0"/>
              <a:t>financières avec </a:t>
            </a:r>
            <a:r>
              <a:rPr lang="fr-FR" sz="1000" dirty="0"/>
              <a:t>l</a:t>
            </a:r>
            <a:r>
              <a:rPr lang="fr-FR" sz="1000" dirty="0" smtClean="0"/>
              <a:t>es </a:t>
            </a:r>
            <a:r>
              <a:rPr lang="fr-FR" sz="1000" dirty="0"/>
              <a:t>clubs professionnels (ou pas) auxquels on a laissé prendre de mauvaises habitudes de fonctionnement dans certains équipements. D’ailleurs, si le système des DSP était « LA SOLUTION </a:t>
            </a:r>
            <a:r>
              <a:rPr lang="fr-FR" sz="1000" dirty="0" smtClean="0"/>
              <a:t>MIRACLE » </a:t>
            </a:r>
            <a:r>
              <a:rPr lang="fr-FR" sz="1000" dirty="0"/>
              <a:t>on ne verrait pas des établissements  sportifs revenir en régie directe après des périodes de </a:t>
            </a:r>
            <a:r>
              <a:rPr lang="fr-FR" sz="1000" dirty="0" smtClean="0"/>
              <a:t>DSP.</a:t>
            </a:r>
            <a:endParaRPr lang="fr-FR" sz="1000" dirty="0"/>
          </a:p>
          <a:p>
            <a:pPr algn="just"/>
            <a:endParaRPr lang="fr-FR" sz="1000" dirty="0"/>
          </a:p>
          <a:p>
            <a:pPr algn="just"/>
            <a:r>
              <a:rPr lang="fr-FR" sz="1000" b="1" dirty="0" smtClean="0"/>
              <a:t>Enfin</a:t>
            </a:r>
            <a:r>
              <a:rPr lang="fr-FR" sz="1000" b="1" dirty="0"/>
              <a:t>, avez-vous des conseils pour aider une collectivité territoriale dans sa réflexion d'externalisation ou pas de la gestion de ses services publics ?</a:t>
            </a:r>
          </a:p>
          <a:p>
            <a:pPr algn="just"/>
            <a:endParaRPr lang="fr-FR" sz="1000" dirty="0"/>
          </a:p>
          <a:p>
            <a:pPr algn="just"/>
            <a:r>
              <a:rPr lang="fr-FR" sz="1000" dirty="0"/>
              <a:t>C’est juste une question de choix à assumer. </a:t>
            </a:r>
          </a:p>
          <a:p>
            <a:pPr algn="just"/>
            <a:r>
              <a:rPr lang="fr-FR" sz="1000" dirty="0"/>
              <a:t>Dans les faits, souvent on délègue l’activité commerciale d’un établissement public qui ne devient plus véritablement un « service public ». La DSP peut être la solution lorsqu’on ne dispose pas de personnels ou lorsqu’on souhaite ne plus recruter « pour faire des économies ». Reste à vérifier dans le temps, sur plusieurs mandats, si les économies sont réelles ou fantasmées et si les possibilités d’animation des équipements publics et si la réactivité des politiques locales demeurent.</a:t>
            </a:r>
          </a:p>
          <a:p>
            <a:pPr algn="just"/>
            <a:endParaRPr lang="fr-FR" sz="1000" dirty="0"/>
          </a:p>
          <a:p>
            <a:pPr algn="just"/>
            <a:r>
              <a:rPr lang="fr-FR" sz="1000" dirty="0"/>
              <a:t>Mais il est vrai que l’on a aussi réussi le tour de force d’inventer les Sociétés Publiques Locales -SPL (pour remplacer les Sociétés d’Economie Mixte -SEM) qui permettent de ne pas respecter certaines règles administratives des marchés publics… et rendre le système plus souple. Mais au final, est-ce plus économique et surtout plus efficient </a:t>
            </a:r>
            <a:r>
              <a:rPr lang="fr-FR" sz="1000" dirty="0" smtClean="0"/>
              <a:t>?</a:t>
            </a:r>
            <a:endParaRPr lang="fr-FR" sz="1000" dirty="0"/>
          </a:p>
        </p:txBody>
      </p:sp>
      <p:sp>
        <p:nvSpPr>
          <p:cNvPr id="34" name="ZoneTexte 33"/>
          <p:cNvSpPr txBox="1"/>
          <p:nvPr/>
        </p:nvSpPr>
        <p:spPr>
          <a:xfrm>
            <a:off x="2700511" y="1318456"/>
            <a:ext cx="4752528"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a:t>
            </a:r>
            <a:r>
              <a:rPr lang="fr-FR" sz="2400" b="1" cap="all" dirty="0" err="1" smtClean="0">
                <a:solidFill>
                  <a:srgbClr val="009FE3"/>
                </a:solidFill>
                <a:cs typeface="Arial" panose="020B0604020202020204" pitchFamily="34" charset="0"/>
              </a:rPr>
              <a:t>d’Eric</a:t>
            </a:r>
            <a:r>
              <a:rPr lang="fr-FR" sz="2400" b="1" cap="all" dirty="0" smtClean="0">
                <a:solidFill>
                  <a:srgbClr val="009FE3"/>
                </a:solidFill>
                <a:cs typeface="Arial" panose="020B0604020202020204" pitchFamily="34" charset="0"/>
              </a:rPr>
              <a:t> </a:t>
            </a:r>
            <a:r>
              <a:rPr lang="fr-FR" sz="2400" b="1" cap="all" dirty="0" err="1" smtClean="0">
                <a:solidFill>
                  <a:srgbClr val="009FE3"/>
                </a:solidFill>
                <a:cs typeface="Arial" panose="020B0604020202020204" pitchFamily="34" charset="0"/>
              </a:rPr>
              <a:t>Adamkiewicz</a:t>
            </a:r>
            <a:endParaRPr lang="fr-FR" sz="2400" b="1" cap="all" dirty="0" smtClean="0">
              <a:solidFill>
                <a:srgbClr val="009FE3"/>
              </a:solidFill>
              <a:cs typeface="Arial" panose="020B0604020202020204" pitchFamily="34" charset="0"/>
            </a:endParaRPr>
          </a:p>
        </p:txBody>
      </p:sp>
      <p:sp>
        <p:nvSpPr>
          <p:cNvPr id="36" name="ZoneTexte 35"/>
          <p:cNvSpPr txBox="1"/>
          <p:nvPr/>
        </p:nvSpPr>
        <p:spPr>
          <a:xfrm>
            <a:off x="250081" y="5634732"/>
            <a:ext cx="2304256" cy="2123658"/>
          </a:xfrm>
          <a:prstGeom prst="rect">
            <a:avLst/>
          </a:prstGeom>
          <a:noFill/>
        </p:spPr>
        <p:txBody>
          <a:bodyPr wrap="square" rtlCol="0">
            <a:spAutoFit/>
          </a:bodyPr>
          <a:lstStyle/>
          <a:p>
            <a:pPr algn="just"/>
            <a:r>
              <a:rPr lang="fr-FR" sz="1200" i="1" dirty="0">
                <a:cs typeface="Arial" panose="020B0604020202020204" pitchFamily="34" charset="0"/>
              </a:rPr>
              <a:t>La question de la Délégation de Service Public (ou pas) repose selon moi sur deux principes indépendants mais pouvant être combinés : une meilleure efficience (économique … ou symbolique) et/ou est-ce un renoncement de certains élus à mettre en œuvre une action publique dans le cadre d’un intérêt général mal déterminé ?</a:t>
            </a:r>
          </a:p>
        </p:txBody>
      </p:sp>
      <p:sp>
        <p:nvSpPr>
          <p:cNvPr id="37" name="ZoneTexte 36"/>
          <p:cNvSpPr txBox="1"/>
          <p:nvPr/>
        </p:nvSpPr>
        <p:spPr>
          <a:xfrm>
            <a:off x="250081" y="3985871"/>
            <a:ext cx="2378422" cy="646331"/>
          </a:xfrm>
          <a:prstGeom prst="rect">
            <a:avLst/>
          </a:prstGeom>
          <a:noFill/>
        </p:spPr>
        <p:txBody>
          <a:bodyPr wrap="square" rtlCol="0">
            <a:spAutoFit/>
          </a:bodyPr>
          <a:lstStyle/>
          <a:p>
            <a:pPr algn="ctr"/>
            <a:r>
              <a:rPr lang="fr-FR" sz="1200" b="1" cap="all" dirty="0" err="1" smtClean="0">
                <a:solidFill>
                  <a:srgbClr val="009FE3"/>
                </a:solidFill>
                <a:cs typeface="Arial" panose="020B0604020202020204" pitchFamily="34" charset="0"/>
              </a:rPr>
              <a:t>Eric</a:t>
            </a:r>
            <a:r>
              <a:rPr lang="fr-FR" sz="1200" b="1" cap="all" dirty="0" smtClean="0">
                <a:solidFill>
                  <a:srgbClr val="009FE3"/>
                </a:solidFill>
                <a:cs typeface="Arial" panose="020B0604020202020204" pitchFamily="34" charset="0"/>
              </a:rPr>
              <a:t> </a:t>
            </a:r>
            <a:r>
              <a:rPr lang="fr-FR" sz="1200" b="1" cap="all" dirty="0" err="1" smtClean="0">
                <a:solidFill>
                  <a:srgbClr val="009FE3"/>
                </a:solidFill>
                <a:cs typeface="Arial" panose="020B0604020202020204" pitchFamily="34" charset="0"/>
              </a:rPr>
              <a:t>Adamkiewicz</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Maître de Conférences</a:t>
            </a:r>
          </a:p>
          <a:p>
            <a:pPr algn="ctr"/>
            <a:r>
              <a:rPr lang="fr-FR" sz="1200" dirty="0" smtClean="0">
                <a:cs typeface="Arial" panose="020B0604020202020204" pitchFamily="34" charset="0"/>
              </a:rPr>
              <a:t>Université de Toulouse</a:t>
            </a:r>
            <a:endParaRPr lang="fr-FR" sz="1200" dirty="0">
              <a:cs typeface="Arial" panose="020B0604020202020204" pitchFamily="34" charset="0"/>
            </a:endParaRPr>
          </a:p>
        </p:txBody>
      </p:sp>
      <p:pic>
        <p:nvPicPr>
          <p:cNvPr id="3" name="Image 2"/>
          <p:cNvPicPr>
            <a:picLocks noChangeAspect="1"/>
          </p:cNvPicPr>
          <p:nvPr/>
        </p:nvPicPr>
        <p:blipFill>
          <a:blip r:embed="rId4"/>
          <a:stretch>
            <a:fillRect/>
          </a:stretch>
        </p:blipFill>
        <p:spPr>
          <a:xfrm>
            <a:off x="729015" y="1606507"/>
            <a:ext cx="1513476" cy="2235235"/>
          </a:xfrm>
          <a:prstGeom prst="rect">
            <a:avLst/>
          </a:prstGeom>
        </p:spPr>
      </p:pic>
      <p:pic>
        <p:nvPicPr>
          <p:cNvPr id="2" name="Image 1"/>
          <p:cNvPicPr>
            <a:picLocks noChangeAspect="1"/>
          </p:cNvPicPr>
          <p:nvPr/>
        </p:nvPicPr>
        <p:blipFill>
          <a:blip r:embed="rId5"/>
          <a:stretch>
            <a:fillRect/>
          </a:stretch>
        </p:blipFill>
        <p:spPr>
          <a:xfrm>
            <a:off x="490656" y="8750024"/>
            <a:ext cx="1754582" cy="1754582"/>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72</a:t>
            </a:r>
            <a:endParaRPr lang="fr-FR" sz="1800" spc="100" dirty="0">
              <a:cs typeface="Arial" panose="020B0604020202020204" pitchFamily="34" charset="0"/>
            </a:endParaRPr>
          </a:p>
        </p:txBody>
      </p:sp>
    </p:spTree>
    <p:extLst>
      <p:ext uri="{BB962C8B-B14F-4D97-AF65-F5344CB8AC3E}">
        <p14:creationId xmlns:p14="http://schemas.microsoft.com/office/powerpoint/2010/main" val="32615082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474282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22524" y="7183435"/>
            <a:ext cx="500120" cy="425184"/>
          </a:xfrm>
          <a:prstGeom prst="rect">
            <a:avLst/>
          </a:prstGeom>
        </p:spPr>
      </p:pic>
      <p:sp>
        <p:nvSpPr>
          <p:cNvPr id="31" name="ZoneTexte 30"/>
          <p:cNvSpPr txBox="1"/>
          <p:nvPr/>
        </p:nvSpPr>
        <p:spPr>
          <a:xfrm>
            <a:off x="2772519" y="1792481"/>
            <a:ext cx="4608512" cy="8894743"/>
          </a:xfrm>
          <a:prstGeom prst="rect">
            <a:avLst/>
          </a:prstGeom>
          <a:noFill/>
        </p:spPr>
        <p:txBody>
          <a:bodyPr wrap="square" numCol="2" spcCol="216000" rtlCol="0">
            <a:spAutoFit/>
          </a:bodyPr>
          <a:lstStyle/>
          <a:p>
            <a:pPr algn="just"/>
            <a:r>
              <a:rPr lang="fr-FR" sz="1050" b="1" dirty="0" smtClean="0">
                <a:cs typeface="Arial" panose="020B0604020202020204" pitchFamily="34" charset="0"/>
              </a:rPr>
              <a:t>Merci </a:t>
            </a:r>
            <a:r>
              <a:rPr lang="fr-FR" sz="1050" b="1" dirty="0">
                <a:cs typeface="Arial" panose="020B0604020202020204" pitchFamily="34" charset="0"/>
              </a:rPr>
              <a:t>de vous présenter et de présenter votre structure en quelques mots</a:t>
            </a:r>
          </a:p>
          <a:p>
            <a:pPr algn="just"/>
            <a:r>
              <a:rPr lang="fr-FR" sz="1050" dirty="0">
                <a:cs typeface="Arial" panose="020B0604020202020204" pitchFamily="34" charset="0"/>
              </a:rPr>
              <a:t>Aurélien </a:t>
            </a:r>
            <a:r>
              <a:rPr lang="fr-FR" sz="1050" dirty="0" smtClean="0">
                <a:cs typeface="Arial" panose="020B0604020202020204" pitchFamily="34" charset="0"/>
              </a:rPr>
              <a:t>Judas, </a:t>
            </a:r>
            <a:r>
              <a:rPr lang="fr-FR" sz="1050" dirty="0">
                <a:cs typeface="Arial" panose="020B0604020202020204" pitchFamily="34" charset="0"/>
              </a:rPr>
              <a:t>je suis actuellement Directeur de Site pour Vert Marine. Issu d'une formation STAPS, Master Management du sport spécialité Politiques Publiques et Stratégies des Organisations Sportives, cela fait 3 ans et demi que j'occupe cette fonction. Je m'occupe du site Val de Forme situé à Yerres dans </a:t>
            </a:r>
            <a:r>
              <a:rPr lang="fr-FR" sz="1050" dirty="0" smtClean="0">
                <a:cs typeface="Arial" panose="020B0604020202020204" pitchFamily="34" charset="0"/>
              </a:rPr>
              <a:t>l'Essonne : </a:t>
            </a:r>
            <a:r>
              <a:rPr lang="fr-FR" sz="1050" dirty="0">
                <a:cs typeface="Arial" panose="020B0604020202020204" pitchFamily="34" charset="0"/>
              </a:rPr>
              <a:t>c'est un équipement </a:t>
            </a:r>
            <a:r>
              <a:rPr lang="fr-FR" sz="1050" dirty="0" err="1">
                <a:cs typeface="Arial" panose="020B0604020202020204" pitchFamily="34" charset="0"/>
              </a:rPr>
              <a:t>multi-fonction</a:t>
            </a:r>
            <a:r>
              <a:rPr lang="fr-FR" sz="1050" dirty="0">
                <a:cs typeface="Arial" panose="020B0604020202020204" pitchFamily="34" charset="0"/>
              </a:rPr>
              <a:t> de la communauté d'agglomération du Val d'Yerres Val de Seine, qui regroupe une partie aquatique, un espace fitness et un espace bien-être, le tout sur 3000m².</a:t>
            </a:r>
          </a:p>
          <a:p>
            <a:pPr algn="just"/>
            <a:endParaRPr lang="fr-FR" sz="1050" dirty="0" smtClean="0">
              <a:cs typeface="Arial" panose="020B0604020202020204" pitchFamily="34" charset="0"/>
            </a:endParaRPr>
          </a:p>
          <a:p>
            <a:pPr algn="just"/>
            <a:r>
              <a:rPr lang="fr-FR" sz="1050" b="1" dirty="0" smtClean="0">
                <a:cs typeface="Arial" panose="020B0604020202020204" pitchFamily="34" charset="0"/>
              </a:rPr>
              <a:t>A </a:t>
            </a:r>
            <a:r>
              <a:rPr lang="fr-FR" sz="1050" b="1" dirty="0">
                <a:cs typeface="Arial" panose="020B0604020202020204" pitchFamily="34" charset="0"/>
              </a:rPr>
              <a:t>travers votre expérience, vous avez été amené à gérer des équipements en délégation de service public : pouvez-vous identifier les forces et faiblesses de ce modes de gestion </a:t>
            </a:r>
            <a:r>
              <a:rPr lang="fr-FR" sz="1050" b="1" dirty="0" smtClean="0">
                <a:cs typeface="Arial" panose="020B0604020202020204" pitchFamily="34" charset="0"/>
              </a:rPr>
              <a:t>?</a:t>
            </a:r>
          </a:p>
          <a:p>
            <a:pPr algn="just"/>
            <a:endParaRPr lang="fr-FR" sz="1050" dirty="0">
              <a:cs typeface="Arial" panose="020B0604020202020204" pitchFamily="34" charset="0"/>
            </a:endParaRPr>
          </a:p>
          <a:p>
            <a:pPr algn="just"/>
            <a:r>
              <a:rPr lang="fr-FR" sz="1050" dirty="0">
                <a:cs typeface="Arial" panose="020B0604020202020204" pitchFamily="34" charset="0"/>
              </a:rPr>
              <a:t>Avant tout, il faut savoir qu'avec la délégation de service public (DSP), il y a plusieurs </a:t>
            </a:r>
            <a:r>
              <a:rPr lang="fr-FR" sz="1050" dirty="0" smtClean="0">
                <a:cs typeface="Arial" panose="020B0604020202020204" pitchFamily="34" charset="0"/>
              </a:rPr>
              <a:t>types </a:t>
            </a:r>
            <a:r>
              <a:rPr lang="fr-FR" sz="1050" dirty="0">
                <a:cs typeface="Arial" panose="020B0604020202020204" pitchFamily="34" charset="0"/>
              </a:rPr>
              <a:t>de </a:t>
            </a:r>
            <a:r>
              <a:rPr lang="fr-FR" sz="1050" dirty="0" smtClean="0">
                <a:cs typeface="Arial" panose="020B0604020202020204" pitchFamily="34" charset="0"/>
              </a:rPr>
              <a:t>contrats </a:t>
            </a:r>
            <a:r>
              <a:rPr lang="fr-FR" sz="1050" dirty="0">
                <a:cs typeface="Arial" panose="020B0604020202020204" pitchFamily="34" charset="0"/>
              </a:rPr>
              <a:t>qui peuvent nous lier avec les </a:t>
            </a:r>
            <a:r>
              <a:rPr lang="fr-FR" sz="1050" dirty="0" smtClean="0">
                <a:cs typeface="Arial" panose="020B0604020202020204" pitchFamily="34" charset="0"/>
              </a:rPr>
              <a:t>collectivités; </a:t>
            </a:r>
            <a:r>
              <a:rPr lang="fr-FR" sz="1050" dirty="0">
                <a:cs typeface="Arial" panose="020B0604020202020204" pitchFamily="34" charset="0"/>
              </a:rPr>
              <a:t>mon site est sous contrat d'affermage et ce type de contrat, qui est le plus courant, présente certains avantages pour la collectivité. En effet ce contrat fixe une règle simple : La gestion est faite aux risques et périls du fermier, et si </a:t>
            </a:r>
            <a:r>
              <a:rPr lang="fr-FR" sz="1050" dirty="0" smtClean="0">
                <a:cs typeface="Arial" panose="020B0604020202020204" pitchFamily="34" charset="0"/>
              </a:rPr>
              <a:t>bénéfices, </a:t>
            </a:r>
            <a:r>
              <a:rPr lang="fr-FR" sz="1050" dirty="0">
                <a:cs typeface="Arial" panose="020B0604020202020204" pitchFamily="34" charset="0"/>
              </a:rPr>
              <a:t>ils sont partagés à 50-50 avec le délégant.</a:t>
            </a:r>
          </a:p>
          <a:p>
            <a:pPr algn="just"/>
            <a:r>
              <a:rPr lang="fr-FR" sz="1050" dirty="0">
                <a:cs typeface="Arial" panose="020B0604020202020204" pitchFamily="34" charset="0"/>
              </a:rPr>
              <a:t>A travers cet exemple simple, on peut facilement voir qu'il y a un avantage pour la collectivité à mettre en DSP certains équipements sportifs, les éventuelles pertes sont assumées par le fermier et il peut y avoir des bénéfices liés au contrat.</a:t>
            </a:r>
          </a:p>
          <a:p>
            <a:pPr algn="just"/>
            <a:r>
              <a:rPr lang="fr-FR" sz="1050" dirty="0">
                <a:cs typeface="Arial" panose="020B0604020202020204" pitchFamily="34" charset="0"/>
              </a:rPr>
              <a:t>De façon plus générale, les forces de ce mode de gestion sont </a:t>
            </a:r>
            <a:r>
              <a:rPr lang="fr-FR" sz="1050" dirty="0" smtClean="0">
                <a:cs typeface="Arial" panose="020B0604020202020204" pitchFamily="34" charset="0"/>
              </a:rPr>
              <a:t>variées ; </a:t>
            </a:r>
            <a:r>
              <a:rPr lang="fr-FR" sz="1050" dirty="0">
                <a:cs typeface="Arial" panose="020B0604020202020204" pitchFamily="34" charset="0"/>
              </a:rPr>
              <a:t>il y </a:t>
            </a:r>
            <a:r>
              <a:rPr lang="fr-FR" sz="1050" dirty="0" smtClean="0">
                <a:cs typeface="Arial" panose="020B0604020202020204" pitchFamily="34" charset="0"/>
              </a:rPr>
              <a:t>a par exemple, </a:t>
            </a:r>
            <a:r>
              <a:rPr lang="fr-FR" sz="1050" dirty="0">
                <a:cs typeface="Arial" panose="020B0604020202020204" pitchFamily="34" charset="0"/>
              </a:rPr>
              <a:t>des circuits de décision plus </a:t>
            </a:r>
            <a:r>
              <a:rPr lang="fr-FR" sz="1050" dirty="0" smtClean="0">
                <a:cs typeface="Arial" panose="020B0604020202020204" pitchFamily="34" charset="0"/>
              </a:rPr>
              <a:t>courts, </a:t>
            </a:r>
            <a:r>
              <a:rPr lang="fr-FR" sz="1050" dirty="0">
                <a:cs typeface="Arial" panose="020B0604020202020204" pitchFamily="34" charset="0"/>
              </a:rPr>
              <a:t>ce qui assure une certaine réactivité que ce soit au niveau technique ou au niveau de l'exploitation quotidienne</a:t>
            </a:r>
            <a:r>
              <a:rPr lang="fr-FR" sz="1050" dirty="0" smtClean="0">
                <a:cs typeface="Arial" panose="020B0604020202020204" pitchFamily="34" charset="0"/>
              </a:rPr>
              <a:t>.</a:t>
            </a:r>
          </a:p>
          <a:p>
            <a:pPr algn="just"/>
            <a:endParaRPr lang="fr-FR" sz="1050" dirty="0">
              <a:cs typeface="Arial" panose="020B0604020202020204" pitchFamily="34" charset="0"/>
            </a:endParaRPr>
          </a:p>
          <a:p>
            <a:pPr algn="just"/>
            <a:endParaRPr lang="fr-FR" sz="1050" dirty="0" smtClean="0">
              <a:cs typeface="Arial" panose="020B0604020202020204" pitchFamily="34" charset="0"/>
            </a:endParaRPr>
          </a:p>
          <a:p>
            <a:pPr algn="just"/>
            <a:endParaRPr lang="fr-FR" sz="1050" dirty="0">
              <a:cs typeface="Arial" panose="020B0604020202020204" pitchFamily="34" charset="0"/>
            </a:endParaRPr>
          </a:p>
          <a:p>
            <a:pPr algn="just"/>
            <a:endParaRPr lang="fr-FR" sz="1050" dirty="0">
              <a:cs typeface="Arial" panose="020B0604020202020204" pitchFamily="34" charset="0"/>
            </a:endParaRPr>
          </a:p>
          <a:p>
            <a:pPr algn="just"/>
            <a:r>
              <a:rPr lang="fr-FR" sz="1050" dirty="0">
                <a:cs typeface="Arial" panose="020B0604020202020204" pitchFamily="34" charset="0"/>
              </a:rPr>
              <a:t>On y retrouve une souplesse de fonctionnement lié au droit privé, une gestion du personnel plus souple et moins contraignante, une maîtrise des coûts et surtout, un service externalisé est un service qui coûte moins cher.</a:t>
            </a:r>
          </a:p>
          <a:p>
            <a:pPr algn="just"/>
            <a:r>
              <a:rPr lang="fr-FR" sz="1050" dirty="0">
                <a:cs typeface="Arial" panose="020B0604020202020204" pitchFamily="34" charset="0"/>
              </a:rPr>
              <a:t>Les faiblesses de ce mode de gestion, selon moi, sont surtout liées à la position de "locataire" des lieux. On ne peut pas faire ce que l'on souhaite au sein d'un établissement public, l'autorité délégante reste propriétaire du bâtiment, fixe les tarifs sur proposition du fermier et doit donner son accord pour </a:t>
            </a:r>
            <a:r>
              <a:rPr lang="fr-FR" sz="1050" dirty="0" smtClean="0">
                <a:cs typeface="Arial" panose="020B0604020202020204" pitchFamily="34" charset="0"/>
              </a:rPr>
              <a:t>d’éventuelles mises </a:t>
            </a:r>
            <a:r>
              <a:rPr lang="fr-FR" sz="1050" dirty="0">
                <a:cs typeface="Arial" panose="020B0604020202020204" pitchFamily="34" charset="0"/>
              </a:rPr>
              <a:t>en place (communication, partenariat..) ou des modifications, améliorations sur le bâtiment souhaitées par le fermier. Et il faut surtout garder en tête les orientations politiques de la collectivité qui peuvent être un frein à certaines envies.</a:t>
            </a:r>
          </a:p>
          <a:p>
            <a:pPr algn="just"/>
            <a:endParaRPr lang="fr-FR" sz="1050" dirty="0">
              <a:cs typeface="Arial" panose="020B0604020202020204" pitchFamily="34" charset="0"/>
            </a:endParaRPr>
          </a:p>
          <a:p>
            <a:pPr algn="just"/>
            <a:r>
              <a:rPr lang="fr-FR" sz="1050" b="1" dirty="0" smtClean="0">
                <a:cs typeface="Arial" panose="020B0604020202020204" pitchFamily="34" charset="0"/>
              </a:rPr>
              <a:t>Enfin</a:t>
            </a:r>
            <a:r>
              <a:rPr lang="fr-FR" sz="1050" b="1" dirty="0">
                <a:cs typeface="Arial" panose="020B0604020202020204" pitchFamily="34" charset="0"/>
              </a:rPr>
              <a:t>, que pouvez vous conseiller aux collectivités territoriales, hésitantes dans les modes de gestion pour ses infrastructures sportives ? </a:t>
            </a:r>
            <a:endParaRPr lang="fr-FR" sz="1050" b="1" dirty="0" smtClean="0">
              <a:cs typeface="Arial" panose="020B0604020202020204" pitchFamily="34" charset="0"/>
            </a:endParaRPr>
          </a:p>
          <a:p>
            <a:pPr algn="just"/>
            <a:endParaRPr lang="fr-FR" sz="1050" dirty="0">
              <a:cs typeface="Arial" panose="020B0604020202020204" pitchFamily="34" charset="0"/>
            </a:endParaRPr>
          </a:p>
          <a:p>
            <a:pPr algn="just"/>
            <a:r>
              <a:rPr lang="fr-FR" sz="1050" dirty="0">
                <a:cs typeface="Arial" panose="020B0604020202020204" pitchFamily="34" charset="0"/>
              </a:rPr>
              <a:t>Aujourd'hui, nous connaissons tous les difficultés croissantes des collectivités face à la baisse des dotations de l'Etat et la DSP est un bon moyen de faire perdurer un service public de qualité et dynamique, tout en maîtrisant ses coûts. A travers le contrat de DSP, la collectivité sait à l'avance combien va lui coûter la DSP et peut ainsi mieux maîtriser son budget. Le récent rapport de la cour des comptes sur les piscines publiques met en avant une gestion à repenser et des attentes différentes des propositions actuelles, c'est pourquoi je suis convaincu que la DSP est une solution pour ces difficultés et pour soulager les collectivités. </a:t>
            </a:r>
          </a:p>
        </p:txBody>
      </p:sp>
      <p:sp>
        <p:nvSpPr>
          <p:cNvPr id="34" name="ZoneTexte 33"/>
          <p:cNvSpPr txBox="1"/>
          <p:nvPr/>
        </p:nvSpPr>
        <p:spPr>
          <a:xfrm>
            <a:off x="2774354" y="1227500"/>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d’Aurélien Judas</a:t>
            </a:r>
            <a:endParaRPr lang="fr-FR" sz="2400" b="1" cap="all" dirty="0">
              <a:solidFill>
                <a:srgbClr val="009FE3"/>
              </a:solidFill>
              <a:cs typeface="Arial" panose="020B0604020202020204" pitchFamily="34" charset="0"/>
            </a:endParaRPr>
          </a:p>
        </p:txBody>
      </p:sp>
      <p:sp>
        <p:nvSpPr>
          <p:cNvPr id="36" name="ZoneTexte 35"/>
          <p:cNvSpPr txBox="1"/>
          <p:nvPr/>
        </p:nvSpPr>
        <p:spPr>
          <a:xfrm>
            <a:off x="250081" y="5321483"/>
            <a:ext cx="2304256" cy="1754326"/>
          </a:xfrm>
          <a:prstGeom prst="rect">
            <a:avLst/>
          </a:prstGeom>
          <a:noFill/>
        </p:spPr>
        <p:txBody>
          <a:bodyPr wrap="square" rtlCol="0">
            <a:spAutoFit/>
          </a:bodyPr>
          <a:lstStyle/>
          <a:p>
            <a:pPr algn="just"/>
            <a:r>
              <a:rPr lang="fr-FR" sz="1200" i="1" dirty="0">
                <a:cs typeface="Arial" panose="020B0604020202020204" pitchFamily="34" charset="0"/>
              </a:rPr>
              <a:t>Le récent rapport de la cour des comptes sur les piscines publiques met en avant une gestion à repenser et des attentes différentes des propositions actuelles, c'est pourquoi je suis convaincu que la DSP est une solution pour ces difficultés et pour soulager les collectivités. </a:t>
            </a:r>
          </a:p>
        </p:txBody>
      </p:sp>
      <p:sp>
        <p:nvSpPr>
          <p:cNvPr id="37" name="ZoneTexte 36"/>
          <p:cNvSpPr txBox="1"/>
          <p:nvPr/>
        </p:nvSpPr>
        <p:spPr>
          <a:xfrm>
            <a:off x="250081" y="3825125"/>
            <a:ext cx="2304256"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Aurélien Judas</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Directeur de site</a:t>
            </a:r>
          </a:p>
          <a:p>
            <a:pPr algn="ctr"/>
            <a:r>
              <a:rPr lang="fr-FR" sz="1200" dirty="0" smtClean="0">
                <a:cs typeface="Arial" panose="020B0604020202020204" pitchFamily="34" charset="0"/>
              </a:rPr>
              <a:t>Vert Marine</a:t>
            </a:r>
            <a:endParaRPr lang="fr-FR" sz="1200" dirty="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3" name="Image 2"/>
          <p:cNvPicPr>
            <a:picLocks noChangeAspect="1"/>
          </p:cNvPicPr>
          <p:nvPr/>
        </p:nvPicPr>
        <p:blipFill>
          <a:blip r:embed="rId3"/>
          <a:stretch>
            <a:fillRect/>
          </a:stretch>
        </p:blipFill>
        <p:spPr>
          <a:xfrm>
            <a:off x="598486" y="2064202"/>
            <a:ext cx="1607445" cy="1607445"/>
          </a:xfrm>
          <a:prstGeom prst="rect">
            <a:avLst/>
          </a:prstGeom>
        </p:spPr>
      </p:pic>
      <p:pic>
        <p:nvPicPr>
          <p:cNvPr id="4" name="Image 3"/>
          <p:cNvPicPr>
            <a:picLocks noChangeAspect="1"/>
          </p:cNvPicPr>
          <p:nvPr/>
        </p:nvPicPr>
        <p:blipFill>
          <a:blip r:embed="rId4"/>
          <a:stretch>
            <a:fillRect/>
          </a:stretch>
        </p:blipFill>
        <p:spPr>
          <a:xfrm>
            <a:off x="157359" y="8803084"/>
            <a:ext cx="2489697" cy="1393487"/>
          </a:xfrm>
          <a:prstGeom prst="rect">
            <a:avLst/>
          </a:prstGeom>
        </p:spPr>
      </p:pic>
      <p:sp>
        <p:nvSpPr>
          <p:cNvPr id="14"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73</a:t>
            </a:r>
            <a:endParaRPr lang="fr-FR" sz="1800" spc="100" dirty="0">
              <a:cs typeface="Arial" panose="020B0604020202020204" pitchFamily="34" charset="0"/>
            </a:endParaRPr>
          </a:p>
        </p:txBody>
      </p:sp>
    </p:spTree>
    <p:extLst>
      <p:ext uri="{BB962C8B-B14F-4D97-AF65-F5344CB8AC3E}">
        <p14:creationId xmlns:p14="http://schemas.microsoft.com/office/powerpoint/2010/main" val="29114193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cap="all" dirty="0" smtClean="0">
                <a:solidFill>
                  <a:schemeClr val="bg1"/>
                </a:solidFill>
              </a:rPr>
              <a:t>Les difficiles Arbitrages et gestion des créneaux des infrastructures sportives</a:t>
            </a:r>
            <a:endParaRPr lang="fr-FR" sz="3900" b="1" cap="all"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#19</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74</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4099624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73" y="5184631"/>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53890" y="7031348"/>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841054" y="2047603"/>
            <a:ext cx="4608512" cy="15327273"/>
          </a:xfrm>
          <a:prstGeom prst="rect">
            <a:avLst/>
          </a:prstGeom>
          <a:noFill/>
        </p:spPr>
        <p:txBody>
          <a:bodyPr wrap="square" numCol="2" spcCol="216000" rtlCol="0">
            <a:spAutoFit/>
          </a:bodyPr>
          <a:lstStyle/>
          <a:p>
            <a:pPr algn="just"/>
            <a:r>
              <a:rPr lang="fr-FR" sz="1100" dirty="0" smtClean="0"/>
              <a:t>Nul </a:t>
            </a:r>
            <a:r>
              <a:rPr lang="fr-FR" sz="1100" dirty="0"/>
              <a:t>besoin d’être expert pour constater que le rythme des constructions des équipements sportifs s’est considérablement ralenti ces dernières années. Cela mériterait d’être statistiquement vérifié, mais il semble que les équipements couverts, type gymnase, sont les premiers concernés par la rigueur budgétaire des collectivités territoriales. A l’inverse, le glissement des centres aquatiques vers l’intercommunalité et le montage complexe privé-public des grandes enceintes semblent sauvegarder une dynamique de construction/rénovation de ces types d’équipements sportifs.</a:t>
            </a:r>
          </a:p>
          <a:p>
            <a:pPr algn="just"/>
            <a:r>
              <a:rPr lang="fr-FR" sz="1100" dirty="0"/>
              <a:t>Pour autant, face à la demande grandissante des associations sportives ou à la multiplicité des nouvelles pratiques sportives, les élus sont confrontés au casse-tête du manque de créneaux sportifs dans les infrastructures de leur territoire. Comment faire des choix des utilisateurs (et donc des « non-utilisateurs ») ? Comment gérer au mieux l’existant ? Quelles pistes pour optimiser la gestion et l’usage des équipements sportifs ? Les piscines sont depuis longtemps étudiées pour leur tarification, la place laissée aux différents publics, les cohabitations des pratiques, et donnent des premiers éléments de réponse en illustrant l’orientation politique locale</a:t>
            </a:r>
            <a:r>
              <a:rPr lang="fr-FR" sz="1100" baseline="30000" dirty="0"/>
              <a:t>1</a:t>
            </a:r>
            <a:r>
              <a:rPr lang="fr-FR" sz="1100" dirty="0"/>
              <a:t>.</a:t>
            </a:r>
          </a:p>
          <a:p>
            <a:pPr algn="just"/>
            <a:r>
              <a:rPr lang="fr-FR" sz="1100" dirty="0"/>
              <a:t>Avec ce ralentissement de l’ère des constructions des infrastructures sportives, l’effort territorial s’est incontestablement concentré sur l’optimisation de la gestion. La volonté du « plein emploi » des équipements sportifs passe donc par une juste place des scolaires (primaires, secondaires, universitaires), du grand public, des associations spécifiques, mais aussi des associations plus généralistes </a:t>
            </a:r>
            <a:r>
              <a:rPr lang="fr-FR" sz="1100" dirty="0" smtClean="0"/>
              <a:t>ou</a:t>
            </a:r>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r>
              <a:rPr lang="fr-FR" sz="1100" dirty="0" smtClean="0"/>
              <a:t> </a:t>
            </a:r>
            <a:r>
              <a:rPr lang="fr-FR" sz="1100" dirty="0"/>
              <a:t>des utilisations plus ponctuelles, moins compétitives ou pas vraiment éducatives</a:t>
            </a:r>
            <a:r>
              <a:rPr lang="fr-FR" sz="1100" dirty="0" smtClean="0"/>
              <a:t>.</a:t>
            </a:r>
          </a:p>
          <a:p>
            <a:pPr algn="just"/>
            <a:r>
              <a:rPr lang="fr-FR" sz="1100" dirty="0" smtClean="0"/>
              <a:t>Les </a:t>
            </a:r>
            <a:r>
              <a:rPr lang="fr-FR" sz="1100" dirty="0"/>
              <a:t>cadres des services des sports proposent ces dernières années bon nombre d’outils pour assurer une meilleure gestion : gratuité ou paiement des utilisations, élargissement des créneaux en matinée, entre midi et deux ou en soirée (et même pendant la nuit avec une </a:t>
            </a:r>
            <a:r>
              <a:rPr lang="fr-FR" sz="1100" dirty="0" err="1"/>
              <a:t>auto-gestion</a:t>
            </a:r>
            <a:r>
              <a:rPr lang="fr-FR" sz="1100" dirty="0"/>
              <a:t> associative), très largement favorisé par l’arrêté du 11 décembre 2009 (portant approbation de diverses dispositions complétant et modifiant le règlement de sécurité contre les risques d’incendie et de panique dans les établissements recevant du public), dont l’article MS 52 favorise l’auto-organisation associative, sous respect des conditions de sécurités édictées. De nombreux autres textes ou jugements sont également à prendre en compte dans cette opération².</a:t>
            </a:r>
          </a:p>
          <a:p>
            <a:pPr algn="just"/>
            <a:r>
              <a:rPr lang="fr-FR" sz="1100" dirty="0"/>
              <a:t>Chacun selon son point de vue, les experts de ce numéro du Cahier des Experts, témoignent, de cette volonté de réguler de façon optimale et équitable, les créneaux des équipements sportifs. Nous espérons qu’ils puissent vous inspirer dans votre quotidien professionnel et associatif.</a:t>
            </a:r>
          </a:p>
          <a:p>
            <a:pPr algn="just"/>
            <a:r>
              <a:rPr lang="fr-FR" sz="1100" dirty="0"/>
              <a:t> </a:t>
            </a:r>
          </a:p>
          <a:p>
            <a:pPr algn="just"/>
            <a:r>
              <a:rPr lang="fr-FR" sz="1100" dirty="0"/>
              <a:t> </a:t>
            </a:r>
          </a:p>
          <a:p>
            <a:pPr algn="just"/>
            <a:r>
              <a:rPr lang="fr-FR" sz="950" dirty="0" smtClean="0"/>
              <a:t>1- </a:t>
            </a:r>
            <a:r>
              <a:rPr lang="fr-FR" sz="950" dirty="0"/>
              <a:t>Laurent Ripper avait proposé une première étude dès 1995 (« Radioscopie des piscines publiques couvertes ») au sein de Sport et Management d’Alain </a:t>
            </a:r>
            <a:r>
              <a:rPr lang="fr-FR" sz="950" dirty="0" err="1"/>
              <a:t>Loret</a:t>
            </a:r>
            <a:r>
              <a:rPr lang="fr-FR" sz="950" dirty="0"/>
              <a:t>.</a:t>
            </a:r>
          </a:p>
          <a:p>
            <a:pPr algn="just"/>
            <a:r>
              <a:rPr lang="fr-FR" sz="950" dirty="0"/>
              <a:t>Pour ma part, j’avais pu poursuivre cette analyse, avec Olivier Bessy en 1998 : « Les piscines de la communauté urbaine de Bordeaux. Entre tradition et innovation ». Contrat MSHA, CNRS, MJS</a:t>
            </a:r>
            <a:r>
              <a:rPr lang="fr-FR" sz="950" dirty="0" smtClean="0"/>
              <a:t>.</a:t>
            </a:r>
          </a:p>
          <a:p>
            <a:pPr algn="just"/>
            <a:endParaRPr lang="fr-FR" sz="950" dirty="0"/>
          </a:p>
          <a:p>
            <a:pPr algn="just"/>
            <a:r>
              <a:rPr lang="fr-FR" sz="950" dirty="0" smtClean="0"/>
              <a:t>2- </a:t>
            </a:r>
            <a:r>
              <a:rPr lang="fr-FR" sz="950" u="sng" dirty="0">
                <a:hlinkClick r:id="rId4"/>
              </a:rPr>
              <a:t>https://www.veberavocats.com/blog/le-juge-des-referes-et-la-mise-a-disposition-des-salles-de-sports-municipales_a95/</a:t>
            </a:r>
            <a:endParaRPr lang="fr-FR" sz="950" dirty="0"/>
          </a:p>
        </p:txBody>
      </p:sp>
      <p:sp>
        <p:nvSpPr>
          <p:cNvPr id="34" name="ZoneTexte 33"/>
          <p:cNvSpPr txBox="1"/>
          <p:nvPr/>
        </p:nvSpPr>
        <p:spPr>
          <a:xfrm>
            <a:off x="2725638" y="1420497"/>
            <a:ext cx="4839344" cy="1015663"/>
          </a:xfrm>
          <a:prstGeom prst="rect">
            <a:avLst/>
          </a:prstGeom>
          <a:noFill/>
        </p:spPr>
        <p:txBody>
          <a:bodyPr wrap="square" rtlCol="0">
            <a:spAutoFit/>
          </a:bodyPr>
          <a:lstStyle/>
          <a:p>
            <a:r>
              <a:rPr lang="fr-FR" sz="2000" b="1" cap="all" dirty="0" smtClean="0">
                <a:solidFill>
                  <a:srgbClr val="009FE3"/>
                </a:solidFill>
              </a:rPr>
              <a:t>optimiser </a:t>
            </a:r>
            <a:r>
              <a:rPr lang="fr-FR" sz="2000" b="1" cap="all" dirty="0">
                <a:solidFill>
                  <a:srgbClr val="009FE3"/>
                </a:solidFill>
              </a:rPr>
              <a:t>la gestion des créneaux sportifs : oui, mais comment ?</a:t>
            </a:r>
            <a:endParaRPr lang="fr-FR" sz="2000" cap="all" dirty="0">
              <a:solidFill>
                <a:srgbClr val="009FE3"/>
              </a:solidFill>
            </a:endParaRPr>
          </a:p>
          <a:p>
            <a:endParaRPr lang="fr-FR" sz="2000" b="1" cap="all" dirty="0" smtClean="0">
              <a:solidFill>
                <a:srgbClr val="009FE3"/>
              </a:solidFill>
              <a:latin typeface="+mj-lt"/>
              <a:cs typeface="Arial" panose="020B0604020202020204" pitchFamily="34" charset="0"/>
            </a:endParaRPr>
          </a:p>
        </p:txBody>
      </p:sp>
      <p:sp>
        <p:nvSpPr>
          <p:cNvPr id="36" name="ZoneTexte 35"/>
          <p:cNvSpPr txBox="1"/>
          <p:nvPr/>
        </p:nvSpPr>
        <p:spPr>
          <a:xfrm>
            <a:off x="249754" y="5778748"/>
            <a:ext cx="2304256" cy="1200329"/>
          </a:xfrm>
          <a:prstGeom prst="rect">
            <a:avLst/>
          </a:prstGeom>
          <a:noFill/>
        </p:spPr>
        <p:txBody>
          <a:bodyPr wrap="square" rtlCol="0">
            <a:spAutoFit/>
          </a:bodyPr>
          <a:lstStyle/>
          <a:p>
            <a:pPr algn="just"/>
            <a:r>
              <a:rPr lang="fr-FR" sz="1200" i="1" dirty="0"/>
              <a:t>Avec ce ralentissement de l’ère des constructions des infrastructures sportives, l’effort territorial s’est incontestablement concentré sur l’optimisation de la gestion.</a:t>
            </a:r>
          </a:p>
        </p:txBody>
      </p:sp>
      <p:sp>
        <p:nvSpPr>
          <p:cNvPr id="37" name="ZoneTexte 36"/>
          <p:cNvSpPr txBox="1"/>
          <p:nvPr/>
        </p:nvSpPr>
        <p:spPr>
          <a:xfrm>
            <a:off x="249754" y="3729732"/>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a:t>
            </a:r>
            <a:r>
              <a:rPr lang="fr-FR" sz="1600" b="1" cap="all" dirty="0" err="1">
                <a:solidFill>
                  <a:srgbClr val="009FE3"/>
                </a:solidFill>
                <a:cs typeface="Arial" panose="020B0604020202020204" pitchFamily="34" charset="0"/>
              </a:rPr>
              <a:t>Lapeyronie</a:t>
            </a:r>
            <a:endParaRPr lang="fr-FR" sz="1600" b="1" cap="all" dirty="0">
              <a:solidFill>
                <a:srgbClr val="009FE3"/>
              </a:solidFill>
              <a:cs typeface="Arial" panose="020B0604020202020204" pitchFamily="34" charset="0"/>
            </a:endParaRPr>
          </a:p>
          <a:p>
            <a:pPr algn="ctr"/>
            <a:r>
              <a:rPr lang="fr-FR" sz="1000" dirty="0" smtClean="0">
                <a:cs typeface="Arial" panose="020B0604020202020204" pitchFamily="34" charset="0"/>
              </a:rPr>
              <a:t>Directeur </a:t>
            </a:r>
            <a:r>
              <a:rPr lang="fr-FR" sz="1000" i="1" dirty="0" smtClean="0">
                <a:cs typeface="Arial" panose="020B0604020202020204" pitchFamily="34" charset="0"/>
              </a:rPr>
              <a:t>SportColl</a:t>
            </a:r>
          </a:p>
          <a:p>
            <a:pPr algn="ctr"/>
            <a:r>
              <a:rPr lang="fr-FR" sz="1000" dirty="0" smtClean="0">
                <a:cs typeface="Arial" panose="020B0604020202020204" pitchFamily="34" charset="0"/>
              </a:rPr>
              <a:t>Maître de conférences associé</a:t>
            </a:r>
          </a:p>
          <a:p>
            <a:pPr algn="ctr"/>
            <a:r>
              <a:rPr lang="fr-FR" sz="1000" i="1" dirty="0" smtClean="0">
                <a:cs typeface="Arial" panose="020B0604020202020204" pitchFamily="34" charset="0"/>
              </a:rPr>
              <a:t>Université de</a:t>
            </a:r>
            <a:r>
              <a:rPr lang="fr-FR" sz="1000" i="1" dirty="0">
                <a:cs typeface="Arial" panose="020B0604020202020204" pitchFamily="34" charset="0"/>
              </a:rPr>
              <a:t> </a:t>
            </a:r>
            <a:r>
              <a:rPr lang="fr-FR" sz="1000" i="1" dirty="0" smtClean="0">
                <a:cs typeface="Arial" panose="020B0604020202020204" pitchFamily="34" charset="0"/>
              </a:rPr>
              <a:t>Montpellier</a:t>
            </a:r>
            <a:endParaRPr lang="fr-FR" sz="1000" i="1"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2" name="Image 1"/>
          <p:cNvPicPr>
            <a:picLocks noChangeAspect="1"/>
          </p:cNvPicPr>
          <p:nvPr/>
        </p:nvPicPr>
        <p:blipFill rotWithShape="1">
          <a:blip r:embed="rId5">
            <a:extLst>
              <a:ext uri="{28A0092B-C50C-407E-A947-70E740481C1C}">
                <a14:useLocalDpi xmlns:a14="http://schemas.microsoft.com/office/drawing/2010/main" val="0"/>
              </a:ext>
            </a:extLst>
          </a:blip>
          <a:srcRect l="18249" r="19551"/>
          <a:stretch/>
        </p:blipFill>
        <p:spPr>
          <a:xfrm>
            <a:off x="773093" y="2045147"/>
            <a:ext cx="1257578" cy="1469098"/>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75</a:t>
            </a:r>
            <a:endParaRPr lang="fr-FR" sz="1800" spc="100" dirty="0">
              <a:cs typeface="Arial" panose="020B0604020202020204" pitchFamily="34" charset="0"/>
            </a:endParaRPr>
          </a:p>
        </p:txBody>
      </p:sp>
    </p:spTree>
    <p:extLst>
      <p:ext uri="{BB962C8B-B14F-4D97-AF65-F5344CB8AC3E}">
        <p14:creationId xmlns:p14="http://schemas.microsoft.com/office/powerpoint/2010/main" val="18738332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54217" y="7711302"/>
            <a:ext cx="500120" cy="425184"/>
          </a:xfrm>
          <a:prstGeom prst="rect">
            <a:avLst/>
          </a:prstGeom>
        </p:spPr>
      </p:pic>
      <p:sp>
        <p:nvSpPr>
          <p:cNvPr id="31" name="ZoneTexte 30"/>
          <p:cNvSpPr txBox="1"/>
          <p:nvPr/>
        </p:nvSpPr>
        <p:spPr>
          <a:xfrm>
            <a:off x="2772519" y="1799345"/>
            <a:ext cx="4608512" cy="11633954"/>
          </a:xfrm>
          <a:prstGeom prst="rect">
            <a:avLst/>
          </a:prstGeom>
          <a:noFill/>
        </p:spPr>
        <p:txBody>
          <a:bodyPr wrap="square" numCol="2" spcCol="216000" rtlCol="0">
            <a:spAutoFit/>
          </a:bodyPr>
          <a:lstStyle/>
          <a:p>
            <a:pPr algn="just"/>
            <a:r>
              <a:rPr lang="fr-FR" sz="1100" b="1" dirty="0"/>
              <a:t>Merci de vous présenter en quelques mots.</a:t>
            </a:r>
            <a:endParaRPr lang="fr-FR" sz="1100" dirty="0"/>
          </a:p>
          <a:p>
            <a:pPr algn="just"/>
            <a:r>
              <a:rPr lang="fr-FR" sz="1100" dirty="0"/>
              <a:t> </a:t>
            </a:r>
          </a:p>
          <a:p>
            <a:pPr algn="just"/>
            <a:r>
              <a:rPr lang="fr-FR" sz="1100" dirty="0"/>
              <a:t>Je suis Elisabeth </a:t>
            </a:r>
            <a:r>
              <a:rPr lang="fr-FR" sz="1100" dirty="0" err="1"/>
              <a:t>Ferlet</a:t>
            </a:r>
            <a:r>
              <a:rPr lang="fr-FR" sz="1100" dirty="0"/>
              <a:t>, Présidente d’</a:t>
            </a:r>
            <a:r>
              <a:rPr lang="fr-FR" sz="1100" dirty="0" err="1"/>
              <a:t>Elisath</a:t>
            </a:r>
            <a:r>
              <a:rPr lang="fr-FR" sz="1100" dirty="0"/>
              <a:t>.</a:t>
            </a:r>
          </a:p>
          <a:p>
            <a:pPr algn="just"/>
            <a:r>
              <a:rPr lang="fr-FR" sz="1100" dirty="0"/>
              <a:t> </a:t>
            </a:r>
          </a:p>
          <a:p>
            <a:pPr algn="just"/>
            <a:r>
              <a:rPr lang="fr-FR" sz="1100" b="1" dirty="0" smtClean="0"/>
              <a:t>Votre société </a:t>
            </a:r>
            <a:r>
              <a:rPr lang="fr-FR" sz="1100" b="1" dirty="0" err="1" smtClean="0"/>
              <a:t>Elisath</a:t>
            </a:r>
            <a:r>
              <a:rPr lang="fr-FR" sz="1100" b="1" dirty="0" smtClean="0"/>
              <a:t> propose des </a:t>
            </a:r>
            <a:r>
              <a:rPr lang="fr-FR" sz="1100" b="1" dirty="0"/>
              <a:t>solutions </a:t>
            </a:r>
            <a:r>
              <a:rPr lang="fr-FR" sz="1100" b="1" dirty="0" smtClean="0"/>
              <a:t>pour </a:t>
            </a:r>
            <a:r>
              <a:rPr lang="fr-FR" sz="1100" b="1" dirty="0"/>
              <a:t>faciliter la gestion des accès et de l’exploitation des infrastructures </a:t>
            </a:r>
            <a:r>
              <a:rPr lang="fr-FR" sz="1100" b="1" dirty="0" smtClean="0"/>
              <a:t>sportives</a:t>
            </a:r>
            <a:r>
              <a:rPr lang="fr-FR" sz="1100" b="1" dirty="0"/>
              <a:t> </a:t>
            </a:r>
            <a:r>
              <a:rPr lang="fr-FR" sz="1100" b="1" dirty="0" smtClean="0"/>
              <a:t>: vous pouvez les présenter ?</a:t>
            </a:r>
          </a:p>
          <a:p>
            <a:pPr algn="just"/>
            <a:endParaRPr lang="fr-FR" sz="1100" dirty="0"/>
          </a:p>
          <a:p>
            <a:pPr algn="just"/>
            <a:r>
              <a:rPr lang="fr-FR" sz="1100" dirty="0"/>
              <a:t>Associer l’idée de billetterie et de contrôle d’accès à celle d’innovation et de technologie est aujourd’hui incontournable ; c’est en tout cas une réalité développée par ELISATH, depuis plus de 20 ans, au niveau national et international. Ce savoir-faire associe la richesse d’une équipe polyvalente à l’expertise d’un métier permettant de proposer du « sur mesure ». Nous intervenons de la réalisation d’un audit au développement du progiciel, jusqu’au transfert de compétences. </a:t>
            </a:r>
          </a:p>
          <a:p>
            <a:pPr algn="just"/>
            <a:endParaRPr lang="fr-FR" sz="1100" dirty="0" smtClean="0"/>
          </a:p>
          <a:p>
            <a:pPr algn="just"/>
            <a:r>
              <a:rPr lang="fr-FR" sz="1100" dirty="0" smtClean="0"/>
              <a:t>L’objectif </a:t>
            </a:r>
            <a:r>
              <a:rPr lang="fr-FR" sz="1100" dirty="0"/>
              <a:t>est de créer des solutions souples, des contrôles d’accès portatifs, mobiles, sécurisés et de proposer avec </a:t>
            </a:r>
            <a:r>
              <a:rPr lang="fr-FR" sz="1100" dirty="0" err="1"/>
              <a:t>EliGreen</a:t>
            </a:r>
            <a:r>
              <a:rPr lang="fr-FR" sz="1100" dirty="0"/>
              <a:t>, une optimisation des consommations énergétiques, le tout adapté à une billetterie intelligente orientée e-billet. Aujourd’hui plus 80 % des centres aqua-ludiques français portent notre signature. </a:t>
            </a:r>
            <a:endParaRPr lang="fr-FR" sz="1100" dirty="0" smtClean="0"/>
          </a:p>
          <a:p>
            <a:pPr algn="just"/>
            <a:endParaRPr lang="fr-FR" sz="1100" dirty="0"/>
          </a:p>
          <a:p>
            <a:pPr algn="just"/>
            <a:r>
              <a:rPr lang="fr-FR" sz="1100" dirty="0"/>
              <a:t>ELISATH facilite la gestion quotidienne des centres sportifs en apportant une solution entièrement automatisée pour gérer l’ensemble des points de ventes et tous les accès publics individuels et collectifs. La liberté est laissée aux usagers d’acheter leur titre d’entrée (unitaire ou abonnement), de réserver des activités ou des stages quand ils le souhaitent via un portail en </a:t>
            </a:r>
            <a:r>
              <a:rPr lang="fr-FR" sz="1100" dirty="0" smtClean="0"/>
              <a:t>ligne.</a:t>
            </a:r>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r>
              <a:rPr lang="fr-FR" sz="1100" dirty="0" smtClean="0"/>
              <a:t>Cette </a:t>
            </a:r>
            <a:r>
              <a:rPr lang="fr-FR" sz="1100" dirty="0"/>
              <a:t>digitalisation permet aux clients de réserver « à la carte » et offre un service entièrement personnalisé</a:t>
            </a:r>
            <a:r>
              <a:rPr lang="fr-FR" sz="1100" dirty="0" smtClean="0"/>
              <a:t>.</a:t>
            </a:r>
          </a:p>
          <a:p>
            <a:pPr algn="just"/>
            <a:endParaRPr lang="fr-FR" sz="1100" dirty="0"/>
          </a:p>
          <a:p>
            <a:pPr algn="just"/>
            <a:r>
              <a:rPr lang="fr-FR" sz="1100" dirty="0" smtClean="0"/>
              <a:t>Le </a:t>
            </a:r>
            <a:r>
              <a:rPr lang="fr-FR" sz="1100" dirty="0"/>
              <a:t>back office du système permet au gestionnaire d’avoir une régie sécurisée et détaillée allant jusqu’à l’édition du grand livre. Les nombreuses statistiques disponibles offrent des ratios précis sur l’exploitation du centre et le module CRM permet la fidélisation de la clientèle avec des services personnalisés liés à leurs parcours.</a:t>
            </a:r>
          </a:p>
          <a:p>
            <a:pPr algn="just"/>
            <a:r>
              <a:rPr lang="fr-FR" sz="1100" dirty="0"/>
              <a:t> </a:t>
            </a:r>
          </a:p>
          <a:p>
            <a:pPr algn="just"/>
            <a:r>
              <a:rPr lang="fr-FR" sz="1100" b="1" dirty="0"/>
              <a:t>Et spécifiquement pour les créneaux des associations sportives, que conseillez-vous aux collectivités territoriales ?</a:t>
            </a:r>
            <a:endParaRPr lang="fr-FR" sz="1100" dirty="0"/>
          </a:p>
          <a:p>
            <a:pPr algn="just"/>
            <a:r>
              <a:rPr lang="fr-FR" sz="1100" dirty="0"/>
              <a:t> </a:t>
            </a:r>
          </a:p>
          <a:p>
            <a:pPr algn="just"/>
            <a:r>
              <a:rPr lang="fr-FR" sz="1100" dirty="0"/>
              <a:t>Pour l’attribution des créneaux sportifs, je recommande ELIGROUP, solution en full web entièrement adaptable aux besoins des collectivités. ELIGROUP permet d’attribuer des créneaux sportifs selon différents paramètres tels que : la disponibilité des emplacements, les activités, les quotas, la disponibilité du matériel… Il permet également la génération de devis et factures de manière automatisée. L’ensemble des données est modifiable rapidement et garantit une </a:t>
            </a:r>
            <a:r>
              <a:rPr lang="fr-FR" sz="1100" dirty="0" smtClean="0"/>
              <a:t>adaptation en temps </a:t>
            </a:r>
            <a:r>
              <a:rPr lang="fr-FR" sz="1100" dirty="0"/>
              <a:t>réel des créneaux disponibles.</a:t>
            </a:r>
          </a:p>
        </p:txBody>
      </p:sp>
      <p:sp>
        <p:nvSpPr>
          <p:cNvPr id="34" name="ZoneTexte 33"/>
          <p:cNvSpPr txBox="1"/>
          <p:nvPr/>
        </p:nvSpPr>
        <p:spPr>
          <a:xfrm>
            <a:off x="2700511" y="1318456"/>
            <a:ext cx="4752528"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D’Elisabeth </a:t>
            </a:r>
            <a:r>
              <a:rPr lang="fr-FR" sz="2400" b="1" cap="all" dirty="0" err="1" smtClean="0">
                <a:solidFill>
                  <a:srgbClr val="009FE3"/>
                </a:solidFill>
                <a:cs typeface="Arial" panose="020B0604020202020204" pitchFamily="34" charset="0"/>
              </a:rPr>
              <a:t>FErlet</a:t>
            </a:r>
            <a:endParaRPr lang="fr-FR" sz="2400" b="1" cap="all" dirty="0" smtClean="0">
              <a:solidFill>
                <a:srgbClr val="009FE3"/>
              </a:solidFill>
              <a:cs typeface="Arial" panose="020B0604020202020204" pitchFamily="34" charset="0"/>
            </a:endParaRPr>
          </a:p>
        </p:txBody>
      </p:sp>
      <p:sp>
        <p:nvSpPr>
          <p:cNvPr id="36" name="ZoneTexte 35"/>
          <p:cNvSpPr txBox="1"/>
          <p:nvPr/>
        </p:nvSpPr>
        <p:spPr>
          <a:xfrm>
            <a:off x="250081" y="5634732"/>
            <a:ext cx="2304256" cy="2123658"/>
          </a:xfrm>
          <a:prstGeom prst="rect">
            <a:avLst/>
          </a:prstGeom>
          <a:noFill/>
        </p:spPr>
        <p:txBody>
          <a:bodyPr wrap="square" rtlCol="0">
            <a:spAutoFit/>
          </a:bodyPr>
          <a:lstStyle/>
          <a:p>
            <a:pPr algn="just"/>
            <a:r>
              <a:rPr lang="fr-FR" sz="1200" i="1" dirty="0"/>
              <a:t>Nous intervenons de la réalisation d’un audit au développement du progiciel, jusqu’au transfert de compétences. L’objectif est de créer des solutions souples, des contrôles d’accès portatifs, mobiles, sécurisés et de proposer avec </a:t>
            </a:r>
            <a:r>
              <a:rPr lang="fr-FR" sz="1200" i="1" dirty="0" err="1"/>
              <a:t>EliGreen</a:t>
            </a:r>
            <a:r>
              <a:rPr lang="fr-FR" sz="1200" i="1" dirty="0"/>
              <a:t>, une optimisation des consommations énergétiques, le tout adapté à une billetterie intelligente orientée e-billet.</a:t>
            </a:r>
          </a:p>
        </p:txBody>
      </p:sp>
      <p:sp>
        <p:nvSpPr>
          <p:cNvPr id="37" name="ZoneTexte 36"/>
          <p:cNvSpPr txBox="1"/>
          <p:nvPr/>
        </p:nvSpPr>
        <p:spPr>
          <a:xfrm>
            <a:off x="250081" y="3985871"/>
            <a:ext cx="2378422" cy="461665"/>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Elisabeth </a:t>
            </a:r>
            <a:r>
              <a:rPr lang="fr-FR" sz="1200" b="1" cap="all" dirty="0" err="1" smtClean="0">
                <a:solidFill>
                  <a:srgbClr val="009FE3"/>
                </a:solidFill>
                <a:cs typeface="Arial" panose="020B0604020202020204" pitchFamily="34" charset="0"/>
              </a:rPr>
              <a:t>Ferlet</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Président d’ELISATH</a:t>
            </a:r>
            <a:endParaRPr lang="fr-FR" sz="1200" dirty="0">
              <a:cs typeface="Arial" panose="020B0604020202020204" pitchFamily="34" charset="0"/>
            </a:endParaRP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43334" t="23336" r="17621" b="6828"/>
          <a:stretch/>
        </p:blipFill>
        <p:spPr>
          <a:xfrm>
            <a:off x="592727" y="1646024"/>
            <a:ext cx="1687267" cy="2263407"/>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55" y="8706284"/>
            <a:ext cx="2519657" cy="1506772"/>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76</a:t>
            </a:r>
            <a:endParaRPr lang="fr-FR" sz="1800" spc="100" dirty="0">
              <a:cs typeface="Arial" panose="020B0604020202020204" pitchFamily="34" charset="0"/>
            </a:endParaRPr>
          </a:p>
        </p:txBody>
      </p:sp>
    </p:spTree>
    <p:extLst>
      <p:ext uri="{BB962C8B-B14F-4D97-AF65-F5344CB8AC3E}">
        <p14:creationId xmlns:p14="http://schemas.microsoft.com/office/powerpoint/2010/main" val="23558410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529" y="5545696"/>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44665" y="8129762"/>
            <a:ext cx="500120" cy="425184"/>
          </a:xfrm>
          <a:prstGeom prst="rect">
            <a:avLst/>
          </a:prstGeom>
        </p:spPr>
      </p:pic>
      <p:sp>
        <p:nvSpPr>
          <p:cNvPr id="31" name="ZoneTexte 30"/>
          <p:cNvSpPr txBox="1"/>
          <p:nvPr/>
        </p:nvSpPr>
        <p:spPr>
          <a:xfrm>
            <a:off x="2772519" y="1818308"/>
            <a:ext cx="4608512" cy="16412185"/>
          </a:xfrm>
          <a:prstGeom prst="rect">
            <a:avLst/>
          </a:prstGeom>
          <a:noFill/>
        </p:spPr>
        <p:txBody>
          <a:bodyPr wrap="square" numCol="2" spcCol="216000" rtlCol="0">
            <a:spAutoFit/>
          </a:bodyPr>
          <a:lstStyle/>
          <a:p>
            <a:pPr algn="just"/>
            <a:r>
              <a:rPr lang="fr-FR" sz="1050" b="1" dirty="0"/>
              <a:t>Présentez-vous ainsi que votre structure en quelques mots ?</a:t>
            </a:r>
            <a:endParaRPr lang="fr-FR" sz="1050" dirty="0"/>
          </a:p>
          <a:p>
            <a:pPr algn="just"/>
            <a:r>
              <a:rPr lang="fr-FR" sz="1050" dirty="0"/>
              <a:t> </a:t>
            </a:r>
          </a:p>
          <a:p>
            <a:pPr algn="just"/>
            <a:r>
              <a:rPr lang="fr-FR" sz="1050" dirty="0"/>
              <a:t>Je suis </a:t>
            </a:r>
            <a:r>
              <a:rPr lang="fr-FR" sz="1050" dirty="0" err="1"/>
              <a:t>Sylvère</a:t>
            </a:r>
            <a:r>
              <a:rPr lang="fr-FR" sz="1050" dirty="0"/>
              <a:t> LELOUP directeur de la Jeunesse, des Sports, de la Vie Associative et de l’Animation de la Ville de Saint-Brieuc (47 295 habitants), chef-lieu des Côtes d'Armor au sein d'une agglomération qui compte 151 000 habitants.</a:t>
            </a:r>
          </a:p>
          <a:p>
            <a:pPr algn="just"/>
            <a:r>
              <a:rPr lang="fr-FR" sz="1050" dirty="0"/>
              <a:t> </a:t>
            </a:r>
          </a:p>
          <a:p>
            <a:pPr algn="just"/>
            <a:r>
              <a:rPr lang="fr-FR" sz="1050" b="1" dirty="0"/>
              <a:t>Face au casse-tête de la répartition des créneaux sportifs (manque de place, demande croissante et exigeante etc.), quelles méthodes utilisez-vous dans votre collectivité pour optimiser les espaces sportifs ? D'une manière générale, quelles solutions existe-il déjà et qu’espérez-vous voir se mettre en place à </a:t>
            </a:r>
            <a:r>
              <a:rPr lang="fr-FR" sz="1050" b="1" dirty="0" smtClean="0"/>
              <a:t>l’avenir?</a:t>
            </a:r>
            <a:endParaRPr lang="fr-FR" sz="1050" dirty="0"/>
          </a:p>
          <a:p>
            <a:pPr algn="just"/>
            <a:r>
              <a:rPr lang="fr-FR" sz="1050" dirty="0"/>
              <a:t> </a:t>
            </a:r>
          </a:p>
          <a:p>
            <a:pPr algn="just"/>
            <a:r>
              <a:rPr lang="fr-FR" sz="1050" dirty="0"/>
              <a:t>En avril – mai, les associations sont invitées à retourner leurs demandes de créneaux pour la saison sportive suivante via un formulaire type. Toutes les demandes sont étudiées au mois de juin, et fin juin chaque association reçoit un courrier d'affectation des équipements.</a:t>
            </a:r>
          </a:p>
          <a:p>
            <a:pPr algn="just"/>
            <a:r>
              <a:rPr lang="fr-FR" sz="1050" dirty="0"/>
              <a:t> </a:t>
            </a:r>
          </a:p>
          <a:p>
            <a:pPr algn="just"/>
            <a:r>
              <a:rPr lang="fr-FR" sz="1050" dirty="0"/>
              <a:t>L’arbitrage de l’attribution prend en compte les critères suivants : priorité aux associations briochines, la formation des jeunes (club formateur, label, section scolaire...), le niveau de pratique en fonction du classement fédéral des installations sportives, la cohérence et la correspondance entre l’activité et les installations sollicitées, l’historique de la structure utilisatrice sur le territoire, la culture sportive locale et le nombre d’adhérents.</a:t>
            </a:r>
          </a:p>
          <a:p>
            <a:pPr algn="just"/>
            <a:r>
              <a:rPr lang="fr-FR" sz="1050" dirty="0"/>
              <a:t> </a:t>
            </a:r>
          </a:p>
          <a:p>
            <a:pPr algn="just"/>
            <a:r>
              <a:rPr lang="fr-FR" sz="1050" dirty="0"/>
              <a:t>La planification prend aussi en compte la pratique en accès libre.</a:t>
            </a:r>
          </a:p>
          <a:p>
            <a:pPr algn="just"/>
            <a:r>
              <a:rPr lang="fr-FR" sz="1050" dirty="0"/>
              <a:t> </a:t>
            </a:r>
          </a:p>
          <a:p>
            <a:pPr algn="just"/>
            <a:r>
              <a:rPr lang="fr-FR" sz="1050" dirty="0"/>
              <a:t>Ensuite, à chaque rentrée scolaire les équipements sportifs sont planifiés pour les établissements scolaires de la Ville, de l'université, et des établissements médico-sociaux.</a:t>
            </a:r>
          </a:p>
          <a:p>
            <a:pPr algn="just"/>
            <a:r>
              <a:rPr lang="fr-FR" sz="1050" dirty="0"/>
              <a:t> </a:t>
            </a:r>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r>
              <a:rPr lang="fr-FR" sz="1050" dirty="0" smtClean="0"/>
              <a:t>Les </a:t>
            </a:r>
            <a:r>
              <a:rPr lang="fr-FR" sz="1050" dirty="0"/>
              <a:t>solutions mises en place à la Ville de Saint-Brieuc sont multiples et consistent en une optimisation de l’utilisation des équipements sportifs sur les différents temps (journée, pause méridienne, soir, week-end et vacances scolaires) suivant le type d’utilisateur et les critères de répartition, une mutualisation autant que possible des équipements sportifs mis à disposition et sensibilisation des utilisateurs, un investissement et adaptation des équipements sportifs, et enfin en un développement d’un partenariat avec d’autres propriétaires d’équipements sportifs pour augmenter le nombre d’équipements sportifs.</a:t>
            </a:r>
          </a:p>
          <a:p>
            <a:pPr algn="just"/>
            <a:r>
              <a:rPr lang="fr-FR" sz="1050" dirty="0"/>
              <a:t> </a:t>
            </a:r>
          </a:p>
          <a:p>
            <a:pPr algn="just"/>
            <a:r>
              <a:rPr lang="fr-FR" sz="1050" b="1" dirty="0"/>
              <a:t>Avec votre expertise, que pouvez-vous conseiller aux collectivités afin de faciliter la répartition des créneaux dans leurs équipements sportifs ? Quel message pouvez-vous passer aux associations sportives également ?</a:t>
            </a:r>
            <a:endParaRPr lang="fr-FR" sz="1050" dirty="0"/>
          </a:p>
          <a:p>
            <a:pPr algn="just"/>
            <a:r>
              <a:rPr lang="fr-FR" sz="1050" dirty="0"/>
              <a:t> </a:t>
            </a:r>
          </a:p>
          <a:p>
            <a:pPr algn="just"/>
            <a:r>
              <a:rPr lang="fr-FR" sz="1050" dirty="0"/>
              <a:t>Certaines activités sont un effet de mode de courte durée et d’autres s’inscrivent finalement dans le temps et occupent une place pérenne dans le paysage sportif. Il est parfois impossible de prévoir à l’avance s’il s’agit réellement d’une tendance lourde. Cela nécessite de laisser un champ libre à l’expérimentation sans toutefois engager des investissements trop conséquents.</a:t>
            </a:r>
          </a:p>
          <a:p>
            <a:pPr algn="just"/>
            <a:r>
              <a:rPr lang="fr-FR" sz="1050" dirty="0"/>
              <a:t> </a:t>
            </a:r>
          </a:p>
          <a:p>
            <a:pPr algn="just"/>
            <a:r>
              <a:rPr lang="fr-FR" sz="1050" dirty="0"/>
              <a:t>Dans le contexte actuel, les clés semblent résider dans le développement de la mutualisation, le partenariat avec d’autres propriétaires, l’innovation et l’investissement privé en complément de l’investissement public pour certaines activités</a:t>
            </a:r>
            <a:r>
              <a:rPr lang="fr-FR" sz="1050" dirty="0" smtClean="0"/>
              <a:t>.</a:t>
            </a:r>
            <a:endParaRPr lang="fr-FR" sz="1050" dirty="0"/>
          </a:p>
        </p:txBody>
      </p:sp>
      <p:sp>
        <p:nvSpPr>
          <p:cNvPr id="34" name="ZoneTexte 33"/>
          <p:cNvSpPr txBox="1"/>
          <p:nvPr/>
        </p:nvSpPr>
        <p:spPr>
          <a:xfrm>
            <a:off x="2779277" y="1304242"/>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a:t>
            </a:r>
            <a:r>
              <a:rPr lang="fr-FR" sz="2400" b="1" cap="all" dirty="0" err="1" smtClean="0">
                <a:solidFill>
                  <a:srgbClr val="009FE3"/>
                </a:solidFill>
                <a:cs typeface="Arial" panose="020B0604020202020204" pitchFamily="34" charset="0"/>
              </a:rPr>
              <a:t>Sylvere</a:t>
            </a:r>
            <a:r>
              <a:rPr lang="fr-FR" sz="2400" b="1" cap="all" dirty="0" smtClean="0">
                <a:solidFill>
                  <a:srgbClr val="009FE3"/>
                </a:solidFill>
                <a:cs typeface="Arial" panose="020B0604020202020204" pitchFamily="34" charset="0"/>
              </a:rPr>
              <a:t> </a:t>
            </a:r>
            <a:r>
              <a:rPr lang="fr-FR" sz="2400" b="1" cap="all" dirty="0" err="1" smtClean="0">
                <a:solidFill>
                  <a:srgbClr val="009FE3"/>
                </a:solidFill>
                <a:cs typeface="Arial" panose="020B0604020202020204" pitchFamily="34" charset="0"/>
              </a:rPr>
              <a:t>leloup</a:t>
            </a:r>
            <a:endParaRPr lang="fr-FR" sz="2400" b="1" cap="all" dirty="0">
              <a:solidFill>
                <a:srgbClr val="009FE3"/>
              </a:solidFill>
              <a:cs typeface="Arial" panose="020B0604020202020204" pitchFamily="34" charset="0"/>
            </a:endParaRPr>
          </a:p>
        </p:txBody>
      </p:sp>
      <p:sp>
        <p:nvSpPr>
          <p:cNvPr id="36" name="ZoneTexte 35"/>
          <p:cNvSpPr txBox="1"/>
          <p:nvPr/>
        </p:nvSpPr>
        <p:spPr>
          <a:xfrm>
            <a:off x="240529" y="6105798"/>
            <a:ext cx="2304256" cy="1754326"/>
          </a:xfrm>
          <a:prstGeom prst="rect">
            <a:avLst/>
          </a:prstGeom>
          <a:noFill/>
        </p:spPr>
        <p:txBody>
          <a:bodyPr wrap="square" rtlCol="0">
            <a:spAutoFit/>
          </a:bodyPr>
          <a:lstStyle/>
          <a:p>
            <a:pPr algn="just"/>
            <a:r>
              <a:rPr lang="fr-FR" sz="1200" i="1" dirty="0"/>
              <a:t>Dans le contexte actuel, les clés semblent résider dans le développement de la mutualisation, le partenariat avec d’autres propriétaires, l’innovation et l’investissement privé en complément de l’investissement public pour certaines </a:t>
            </a:r>
            <a:r>
              <a:rPr lang="fr-FR" sz="1200" i="1" dirty="0" smtClean="0"/>
              <a:t>activités.</a:t>
            </a:r>
            <a:endParaRPr lang="fr-FR" sz="1200" i="1" dirty="0">
              <a:cs typeface="Arial" panose="020B0604020202020204" pitchFamily="34" charset="0"/>
            </a:endParaRPr>
          </a:p>
        </p:txBody>
      </p:sp>
      <p:sp>
        <p:nvSpPr>
          <p:cNvPr id="37" name="ZoneTexte 36"/>
          <p:cNvSpPr txBox="1"/>
          <p:nvPr/>
        </p:nvSpPr>
        <p:spPr>
          <a:xfrm>
            <a:off x="250081" y="3825125"/>
            <a:ext cx="2304256" cy="1015663"/>
          </a:xfrm>
          <a:prstGeom prst="rect">
            <a:avLst/>
          </a:prstGeom>
          <a:noFill/>
        </p:spPr>
        <p:txBody>
          <a:bodyPr wrap="square" rtlCol="0">
            <a:spAutoFit/>
          </a:bodyPr>
          <a:lstStyle/>
          <a:p>
            <a:pPr algn="ctr"/>
            <a:r>
              <a:rPr lang="fr-FR" sz="1200" b="1" cap="all" dirty="0" err="1" smtClean="0">
                <a:solidFill>
                  <a:srgbClr val="009FE3"/>
                </a:solidFill>
                <a:cs typeface="Arial" panose="020B0604020202020204" pitchFamily="34" charset="0"/>
              </a:rPr>
              <a:t>Sylvère</a:t>
            </a:r>
            <a:r>
              <a:rPr lang="fr-FR" sz="1200" b="1" cap="all" dirty="0" smtClean="0">
                <a:solidFill>
                  <a:srgbClr val="009FE3"/>
                </a:solidFill>
                <a:cs typeface="Arial" panose="020B0604020202020204" pitchFamily="34" charset="0"/>
              </a:rPr>
              <a:t> LELOUP</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Directeur de la Jeunesse, des sports, de la vie associative et de l’animation de la ville</a:t>
            </a:r>
          </a:p>
          <a:p>
            <a:pPr algn="ctr"/>
            <a:r>
              <a:rPr lang="fr-FR" sz="1200" dirty="0" smtClean="0">
                <a:cs typeface="Arial" panose="020B0604020202020204" pitchFamily="34" charset="0"/>
              </a:rPr>
              <a:t>Ville de Saint-Brieuc</a:t>
            </a:r>
            <a:endParaRPr lang="fr-FR" sz="1200" dirty="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2" name="Image 1"/>
          <p:cNvPicPr>
            <a:picLocks noChangeAspect="1"/>
          </p:cNvPicPr>
          <p:nvPr/>
        </p:nvPicPr>
        <p:blipFill>
          <a:blip r:embed="rId3"/>
          <a:stretch>
            <a:fillRect/>
          </a:stretch>
        </p:blipFill>
        <p:spPr>
          <a:xfrm>
            <a:off x="509692" y="1974211"/>
            <a:ext cx="1785033" cy="1785033"/>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77</a:t>
            </a:r>
            <a:endParaRPr lang="fr-FR" sz="1800" spc="100" dirty="0">
              <a:cs typeface="Arial" panose="020B0604020202020204" pitchFamily="34" charset="0"/>
            </a:endParaRPr>
          </a:p>
        </p:txBody>
      </p:sp>
    </p:spTree>
    <p:extLst>
      <p:ext uri="{BB962C8B-B14F-4D97-AF65-F5344CB8AC3E}">
        <p14:creationId xmlns:p14="http://schemas.microsoft.com/office/powerpoint/2010/main" val="38064779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isocèle 1"/>
          <p:cNvSpPr/>
          <p:nvPr/>
        </p:nvSpPr>
        <p:spPr>
          <a:xfrm rot="974336">
            <a:off x="4248931" y="133839"/>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 name="ZoneTexte 2"/>
          <p:cNvSpPr txBox="1"/>
          <p:nvPr/>
        </p:nvSpPr>
        <p:spPr>
          <a:xfrm>
            <a:off x="4644727" y="468764"/>
            <a:ext cx="2160240" cy="707886"/>
          </a:xfrm>
          <a:prstGeom prst="rect">
            <a:avLst/>
          </a:prstGeom>
          <a:noFill/>
        </p:spPr>
        <p:txBody>
          <a:bodyPr wrap="square" rtlCol="0">
            <a:spAutoFit/>
          </a:bodyPr>
          <a:lstStyle/>
          <a:p>
            <a:r>
              <a:rPr lang="fr-FR" sz="4000" dirty="0">
                <a:solidFill>
                  <a:schemeClr val="tx1">
                    <a:lumMod val="65000"/>
                    <a:lumOff val="35000"/>
                  </a:schemeClr>
                </a:solidFill>
                <a:latin typeface="Arial Black" panose="020B0A04020102020204" pitchFamily="34" charset="0"/>
              </a:rPr>
              <a:t>É</a:t>
            </a:r>
            <a:r>
              <a:rPr lang="fr-FR" sz="4000" dirty="0" smtClean="0">
                <a:solidFill>
                  <a:schemeClr val="tx1">
                    <a:lumMod val="65000"/>
                    <a:lumOff val="35000"/>
                  </a:schemeClr>
                </a:solidFill>
                <a:latin typeface="Arial Black" panose="020B0A04020102020204" pitchFamily="34" charset="0"/>
              </a:rPr>
              <a:t>DITO</a:t>
            </a:r>
            <a:endParaRPr lang="fr-FR" sz="4000" dirty="0">
              <a:solidFill>
                <a:schemeClr val="tx1">
                  <a:lumMod val="65000"/>
                  <a:lumOff val="35000"/>
                </a:schemeClr>
              </a:solidFill>
              <a:latin typeface="Arial Black" panose="020B0A04020102020204" pitchFamily="34" charset="0"/>
            </a:endParaRPr>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7165" t="18351" r="19827" b="25758"/>
          <a:stretch/>
        </p:blipFill>
        <p:spPr>
          <a:xfrm>
            <a:off x="754137" y="2028235"/>
            <a:ext cx="1296144" cy="1764000"/>
          </a:xfrm>
          <a:prstGeom prst="rect">
            <a:avLst/>
          </a:prstGeom>
        </p:spPr>
      </p:pic>
      <p:sp>
        <p:nvSpPr>
          <p:cNvPr id="5" name="ZoneTexte 4"/>
          <p:cNvSpPr txBox="1"/>
          <p:nvPr/>
        </p:nvSpPr>
        <p:spPr>
          <a:xfrm>
            <a:off x="250081" y="3985871"/>
            <a:ext cx="2304256" cy="574516"/>
          </a:xfrm>
          <a:prstGeom prst="rect">
            <a:avLst/>
          </a:prstGeom>
          <a:noFill/>
        </p:spPr>
        <p:txBody>
          <a:bodyPr wrap="square" rtlCol="0">
            <a:spAutoFit/>
          </a:bodyPr>
          <a:lstStyle/>
          <a:p>
            <a:pPr algn="ctr"/>
            <a:r>
              <a:rPr lang="fr-FR" sz="2000" b="1" cap="all" baseline="30000" dirty="0">
                <a:solidFill>
                  <a:srgbClr val="009FE3"/>
                </a:solidFill>
                <a:cs typeface="Arial" panose="020B0604020202020204" pitchFamily="34" charset="0"/>
              </a:rPr>
              <a:t>Bruno </a:t>
            </a:r>
            <a:r>
              <a:rPr lang="fr-FR" sz="2000" b="1" cap="all" baseline="30000" dirty="0" err="1">
                <a:solidFill>
                  <a:srgbClr val="009FE3"/>
                </a:solidFill>
                <a:cs typeface="Arial" panose="020B0604020202020204" pitchFamily="34" charset="0"/>
              </a:rPr>
              <a:t>Lapeyronie</a:t>
            </a:r>
            <a:endParaRPr lang="fr-FR" sz="2000" b="1" cap="all" baseline="30000" dirty="0">
              <a:solidFill>
                <a:srgbClr val="009FE3"/>
              </a:solidFill>
              <a:cs typeface="Arial" panose="020B0604020202020204" pitchFamily="34" charset="0"/>
            </a:endParaRPr>
          </a:p>
          <a:p>
            <a:pPr algn="ctr"/>
            <a:r>
              <a:rPr lang="fr-FR" baseline="30000" dirty="0">
                <a:cs typeface="Arial" panose="020B0604020202020204" pitchFamily="34" charset="0"/>
              </a:rPr>
              <a:t>Directeur associé </a:t>
            </a:r>
            <a:r>
              <a:rPr lang="fr-FR" baseline="30000" dirty="0" smtClean="0">
                <a:cs typeface="Arial" panose="020B0604020202020204" pitchFamily="34" charset="0"/>
              </a:rPr>
              <a:t>de </a:t>
            </a:r>
            <a:r>
              <a:rPr lang="fr-FR" baseline="30000" dirty="0" err="1">
                <a:cs typeface="Arial" panose="020B0604020202020204" pitchFamily="34" charset="0"/>
              </a:rPr>
              <a:t>SportColl</a:t>
            </a:r>
            <a:endParaRPr lang="fr-FR" sz="2000" dirty="0">
              <a:cs typeface="Arial" panose="020B0604020202020204" pitchFamily="34" charset="0"/>
            </a:endParaRPr>
          </a:p>
        </p:txBody>
      </p:sp>
      <p:sp>
        <p:nvSpPr>
          <p:cNvPr id="7" name="ZoneTexte 6"/>
          <p:cNvSpPr txBox="1"/>
          <p:nvPr/>
        </p:nvSpPr>
        <p:spPr>
          <a:xfrm>
            <a:off x="180231" y="5185841"/>
            <a:ext cx="2304256" cy="1384995"/>
          </a:xfrm>
          <a:prstGeom prst="rect">
            <a:avLst/>
          </a:prstGeom>
          <a:noFill/>
        </p:spPr>
        <p:txBody>
          <a:bodyPr wrap="square" rtlCol="0">
            <a:spAutoFit/>
          </a:bodyPr>
          <a:lstStyle/>
          <a:p>
            <a:pPr algn="just"/>
            <a:r>
              <a:rPr lang="fr-FR" i="1" spc="-50" baseline="30000" dirty="0">
                <a:cs typeface="Arial" panose="020B0604020202020204" pitchFamily="34" charset="0"/>
              </a:rPr>
              <a:t>C</a:t>
            </a:r>
            <a:r>
              <a:rPr lang="fr-FR" i="1" spc="-50" baseline="30000" dirty="0" smtClean="0">
                <a:cs typeface="Arial" panose="020B0604020202020204" pitchFamily="34" charset="0"/>
              </a:rPr>
              <a:t>ombien </a:t>
            </a:r>
            <a:r>
              <a:rPr lang="fr-FR" i="1" spc="-50" baseline="30000" dirty="0">
                <a:cs typeface="Arial" panose="020B0604020202020204" pitchFamily="34" charset="0"/>
              </a:rPr>
              <a:t>de créneaux d’équipements </a:t>
            </a:r>
            <a:r>
              <a:rPr lang="fr-FR" i="1" baseline="30000" dirty="0">
                <a:cs typeface="Arial" panose="020B0604020202020204" pitchFamily="34" charset="0"/>
              </a:rPr>
              <a:t>sont identifiés pour l’égalité des pratiques ? </a:t>
            </a:r>
            <a:endParaRPr lang="fr-FR" i="1" baseline="30000" dirty="0" smtClean="0">
              <a:cs typeface="Arial" panose="020B0604020202020204" pitchFamily="34" charset="0"/>
            </a:endParaRPr>
          </a:p>
          <a:p>
            <a:pPr algn="just"/>
            <a:r>
              <a:rPr lang="fr-FR" i="1" baseline="30000" dirty="0" smtClean="0">
                <a:cs typeface="Arial" panose="020B0604020202020204" pitchFamily="34" charset="0"/>
              </a:rPr>
              <a:t>Combien </a:t>
            </a:r>
            <a:r>
              <a:rPr lang="fr-FR" i="1" baseline="30000" dirty="0">
                <a:cs typeface="Arial" panose="020B0604020202020204" pitchFamily="34" charset="0"/>
              </a:rPr>
              <a:t>de collectivités ont ciblé comme critère de subvention l’encouragement de la pratique féminine associative ? </a:t>
            </a: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39" y="4698628"/>
            <a:ext cx="500120" cy="425184"/>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908423" y="6426820"/>
            <a:ext cx="500120" cy="425184"/>
          </a:xfrm>
          <a:prstGeom prst="rect">
            <a:avLst/>
          </a:prstGeom>
        </p:spPr>
      </p:pic>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l="22225" t="-5" r="23798" b="5"/>
          <a:stretch/>
        </p:blipFill>
        <p:spPr>
          <a:xfrm>
            <a:off x="178073" y="7196290"/>
            <a:ext cx="2448272" cy="3024000"/>
          </a:xfrm>
          <a:prstGeom prst="rect">
            <a:avLst/>
          </a:prstGeom>
        </p:spPr>
      </p:pic>
      <p:sp>
        <p:nvSpPr>
          <p:cNvPr id="11" name="ZoneTexte 10"/>
          <p:cNvSpPr txBox="1"/>
          <p:nvPr/>
        </p:nvSpPr>
        <p:spPr>
          <a:xfrm>
            <a:off x="502299" y="10196384"/>
            <a:ext cx="2700511" cy="246221"/>
          </a:xfrm>
          <a:prstGeom prst="rect">
            <a:avLst/>
          </a:prstGeom>
          <a:noFill/>
        </p:spPr>
        <p:txBody>
          <a:bodyPr wrap="square" rtlCol="0">
            <a:spAutoFit/>
          </a:bodyPr>
          <a:lstStyle/>
          <a:p>
            <a:r>
              <a:rPr lang="fr-FR" sz="1000" dirty="0" smtClean="0"/>
              <a:t>Participantes du Raid des Alizés </a:t>
            </a:r>
            <a:endParaRPr lang="fr-FR" sz="1000" dirty="0"/>
          </a:p>
        </p:txBody>
      </p:sp>
      <p:sp>
        <p:nvSpPr>
          <p:cNvPr id="13" name="ZoneTexte 12"/>
          <p:cNvSpPr txBox="1"/>
          <p:nvPr/>
        </p:nvSpPr>
        <p:spPr>
          <a:xfrm>
            <a:off x="2808713" y="1583544"/>
            <a:ext cx="4608512" cy="9487213"/>
          </a:xfrm>
          <a:prstGeom prst="rect">
            <a:avLst/>
          </a:prstGeom>
          <a:noFill/>
        </p:spPr>
        <p:txBody>
          <a:bodyPr wrap="square" numCol="2" spcCol="216000" rtlCol="0">
            <a:spAutoFit/>
          </a:bodyPr>
          <a:lstStyle/>
          <a:p>
            <a:pPr algn="just"/>
            <a:r>
              <a:rPr lang="fr-FR" sz="1650" baseline="30000" dirty="0" smtClean="0">
                <a:cs typeface="Arial" panose="020B0604020202020204" pitchFamily="34" charset="0"/>
              </a:rPr>
              <a:t>La journée</a:t>
            </a:r>
            <a:r>
              <a:rPr lang="fr-FR" sz="1650" baseline="30000" dirty="0">
                <a:cs typeface="Arial" panose="020B0604020202020204" pitchFamily="34" charset="0"/>
              </a:rPr>
              <a:t> internationale </a:t>
            </a:r>
            <a:r>
              <a:rPr lang="fr-FR" sz="1650" baseline="30000" dirty="0" smtClean="0">
                <a:cs typeface="Arial" panose="020B0604020202020204" pitchFamily="34" charset="0"/>
              </a:rPr>
              <a:t>des droits</a:t>
            </a:r>
            <a:r>
              <a:rPr lang="fr-FR" sz="1650" dirty="0">
                <a:cs typeface="Arial" panose="020B0604020202020204" pitchFamily="34" charset="0"/>
              </a:rPr>
              <a:t> </a:t>
            </a:r>
            <a:r>
              <a:rPr lang="fr-FR" sz="1650" baseline="30000" dirty="0" smtClean="0">
                <a:cs typeface="Arial" panose="020B0604020202020204" pitchFamily="34" charset="0"/>
              </a:rPr>
              <a:t>des </a:t>
            </a:r>
            <a:r>
              <a:rPr lang="fr-FR" sz="1650" baseline="30000" dirty="0">
                <a:cs typeface="Arial" panose="020B0604020202020204" pitchFamily="34" charset="0"/>
              </a:rPr>
              <a:t>femmes qui a eu lieu le 8 mars </a:t>
            </a:r>
            <a:r>
              <a:rPr lang="fr-FR" sz="1650" baseline="30000" dirty="0" smtClean="0">
                <a:cs typeface="Arial" panose="020B0604020202020204" pitchFamily="34" charset="0"/>
              </a:rPr>
              <a:t>dernier est toujours une excellente occasion de revenir sur les inégalités qui pe</a:t>
            </a:r>
            <a:r>
              <a:rPr lang="fr-FR" sz="1650" baseline="30000" dirty="0">
                <a:cs typeface="Arial" panose="020B0604020202020204" pitchFamily="34" charset="0"/>
              </a:rPr>
              <a:t>rsistent entre hommes et femmes dans le sport. Les nombreuses </a:t>
            </a:r>
            <a:r>
              <a:rPr lang="fr-FR" sz="1650" baseline="30000" dirty="0" smtClean="0">
                <a:cs typeface="Arial" panose="020B0604020202020204" pitchFamily="34" charset="0"/>
              </a:rPr>
              <a:t>études</a:t>
            </a:r>
            <a:r>
              <a:rPr lang="fr-FR" sz="1050" baseline="30000" dirty="0" smtClean="0">
                <a:cs typeface="Arial" panose="020B0604020202020204" pitchFamily="34" charset="0"/>
              </a:rPr>
              <a:t>1</a:t>
            </a:r>
            <a:r>
              <a:rPr lang="fr-FR" sz="1650" baseline="30000" dirty="0" smtClean="0">
                <a:cs typeface="Arial" panose="020B0604020202020204" pitchFamily="34" charset="0"/>
              </a:rPr>
              <a:t> </a:t>
            </a:r>
            <a:r>
              <a:rPr lang="fr-FR" sz="1650" baseline="30000" dirty="0">
                <a:cs typeface="Arial" panose="020B0604020202020204" pitchFamily="34" charset="0"/>
              </a:rPr>
              <a:t>sur le sujet montrent une réelle réduction de ces inégalités. Le nombre de dirigeantes, de pratiquantes, de bénévoles, de clubs professionnels ou de sections féminines, certes toujours insuffisant, à tendance à se rapprocher des chiffres masculins. Mais il semble pourtant marquer une étape supplémentaire pour plus d’égalité. </a:t>
            </a:r>
            <a:endParaRPr lang="fr-FR" sz="1650" baseline="30000" dirty="0" smtClean="0">
              <a:cs typeface="Arial" panose="020B0604020202020204" pitchFamily="34" charset="0"/>
            </a:endParaRPr>
          </a:p>
          <a:p>
            <a:pPr algn="just"/>
            <a:endParaRPr lang="fr-FR" sz="1650" baseline="30000" dirty="0" smtClean="0">
              <a:cs typeface="Arial" panose="020B0604020202020204" pitchFamily="34" charset="0"/>
            </a:endParaRPr>
          </a:p>
          <a:p>
            <a:pPr algn="just"/>
            <a:r>
              <a:rPr lang="fr-FR" sz="1650" baseline="30000" dirty="0" smtClean="0">
                <a:cs typeface="Arial" panose="020B0604020202020204" pitchFamily="34" charset="0"/>
              </a:rPr>
              <a:t>Ce constat résume un combat historique. Voila plus de trente ans que les</a:t>
            </a:r>
            <a:r>
              <a:rPr lang="fr-FR" sz="1050" baseline="30000" dirty="0" smtClean="0">
                <a:cs typeface="Arial" panose="020B0604020202020204" pitchFamily="34" charset="0"/>
              </a:rPr>
              <a:t>2</a:t>
            </a:r>
            <a:r>
              <a:rPr lang="fr-FR" sz="1650" baseline="30000" dirty="0" smtClean="0">
                <a:cs typeface="Arial" panose="020B0604020202020204" pitchFamily="34" charset="0"/>
              </a:rPr>
              <a:t> travaux de Catherine Louveau</a:t>
            </a:r>
            <a:r>
              <a:rPr lang="fr-FR" sz="1050" baseline="30000" dirty="0" smtClean="0">
                <a:cs typeface="Arial" panose="020B0604020202020204" pitchFamily="34" charset="0"/>
              </a:rPr>
              <a:t>3</a:t>
            </a:r>
            <a:r>
              <a:rPr lang="fr-FR" sz="1650" baseline="30000" dirty="0" smtClean="0">
                <a:cs typeface="Arial" panose="020B0604020202020204" pitchFamily="34" charset="0"/>
              </a:rPr>
              <a:t>, </a:t>
            </a:r>
            <a:r>
              <a:rPr lang="fr-FR" sz="1650" baseline="30000" dirty="0">
                <a:cs typeface="Arial" panose="020B0604020202020204" pitchFamily="34" charset="0"/>
              </a:rPr>
              <a:t>Annick </a:t>
            </a:r>
            <a:r>
              <a:rPr lang="fr-FR" sz="1650" baseline="30000" dirty="0" err="1">
                <a:cs typeface="Arial" panose="020B0604020202020204" pitchFamily="34" charset="0"/>
              </a:rPr>
              <a:t>Davisse</a:t>
            </a:r>
            <a:r>
              <a:rPr lang="fr-FR" sz="1650" baseline="30000" dirty="0">
                <a:cs typeface="Arial" panose="020B0604020202020204" pitchFamily="34" charset="0"/>
              </a:rPr>
              <a:t> ou plus récemment Béatrice </a:t>
            </a:r>
            <a:r>
              <a:rPr lang="fr-FR" sz="1650" baseline="30000" dirty="0" smtClean="0">
                <a:cs typeface="Arial" panose="020B0604020202020204" pitchFamily="34" charset="0"/>
              </a:rPr>
              <a:t>Barbusse</a:t>
            </a:r>
            <a:r>
              <a:rPr lang="fr-FR" sz="1050" baseline="30000" dirty="0" smtClean="0">
                <a:cs typeface="Arial" panose="020B0604020202020204" pitchFamily="34" charset="0"/>
              </a:rPr>
              <a:t>4</a:t>
            </a:r>
            <a:r>
              <a:rPr lang="fr-FR" sz="1650" baseline="30000" dirty="0" smtClean="0">
                <a:cs typeface="Arial" panose="020B0604020202020204" pitchFamily="34" charset="0"/>
              </a:rPr>
              <a:t>, </a:t>
            </a:r>
            <a:r>
              <a:rPr lang="fr-FR" sz="1650" baseline="30000" dirty="0">
                <a:cs typeface="Arial" panose="020B0604020202020204" pitchFamily="34" charset="0"/>
              </a:rPr>
              <a:t>ancienne présidente du CNDS, ont mis en exergue ce grand écart. En 2012, Catherine </a:t>
            </a:r>
            <a:r>
              <a:rPr lang="fr-FR" sz="1650" baseline="30000" dirty="0" err="1">
                <a:cs typeface="Arial" panose="020B0604020202020204" pitchFamily="34" charset="0"/>
              </a:rPr>
              <a:t>Louvau</a:t>
            </a:r>
            <a:r>
              <a:rPr lang="fr-FR" sz="1650" baseline="30000" dirty="0">
                <a:cs typeface="Arial" panose="020B0604020202020204" pitchFamily="34" charset="0"/>
              </a:rPr>
              <a:t> dressait ce constat assez alarmant : « Les inégalités et les discriminations entre les sexes perdurent à tous les niveaux de la pratique sportive : accès à la pratique et aux diverses disciplines sportives, place dans le sport de haut niveau, accès aux postes à responsabilités, invisibilité ou présence conditionnelle dans les </a:t>
            </a:r>
            <a:r>
              <a:rPr lang="fr-FR" sz="1650" baseline="30000" dirty="0" smtClean="0">
                <a:cs typeface="Arial" panose="020B0604020202020204" pitchFamily="34" charset="0"/>
              </a:rPr>
              <a:t>médias.</a:t>
            </a:r>
            <a:r>
              <a:rPr lang="fr-FR" sz="1050" baseline="30000" dirty="0" smtClean="0">
                <a:cs typeface="Arial" panose="020B0604020202020204" pitchFamily="34" charset="0"/>
              </a:rPr>
              <a:t>5</a:t>
            </a:r>
            <a:r>
              <a:rPr lang="fr-FR" sz="1650" baseline="30000" dirty="0">
                <a:cs typeface="Arial" panose="020B0604020202020204" pitchFamily="34" charset="0"/>
              </a:rPr>
              <a:t> » </a:t>
            </a:r>
            <a:endParaRPr lang="fr-FR" sz="1650" baseline="30000" dirty="0" smtClean="0">
              <a:cs typeface="Arial" panose="020B0604020202020204" pitchFamily="34" charset="0"/>
            </a:endParaRPr>
          </a:p>
          <a:p>
            <a:pPr algn="just"/>
            <a:endParaRPr lang="fr-FR" sz="1650" baseline="30000" dirty="0">
              <a:cs typeface="Arial" panose="020B0604020202020204" pitchFamily="34" charset="0"/>
            </a:endParaRPr>
          </a:p>
          <a:p>
            <a:pPr algn="just"/>
            <a:r>
              <a:rPr lang="fr-FR" sz="1650" baseline="30000" dirty="0">
                <a:cs typeface="Arial" panose="020B0604020202020204" pitchFamily="34" charset="0"/>
              </a:rPr>
              <a:t>Depuis, fort heureusement, les propositions d’axes d’amélioration ne manquent pas. La Ministre des Sports a notamment mis en place un plan d’action en cinq actes : politique de féminisation du sport, médiatisation du sport féminin, promotion des plans de féminisation des fédérations sportives, lutte contre les stéréotypes sexistes, actions pour plus de mixité dans le </a:t>
            </a:r>
            <a:r>
              <a:rPr lang="fr-FR" sz="1650" baseline="30000" dirty="0" smtClean="0">
                <a:cs typeface="Arial" panose="020B0604020202020204" pitchFamily="34" charset="0"/>
              </a:rPr>
              <a:t>sport.</a:t>
            </a:r>
            <a:r>
              <a:rPr lang="fr-FR" sz="1050" baseline="30000" dirty="0" smtClean="0">
                <a:cs typeface="Arial" panose="020B0604020202020204" pitchFamily="34" charset="0"/>
              </a:rPr>
              <a:t>6</a:t>
            </a:r>
            <a:endParaRPr lang="fr-FR" sz="1050" baseline="30000" dirty="0">
              <a:cs typeface="Arial" panose="020B0604020202020204" pitchFamily="34" charset="0"/>
            </a:endParaRPr>
          </a:p>
          <a:p>
            <a:pPr algn="just"/>
            <a:r>
              <a:rPr lang="fr-FR" sz="1650" baseline="30000" dirty="0">
                <a:cs typeface="Arial" panose="020B0604020202020204" pitchFamily="34" charset="0"/>
              </a:rPr>
              <a:t>De nouveaux chiffres montrent que ces efforts ne sont pas vains. A l’occasion du lancement du week-end « sport féminin toujours » (10 et </a:t>
            </a:r>
            <a:endParaRPr lang="fr-FR" sz="1650" baseline="30000" dirty="0" smtClean="0">
              <a:cs typeface="Arial" panose="020B0604020202020204" pitchFamily="34" charset="0"/>
            </a:endParaRPr>
          </a:p>
          <a:p>
            <a:pPr algn="just"/>
            <a:endParaRPr lang="fr-FR" sz="1650" baseline="30000" dirty="0">
              <a:cs typeface="Arial" panose="020B0604020202020204" pitchFamily="34" charset="0"/>
            </a:endParaRPr>
          </a:p>
          <a:p>
            <a:pPr algn="just"/>
            <a:endParaRPr lang="fr-FR" sz="1650" baseline="30000" dirty="0" smtClean="0">
              <a:cs typeface="Arial" panose="020B0604020202020204" pitchFamily="34" charset="0"/>
            </a:endParaRPr>
          </a:p>
          <a:p>
            <a:pPr algn="just"/>
            <a:r>
              <a:rPr lang="fr-FR" sz="1650" baseline="30000" dirty="0" smtClean="0">
                <a:cs typeface="Arial" panose="020B0604020202020204" pitchFamily="34" charset="0"/>
              </a:rPr>
              <a:t>11 </a:t>
            </a:r>
            <a:r>
              <a:rPr lang="fr-FR" sz="1650" baseline="30000" dirty="0">
                <a:cs typeface="Arial" panose="020B0604020202020204" pitchFamily="34" charset="0"/>
              </a:rPr>
              <a:t>février 2018), </a:t>
            </a:r>
            <a:r>
              <a:rPr lang="fr-FR" sz="1650" baseline="30000" dirty="0" smtClean="0">
                <a:cs typeface="Arial" panose="020B0604020202020204" pitchFamily="34" charset="0"/>
              </a:rPr>
              <a:t>Olivier </a:t>
            </a:r>
            <a:r>
              <a:rPr lang="fr-FR" sz="1650" baseline="30000" dirty="0" err="1">
                <a:cs typeface="Arial" panose="020B0604020202020204" pitchFamily="34" charset="0"/>
              </a:rPr>
              <a:t>Schrameck</a:t>
            </a:r>
            <a:r>
              <a:rPr lang="fr-FR" sz="1650" baseline="30000" dirty="0">
                <a:cs typeface="Arial" panose="020B0604020202020204" pitchFamily="34" charset="0"/>
              </a:rPr>
              <a:t>, président du conseil supérieur de l’audiovisuel, indiquait que depuis 2012, la proportion de temps d’antenne consacré à la retransmission de compétitions sportives féminines était passée de 7% à 20%. </a:t>
            </a:r>
          </a:p>
          <a:p>
            <a:pPr algn="just"/>
            <a:r>
              <a:rPr lang="fr-FR" sz="1650" baseline="30000" dirty="0">
                <a:cs typeface="Arial" panose="020B0604020202020204" pitchFamily="34" charset="0"/>
              </a:rPr>
              <a:t>Le 13 septembre 2018 (date anniversaire du choix de Paris comme ville hôte des jeux Olympiques 2024) est la date choisie pour l’instauration de la Fête du sport : une nouvelle occasion pour essayer de gommer un peu plus les différences entre hommes et femmes dans le sport en France ? Encore une fois, les collectivités territoriales sont sollicitées activement lors de cette initiative, même si beaucoup d’entre elles sont déjà impliquées sur cette thématique. </a:t>
            </a:r>
          </a:p>
          <a:p>
            <a:pPr algn="just"/>
            <a:r>
              <a:rPr lang="fr-FR" sz="1650" baseline="30000" dirty="0">
                <a:cs typeface="Arial" panose="020B0604020202020204" pitchFamily="34" charset="0"/>
              </a:rPr>
              <a:t>Et pourtant, combien de créneaux d’équipements sont identifiés pour l’égalité des pratiques ? Combien de collectivités vont engager une démarche active pour accompagner, par exemple, les mondiaux de football féminin 2019 en France et bénéficier sur tout le territoire des impacts sociaux d’un tel événement ? </a:t>
            </a:r>
            <a:endParaRPr lang="fr-FR" sz="1650" baseline="30000" dirty="0" smtClean="0">
              <a:cs typeface="Arial" panose="020B0604020202020204" pitchFamily="34" charset="0"/>
            </a:endParaRPr>
          </a:p>
          <a:p>
            <a:pPr algn="just"/>
            <a:endParaRPr lang="fr-FR" sz="1650" baseline="30000" dirty="0">
              <a:cs typeface="Arial" panose="020B0604020202020204" pitchFamily="34" charset="0"/>
            </a:endParaRPr>
          </a:p>
          <a:p>
            <a:pPr algn="just"/>
            <a:r>
              <a:rPr lang="fr-FR" sz="1650" baseline="30000" dirty="0" smtClean="0">
                <a:cs typeface="Arial" panose="020B0604020202020204" pitchFamily="34" charset="0"/>
              </a:rPr>
              <a:t>Il est évident que les élus fédéraux et territoriaux </a:t>
            </a:r>
            <a:r>
              <a:rPr lang="fr-FR" sz="1650" baseline="30000" dirty="0">
                <a:cs typeface="Arial" panose="020B0604020202020204" pitchFamily="34" charset="0"/>
              </a:rPr>
              <a:t>peuvent aujourd’hui s’appuyer librement sur les nombreux travaux de sociologues et bénéficier d’outils de développement et de féminisation du sport. </a:t>
            </a:r>
          </a:p>
          <a:p>
            <a:pPr algn="just"/>
            <a:r>
              <a:rPr lang="fr-FR" sz="800" dirty="0"/>
              <a:t>Références :</a:t>
            </a:r>
          </a:p>
          <a:p>
            <a:pPr algn="just"/>
            <a:r>
              <a:rPr lang="fr-FR" sz="800" dirty="0"/>
              <a:t>1.</a:t>
            </a:r>
            <a:r>
              <a:rPr lang="fr-FR" sz="800" dirty="0">
                <a:hlinkClick r:id="rId5"/>
              </a:rPr>
              <a:t>https://webzine.tns-sofres.com/</a:t>
            </a:r>
            <a:r>
              <a:rPr lang="fr-FR" sz="800" dirty="0" err="1">
                <a:hlinkClick r:id="rId5"/>
              </a:rPr>
              <a:t>societe</a:t>
            </a:r>
            <a:r>
              <a:rPr lang="fr-FR" sz="800" dirty="0">
                <a:hlinkClick r:id="rId5"/>
              </a:rPr>
              <a:t>-opinion/sport-au-feminin-2018/</a:t>
            </a:r>
            <a:r>
              <a:rPr lang="fr-FR" sz="800" dirty="0"/>
              <a:t> </a:t>
            </a:r>
          </a:p>
          <a:p>
            <a:pPr algn="just"/>
            <a:r>
              <a:rPr lang="fr-FR" sz="800" dirty="0">
                <a:hlinkClick r:id="rId6"/>
              </a:rPr>
              <a:t>http://doc.semc.sports.gouv.fr/documents/Public/ccfs_2014_06042016.pdf</a:t>
            </a:r>
            <a:r>
              <a:rPr lang="fr-FR" sz="800" dirty="0"/>
              <a:t> </a:t>
            </a:r>
          </a:p>
          <a:p>
            <a:pPr algn="just"/>
            <a:r>
              <a:rPr lang="fr-FR" sz="800" dirty="0">
                <a:hlinkClick r:id="rId7"/>
              </a:rPr>
              <a:t>https://www.insee.fr/fr/statistiques/3202943</a:t>
            </a:r>
            <a:r>
              <a:rPr lang="fr-FR" sz="800" dirty="0"/>
              <a:t> </a:t>
            </a:r>
          </a:p>
          <a:p>
            <a:pPr algn="just"/>
            <a:r>
              <a:rPr lang="fr-FR" sz="800" dirty="0"/>
              <a:t>2. C. </a:t>
            </a:r>
            <a:r>
              <a:rPr lang="fr-FR" sz="800" dirty="0" err="1"/>
              <a:t>Louveau</a:t>
            </a:r>
            <a:r>
              <a:rPr lang="fr-FR" sz="800" dirty="0"/>
              <a:t>, </a:t>
            </a:r>
            <a:r>
              <a:rPr lang="fr-FR" sz="800" i="1" dirty="0"/>
              <a:t>Talons aiguilles et crampons alu. Les femmes dans les sports de tradition masculine</a:t>
            </a:r>
            <a:r>
              <a:rPr lang="fr-FR" sz="800" dirty="0"/>
              <a:t>, Paris, INSEP/Société Française de Sociologie du Sport, 1986</a:t>
            </a:r>
          </a:p>
          <a:p>
            <a:pPr algn="just"/>
            <a:r>
              <a:rPr lang="fr-FR" sz="800" dirty="0"/>
              <a:t>3. A. </a:t>
            </a:r>
            <a:r>
              <a:rPr lang="fr-FR" sz="800" dirty="0" err="1"/>
              <a:t>Davisse</a:t>
            </a:r>
            <a:r>
              <a:rPr lang="fr-FR" sz="800" dirty="0"/>
              <a:t> et C. </a:t>
            </a:r>
            <a:r>
              <a:rPr lang="fr-FR" sz="800" dirty="0" err="1"/>
              <a:t>Louveau</a:t>
            </a:r>
            <a:r>
              <a:rPr lang="fr-FR" sz="800" dirty="0"/>
              <a:t>, </a:t>
            </a:r>
            <a:r>
              <a:rPr lang="fr-FR" sz="800" i="1" dirty="0"/>
              <a:t>Sports, école, société : la différence des sexes</a:t>
            </a:r>
            <a:r>
              <a:rPr lang="fr-FR" sz="800" dirty="0"/>
              <a:t>, L’Harmattan, 1997</a:t>
            </a:r>
          </a:p>
          <a:p>
            <a:pPr algn="just"/>
            <a:r>
              <a:rPr lang="fr-FR" sz="800" dirty="0"/>
              <a:t>4. B. Barbusse, </a:t>
            </a:r>
            <a:r>
              <a:rPr lang="fr-FR" sz="800" i="1" dirty="0"/>
              <a:t>Du sexisme dans le sport</a:t>
            </a:r>
            <a:r>
              <a:rPr lang="fr-FR" sz="800" dirty="0"/>
              <a:t>, </a:t>
            </a:r>
            <a:r>
              <a:rPr lang="fr-FR" sz="800" dirty="0" err="1"/>
              <a:t>Anamosa</a:t>
            </a:r>
            <a:r>
              <a:rPr lang="fr-FR" sz="800" dirty="0"/>
              <a:t>, 2016</a:t>
            </a:r>
          </a:p>
          <a:p>
            <a:pPr algn="just"/>
            <a:r>
              <a:rPr lang="fr-FR" sz="800" dirty="0"/>
              <a:t>5. La Revue du projet, n° 18, juin 2012</a:t>
            </a:r>
          </a:p>
          <a:p>
            <a:pPr algn="just"/>
            <a:r>
              <a:rPr lang="fr-FR" sz="800" dirty="0"/>
              <a:t>6. Site internet du ministère des Sports</a:t>
            </a:r>
          </a:p>
          <a:p>
            <a:pPr algn="just"/>
            <a:endParaRPr lang="fr-FR" sz="1650" baseline="30000" dirty="0">
              <a:cs typeface="Arial" panose="020B0604020202020204" pitchFamily="34" charset="0"/>
            </a:endParaRPr>
          </a:p>
          <a:p>
            <a:pPr algn="just"/>
            <a:endParaRPr lang="fr-FR" sz="1650" baseline="30000" dirty="0">
              <a:cs typeface="Arial" panose="020B0604020202020204" pitchFamily="34" charset="0"/>
            </a:endParaRPr>
          </a:p>
          <a:p>
            <a:pPr algn="just"/>
            <a:endParaRPr lang="fr-FR" sz="1650" baseline="30000" dirty="0">
              <a:cs typeface="Arial" panose="020B0604020202020204" pitchFamily="34" charset="0"/>
            </a:endParaRPr>
          </a:p>
        </p:txBody>
      </p:sp>
      <p:sp>
        <p:nvSpPr>
          <p:cNvPr id="14" name="ZoneTexte 13"/>
          <p:cNvSpPr txBox="1"/>
          <p:nvPr/>
        </p:nvSpPr>
        <p:spPr>
          <a:xfrm>
            <a:off x="2712971" y="1137902"/>
            <a:ext cx="4608512" cy="453970"/>
          </a:xfrm>
          <a:prstGeom prst="rect">
            <a:avLst/>
          </a:prstGeom>
          <a:noFill/>
        </p:spPr>
        <p:txBody>
          <a:bodyPr wrap="square" rtlCol="0">
            <a:spAutoFit/>
          </a:bodyPr>
          <a:lstStyle/>
          <a:p>
            <a:r>
              <a:rPr lang="fr-FR" sz="2350" b="1" cap="all" dirty="0" smtClean="0">
                <a:solidFill>
                  <a:srgbClr val="009FE3"/>
                </a:solidFill>
                <a:latin typeface="+mj-lt"/>
                <a:cs typeface="Arial" panose="020B0604020202020204" pitchFamily="34" charset="0"/>
              </a:rPr>
              <a:t>mesdames</a:t>
            </a:r>
            <a:r>
              <a:rPr lang="fr-FR" sz="2350" b="1" cap="all" dirty="0">
                <a:solidFill>
                  <a:srgbClr val="009FE3"/>
                </a:solidFill>
                <a:latin typeface="+mj-lt"/>
                <a:cs typeface="Arial" panose="020B0604020202020204" pitchFamily="34" charset="0"/>
              </a:rPr>
              <a:t>, </a:t>
            </a:r>
            <a:r>
              <a:rPr lang="fr-FR" sz="2350" b="1" cap="all" dirty="0" smtClean="0">
                <a:solidFill>
                  <a:srgbClr val="009FE3"/>
                </a:solidFill>
                <a:latin typeface="+mj-lt"/>
                <a:cs typeface="Arial" panose="020B0604020202020204" pitchFamily="34" charset="0"/>
              </a:rPr>
              <a:t>faites </a:t>
            </a:r>
            <a:r>
              <a:rPr lang="fr-FR" sz="2350" b="1" cap="all" dirty="0">
                <a:solidFill>
                  <a:srgbClr val="009FE3"/>
                </a:solidFill>
                <a:latin typeface="+mj-lt"/>
                <a:cs typeface="Arial" panose="020B0604020202020204" pitchFamily="34" charset="0"/>
              </a:rPr>
              <a:t>vos </a:t>
            </a:r>
            <a:r>
              <a:rPr lang="fr-FR" sz="2350" b="1" cap="all" dirty="0" smtClean="0">
                <a:solidFill>
                  <a:srgbClr val="009FE3"/>
                </a:solidFill>
                <a:latin typeface="+mj-lt"/>
                <a:cs typeface="Arial" panose="020B0604020202020204" pitchFamily="34" charset="0"/>
              </a:rPr>
              <a:t>Jeux !</a:t>
            </a:r>
            <a:endParaRPr lang="fr-FR" sz="2350" b="1" cap="all" dirty="0">
              <a:solidFill>
                <a:srgbClr val="009FE3"/>
              </a:solidFill>
              <a:latin typeface="+mj-lt"/>
              <a:cs typeface="Arial" panose="020B0604020202020204" pitchFamily="34" charset="0"/>
            </a:endParaRPr>
          </a:p>
        </p:txBody>
      </p:sp>
    </p:spTree>
    <p:extLst>
      <p:ext uri="{BB962C8B-B14F-4D97-AF65-F5344CB8AC3E}">
        <p14:creationId xmlns:p14="http://schemas.microsoft.com/office/powerpoint/2010/main" val="14330107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cap="all" dirty="0">
                <a:solidFill>
                  <a:schemeClr val="bg1"/>
                </a:solidFill>
              </a:rPr>
              <a:t>Le « casse-tête » des subventions aux associations sportives</a:t>
            </a: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#20</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78</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31885883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73" y="5184631"/>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30671" y="8462684"/>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721919" y="2045147"/>
            <a:ext cx="4608512" cy="17866429"/>
          </a:xfrm>
          <a:prstGeom prst="rect">
            <a:avLst/>
          </a:prstGeom>
          <a:noFill/>
        </p:spPr>
        <p:txBody>
          <a:bodyPr wrap="square" numCol="2" spcCol="216000" rtlCol="0">
            <a:spAutoFit/>
          </a:bodyPr>
          <a:lstStyle/>
          <a:p>
            <a:pPr algn="just"/>
            <a:r>
              <a:rPr lang="fr-FR" sz="1000" dirty="0" smtClean="0"/>
              <a:t>Une </a:t>
            </a:r>
            <a:r>
              <a:rPr lang="fr-FR" sz="1000" dirty="0"/>
              <a:t>subvention d’une collectivité territoriale à une association sportive n’a plus besoin d’être définie. Ce mode de financement fait partie de l’histoire de notre modèle sportif français</a:t>
            </a:r>
            <a:r>
              <a:rPr lang="fr-FR" sz="1000" dirty="0" smtClean="0"/>
              <a:t>.</a:t>
            </a:r>
          </a:p>
          <a:p>
            <a:pPr algn="just"/>
            <a:endParaRPr lang="fr-FR" sz="1000" dirty="0"/>
          </a:p>
          <a:p>
            <a:pPr algn="just"/>
            <a:r>
              <a:rPr lang="fr-FR" sz="1000" dirty="0"/>
              <a:t>Et pourtant, il n’est peut-être pas inutile de rappeler trois grands principes du subventionnement : l’initiative du projet qui ne provient pas de l’autorité administrative qui finance ; l’absence de contrepartie directe pour l’autorité administrative ; et l’absence de droit à subvention. (selon le principe du caractère discrétionnaire de la décision d’octroi de la subvention</a:t>
            </a:r>
            <a:r>
              <a:rPr lang="fr-FR" sz="1000" dirty="0" smtClean="0"/>
              <a:t>).</a:t>
            </a:r>
          </a:p>
          <a:p>
            <a:pPr algn="just"/>
            <a:endParaRPr lang="fr-FR" sz="1000" dirty="0"/>
          </a:p>
          <a:p>
            <a:pPr algn="just"/>
            <a:r>
              <a:rPr lang="fr-FR" sz="1000" dirty="0"/>
              <a:t>De plus, l</a:t>
            </a:r>
            <a:r>
              <a:rPr lang="fr-FR" sz="1000" dirty="0" smtClean="0"/>
              <a:t>a </a:t>
            </a:r>
            <a:r>
              <a:rPr lang="fr-FR" sz="1000" dirty="0"/>
              <a:t>loi n° 2014-856 du 31 juillet 2014 relative à l'économie sociale et solidaire a inséré un article 9-1 dans la loi n° 2000-321 du 12 avril 2000 relative aux droits des citoyens dans leurs relations avec les administrations. Il définit les subventions de la manière suivante : </a:t>
            </a:r>
            <a:r>
              <a:rPr lang="fr-FR" sz="1000" dirty="0" smtClean="0"/>
              <a:t>« Constituent </a:t>
            </a:r>
            <a:r>
              <a:rPr lang="fr-FR" sz="1000" dirty="0"/>
              <a:t>des subventions, au sens de la présente loi, les contributions facultatives de toute nature, valorisées dans l'acte d'attribution, décidées par les autorités administratives et les organismes chargés de la gestion d'un service public industriel et commercial, justifiées par un intérêt général et destinées à la réalisation d'une action ou d'un projet d'investissement, à la contribution au développement d'activités ou au financement global de l'activité de l'organisme de droit privé bénéficiaire. Ces actions, projets ou activités sont initiés, définis et mis en œuvre par les organismes de droit privé bénéficiaires</a:t>
            </a:r>
            <a:r>
              <a:rPr lang="fr-FR" sz="1000" dirty="0" smtClean="0"/>
              <a:t>. ». « Ces </a:t>
            </a:r>
            <a:r>
              <a:rPr lang="fr-FR" sz="1000" dirty="0"/>
              <a:t>contributions ne peuvent constituer la rémunération de prestations individualisées répondant aux besoins des autorités ou organismes qui les accordent.»</a:t>
            </a:r>
          </a:p>
          <a:p>
            <a:pPr algn="just"/>
            <a:r>
              <a:rPr lang="fr-FR" sz="1000" dirty="0"/>
              <a:t> </a:t>
            </a:r>
            <a:endParaRPr lang="fr-FR" sz="1000" dirty="0" smtClean="0"/>
          </a:p>
          <a:p>
            <a:pPr algn="just"/>
            <a:r>
              <a:rPr lang="fr-FR" sz="1000" dirty="0" smtClean="0"/>
              <a:t>Tout </a:t>
            </a:r>
            <a:r>
              <a:rPr lang="fr-FR" sz="1000" dirty="0"/>
              <a:t>est dit. La distinction avec la commande publique et les procédures de marchés sont nettes. La problématique du jour n’est pas juridique, mais financière </a:t>
            </a:r>
            <a:r>
              <a:rPr lang="fr-FR" sz="1000" dirty="0" smtClean="0"/>
              <a:t>!</a:t>
            </a:r>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r>
              <a:rPr lang="fr-FR" sz="1000" dirty="0" smtClean="0"/>
              <a:t>Le </a:t>
            </a:r>
            <a:r>
              <a:rPr lang="fr-FR" sz="1000" dirty="0"/>
              <a:t>montant global des subventions, qu’il soit étatique ou territorial, baisse régulièrement. Les ressources publiques des associations sportives diminuent continuellement et interrogent comités directeurs des associations sur la pérennité de leurs actions, voire de fonctionnement</a:t>
            </a:r>
            <a:r>
              <a:rPr lang="fr-FR" sz="1000" dirty="0" smtClean="0"/>
              <a:t>.</a:t>
            </a:r>
          </a:p>
          <a:p>
            <a:pPr algn="just"/>
            <a:endParaRPr lang="fr-FR" sz="1000" dirty="0"/>
          </a:p>
          <a:p>
            <a:pPr algn="just"/>
            <a:r>
              <a:rPr lang="fr-FR" sz="1000" dirty="0" smtClean="0"/>
              <a:t>Bien </a:t>
            </a:r>
            <a:r>
              <a:rPr lang="fr-FR" sz="1000" dirty="0"/>
              <a:t>sur, cette baisse continue n’est pas si brutale et s’accompagne de nouvelles modalités d’accompagnement : des appels à projet (devenus très à la mode grâce aux </a:t>
            </a:r>
            <a:r>
              <a:rPr lang="fr-FR" sz="1000" dirty="0" err="1"/>
              <a:t>PEdT</a:t>
            </a:r>
            <a:r>
              <a:rPr lang="fr-FR" sz="1000" dirty="0"/>
              <a:t>), des aides non financières (administratives, humaines, techniques …), ou des fléchages particuliers permettent à chacun de faire preuve d’inventivité.</a:t>
            </a:r>
          </a:p>
          <a:p>
            <a:pPr algn="just"/>
            <a:r>
              <a:rPr lang="fr-FR" sz="1000" dirty="0"/>
              <a:t>Alors, si le nouveau mode de gouvernance sportive en cours de réflexion collective questionne les subventions (arrêt des aides pour les associations professionnelles ou médiatisées, nouvelles formes de contractualisation avec le monde sportif), les associations sont actuellement prisonnières de l’effet ciseau (baisse des ressources et augmentation des coûts de fonctionnement) et creusent toute piste sérieuse. Du côté des ressources, on note une augmentation des adhésions, des recherches de partenaires privés, notamment des dons, ou une valorisation de leur expertise sur de nouveaux champs (exploration </a:t>
            </a:r>
            <a:r>
              <a:rPr lang="fr-FR" sz="1000" dirty="0" smtClean="0"/>
              <a:t>du </a:t>
            </a:r>
            <a:r>
              <a:rPr lang="fr-FR" sz="1000" dirty="0"/>
              <a:t>sport santé ou </a:t>
            </a:r>
            <a:r>
              <a:rPr lang="fr-FR" sz="1000" dirty="0" smtClean="0"/>
              <a:t>sport </a:t>
            </a:r>
            <a:r>
              <a:rPr lang="fr-FR" sz="1000" dirty="0"/>
              <a:t>entreprise par exemple), alors que pour limiter les coûts, les présidents d’association limitent les charges salariales, essayent des mutualisations de ressources ou le regroupement en associations métropolitaines.</a:t>
            </a:r>
          </a:p>
          <a:p>
            <a:pPr algn="just"/>
            <a:r>
              <a:rPr lang="fr-FR" sz="1000" dirty="0"/>
              <a:t>Mais ce phénomène est-il vraiment durable ? Ce cahier des experts partage deux points de vue complémentaires.</a:t>
            </a:r>
          </a:p>
          <a:p>
            <a:pPr algn="just"/>
            <a:r>
              <a:rPr lang="fr-FR" sz="1000" dirty="0"/>
              <a:t> </a:t>
            </a:r>
            <a:endParaRPr lang="fr-FR" sz="1000" dirty="0" smtClean="0"/>
          </a:p>
          <a:p>
            <a:pPr algn="just"/>
            <a:endParaRPr lang="fr-FR" sz="1000" dirty="0" smtClean="0"/>
          </a:p>
          <a:p>
            <a:pPr algn="just"/>
            <a:endParaRPr lang="fr-FR" sz="1000" dirty="0"/>
          </a:p>
          <a:p>
            <a:pPr algn="just"/>
            <a:endParaRPr lang="fr-FR" sz="1000" dirty="0"/>
          </a:p>
          <a:p>
            <a:pPr algn="just"/>
            <a:r>
              <a:rPr lang="fr-FR" sz="800" u="sng" dirty="0">
                <a:hlinkClick r:id="rId4"/>
              </a:rPr>
              <a:t>https://www.collectivites-locales.gouv.fr/files/files/Mode_d_emploi.vf01.05.2007.pdf</a:t>
            </a:r>
            <a:endParaRPr lang="fr-FR" sz="800" dirty="0"/>
          </a:p>
          <a:p>
            <a:pPr algn="just"/>
            <a:r>
              <a:rPr lang="fr-FR" sz="800" u="sng" dirty="0">
                <a:hlinkClick r:id="rId5"/>
              </a:rPr>
              <a:t>https://</a:t>
            </a:r>
            <a:r>
              <a:rPr lang="fr-FR" sz="800" u="sng" dirty="0" smtClean="0">
                <a:hlinkClick r:id="rId5"/>
              </a:rPr>
              <a:t>www.associations.gouv.fr/IMG/pdf/Annexe_1_regles_encadrant_les_relations_financieres.pdf</a:t>
            </a:r>
            <a:endParaRPr lang="fr-FR" sz="800" dirty="0"/>
          </a:p>
        </p:txBody>
      </p:sp>
      <p:sp>
        <p:nvSpPr>
          <p:cNvPr id="34" name="ZoneTexte 33"/>
          <p:cNvSpPr txBox="1"/>
          <p:nvPr/>
        </p:nvSpPr>
        <p:spPr>
          <a:xfrm>
            <a:off x="2721919" y="1550381"/>
            <a:ext cx="4839344" cy="400110"/>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Apprendre à vivre sans subvention ?</a:t>
            </a:r>
          </a:p>
        </p:txBody>
      </p:sp>
      <p:sp>
        <p:nvSpPr>
          <p:cNvPr id="36" name="ZoneTexte 35"/>
          <p:cNvSpPr txBox="1"/>
          <p:nvPr/>
        </p:nvSpPr>
        <p:spPr>
          <a:xfrm>
            <a:off x="249754" y="5778748"/>
            <a:ext cx="2304256" cy="2677656"/>
          </a:xfrm>
          <a:prstGeom prst="rect">
            <a:avLst/>
          </a:prstGeom>
          <a:noFill/>
        </p:spPr>
        <p:txBody>
          <a:bodyPr wrap="square" rtlCol="0">
            <a:spAutoFit/>
          </a:bodyPr>
          <a:lstStyle/>
          <a:p>
            <a:pPr algn="just"/>
            <a:r>
              <a:rPr lang="fr-FR" sz="1200" i="1" dirty="0"/>
              <a:t>Du côté des ressources, on note une augmentation des adhésions, des recherches de partenaires privés, notamment des dons, ou une valorisation de leur expertise sur de nouveaux champs (exploration </a:t>
            </a:r>
            <a:r>
              <a:rPr lang="fr-FR" sz="1200" i="1" dirty="0" smtClean="0"/>
              <a:t>du </a:t>
            </a:r>
            <a:r>
              <a:rPr lang="fr-FR" sz="1200" i="1" dirty="0"/>
              <a:t>sport santé ou </a:t>
            </a:r>
            <a:r>
              <a:rPr lang="fr-FR" sz="1200" i="1" dirty="0" smtClean="0"/>
              <a:t>sport </a:t>
            </a:r>
            <a:r>
              <a:rPr lang="fr-FR" sz="1200" i="1" dirty="0"/>
              <a:t>entreprise par exemple), alors que pour limiter les coûts, les présidents d’association limitent les charges salariales, essayent des mutualisations de ressources ou le regroupement en associations métropolitaines</a:t>
            </a:r>
            <a:r>
              <a:rPr lang="fr-FR" sz="1200" i="1" dirty="0" smtClean="0"/>
              <a:t>.</a:t>
            </a:r>
            <a:endParaRPr lang="fr-FR" sz="1200" i="1" dirty="0"/>
          </a:p>
        </p:txBody>
      </p:sp>
      <p:sp>
        <p:nvSpPr>
          <p:cNvPr id="37" name="ZoneTexte 36"/>
          <p:cNvSpPr txBox="1"/>
          <p:nvPr/>
        </p:nvSpPr>
        <p:spPr>
          <a:xfrm>
            <a:off x="249754" y="3729732"/>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a:t>
            </a:r>
            <a:r>
              <a:rPr lang="fr-FR" sz="1600" b="1" cap="all" dirty="0" err="1">
                <a:solidFill>
                  <a:srgbClr val="009FE3"/>
                </a:solidFill>
                <a:cs typeface="Arial" panose="020B0604020202020204" pitchFamily="34" charset="0"/>
              </a:rPr>
              <a:t>Lapeyronie</a:t>
            </a:r>
            <a:endParaRPr lang="fr-FR" sz="1600" b="1" cap="all" dirty="0">
              <a:solidFill>
                <a:srgbClr val="009FE3"/>
              </a:solidFill>
              <a:cs typeface="Arial" panose="020B0604020202020204" pitchFamily="34" charset="0"/>
            </a:endParaRPr>
          </a:p>
          <a:p>
            <a:pPr algn="ctr"/>
            <a:r>
              <a:rPr lang="fr-FR" sz="1000" dirty="0" smtClean="0">
                <a:cs typeface="Arial" panose="020B0604020202020204" pitchFamily="34" charset="0"/>
              </a:rPr>
              <a:t>Directeur </a:t>
            </a:r>
            <a:r>
              <a:rPr lang="fr-FR" sz="1000" i="1" dirty="0" smtClean="0">
                <a:cs typeface="Arial" panose="020B0604020202020204" pitchFamily="34" charset="0"/>
              </a:rPr>
              <a:t>SportColl</a:t>
            </a:r>
          </a:p>
          <a:p>
            <a:pPr algn="ctr"/>
            <a:r>
              <a:rPr lang="fr-FR" sz="1000" dirty="0" smtClean="0">
                <a:cs typeface="Arial" panose="020B0604020202020204" pitchFamily="34" charset="0"/>
              </a:rPr>
              <a:t>Maître de conférences associé</a:t>
            </a:r>
          </a:p>
          <a:p>
            <a:pPr algn="ctr"/>
            <a:r>
              <a:rPr lang="fr-FR" sz="1000" i="1" dirty="0" smtClean="0">
                <a:cs typeface="Arial" panose="020B0604020202020204" pitchFamily="34" charset="0"/>
              </a:rPr>
              <a:t>Université de</a:t>
            </a:r>
            <a:r>
              <a:rPr lang="fr-FR" sz="1000" i="1" dirty="0">
                <a:cs typeface="Arial" panose="020B0604020202020204" pitchFamily="34" charset="0"/>
              </a:rPr>
              <a:t> </a:t>
            </a:r>
            <a:r>
              <a:rPr lang="fr-FR" sz="1000" i="1" dirty="0" smtClean="0">
                <a:cs typeface="Arial" panose="020B0604020202020204" pitchFamily="34" charset="0"/>
              </a:rPr>
              <a:t>Montpellier</a:t>
            </a:r>
            <a:endParaRPr lang="fr-FR" sz="1000" i="1"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2" name="Image 1"/>
          <p:cNvPicPr>
            <a:picLocks noChangeAspect="1"/>
          </p:cNvPicPr>
          <p:nvPr/>
        </p:nvPicPr>
        <p:blipFill rotWithShape="1">
          <a:blip r:embed="rId6">
            <a:extLst>
              <a:ext uri="{28A0092B-C50C-407E-A947-70E740481C1C}">
                <a14:useLocalDpi xmlns:a14="http://schemas.microsoft.com/office/drawing/2010/main" val="0"/>
              </a:ext>
            </a:extLst>
          </a:blip>
          <a:srcRect l="18249" r="19551"/>
          <a:stretch/>
        </p:blipFill>
        <p:spPr>
          <a:xfrm>
            <a:off x="773093" y="2045147"/>
            <a:ext cx="1257578" cy="1469098"/>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79</a:t>
            </a:r>
            <a:endParaRPr lang="fr-FR" sz="1800" spc="100" dirty="0">
              <a:cs typeface="Arial" panose="020B0604020202020204" pitchFamily="34" charset="0"/>
            </a:endParaRPr>
          </a:p>
        </p:txBody>
      </p:sp>
    </p:spTree>
    <p:extLst>
      <p:ext uri="{BB962C8B-B14F-4D97-AF65-F5344CB8AC3E}">
        <p14:creationId xmlns:p14="http://schemas.microsoft.com/office/powerpoint/2010/main" val="155952391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54217" y="7492605"/>
            <a:ext cx="500120" cy="425184"/>
          </a:xfrm>
          <a:prstGeom prst="rect">
            <a:avLst/>
          </a:prstGeom>
        </p:spPr>
      </p:pic>
      <p:sp>
        <p:nvSpPr>
          <p:cNvPr id="31" name="ZoneTexte 30"/>
          <p:cNvSpPr txBox="1"/>
          <p:nvPr/>
        </p:nvSpPr>
        <p:spPr>
          <a:xfrm>
            <a:off x="2772519" y="1802660"/>
            <a:ext cx="4608512" cy="15881271"/>
          </a:xfrm>
          <a:prstGeom prst="rect">
            <a:avLst/>
          </a:prstGeom>
          <a:noFill/>
        </p:spPr>
        <p:txBody>
          <a:bodyPr wrap="square" numCol="2" spcCol="216000" rtlCol="0">
            <a:spAutoFit/>
          </a:bodyPr>
          <a:lstStyle/>
          <a:p>
            <a:pPr algn="just"/>
            <a:r>
              <a:rPr lang="fr-FR" sz="950" b="1" dirty="0"/>
              <a:t>Présentez-vous </a:t>
            </a:r>
            <a:r>
              <a:rPr lang="fr-FR" sz="950" b="1" dirty="0" smtClean="0"/>
              <a:t>en </a:t>
            </a:r>
            <a:r>
              <a:rPr lang="fr-FR" sz="950" b="1" dirty="0"/>
              <a:t>quelques mots </a:t>
            </a:r>
            <a:endParaRPr lang="fr-FR" sz="950" b="1" dirty="0" smtClean="0"/>
          </a:p>
          <a:p>
            <a:pPr algn="just"/>
            <a:endParaRPr lang="fr-FR" sz="950" dirty="0"/>
          </a:p>
          <a:p>
            <a:pPr algn="just"/>
            <a:r>
              <a:rPr lang="fr-FR" sz="950" dirty="0"/>
              <a:t>Maire de Sceaux (92), élu régional, secrétaire général de l’Association des maires de France (AMF), je suis également, depuis des années, très investi et actif dans les projets métropolitains et franciliens notamment autour des enjeux de la Métropole du Grand Paris (MGP) et du Forum métropolitain du Grand Paris.</a:t>
            </a:r>
          </a:p>
          <a:p>
            <a:pPr algn="just"/>
            <a:r>
              <a:rPr lang="fr-FR" sz="950" b="1" dirty="0"/>
              <a:t> </a:t>
            </a:r>
            <a:endParaRPr lang="fr-FR" sz="950" dirty="0"/>
          </a:p>
          <a:p>
            <a:pPr algn="just"/>
            <a:r>
              <a:rPr lang="fr-FR" sz="950" b="1" dirty="0"/>
              <a:t>Selon vous, la baisse des subventions des collectivités territoriales allouées aux associations sportives est-elle un phénomène irréversible ? Quelles sont les stratégies d'aides associatives de votre collectivité face à ce constat financier global ?</a:t>
            </a:r>
            <a:endParaRPr lang="fr-FR" sz="950" dirty="0"/>
          </a:p>
          <a:p>
            <a:pPr algn="just"/>
            <a:r>
              <a:rPr lang="fr-FR" sz="950" dirty="0"/>
              <a:t> </a:t>
            </a:r>
          </a:p>
          <a:p>
            <a:pPr algn="just"/>
            <a:r>
              <a:rPr lang="fr-FR" sz="950" dirty="0"/>
              <a:t>Plus globalement, l'heure est au désengagement de l’Etat pour les collectivités locales et notamment les communes. Rappelons par exemple la baisse importante des dotations ou encore, l’année dernière, les coupes dans les emplois aidés. Et les choses ne s'arrangent pas avec les fameux « contrats » de maîtrise des dépenses de fonctionnement imposés de fait aux grandes collectivités locales, mais aussi aux plus petites ...  La forte diminution des crédits alloués en 2018 au Centre </a:t>
            </a:r>
            <a:r>
              <a:rPr lang="fr-FR" sz="950" dirty="0" smtClean="0"/>
              <a:t>National </a:t>
            </a:r>
            <a:r>
              <a:rPr lang="fr-FR" sz="950" dirty="0"/>
              <a:t>pour le </a:t>
            </a:r>
            <a:r>
              <a:rPr lang="fr-FR" sz="950" dirty="0" smtClean="0"/>
              <a:t>Développement </a:t>
            </a:r>
            <a:r>
              <a:rPr lang="fr-FR" sz="950" dirty="0"/>
              <a:t>du </a:t>
            </a:r>
            <a:r>
              <a:rPr lang="fr-FR" sz="950" dirty="0" smtClean="0"/>
              <a:t>Sport </a:t>
            </a:r>
            <a:r>
              <a:rPr lang="fr-FR" sz="950" dirty="0"/>
              <a:t>(CNDS) témoigne aussi de ce mouvement.</a:t>
            </a:r>
          </a:p>
          <a:p>
            <a:pPr algn="just"/>
            <a:endParaRPr lang="fr-FR" sz="950" dirty="0" smtClean="0"/>
          </a:p>
          <a:p>
            <a:pPr algn="just"/>
            <a:r>
              <a:rPr lang="fr-FR" sz="950" dirty="0" smtClean="0"/>
              <a:t>En </a:t>
            </a:r>
            <a:r>
              <a:rPr lang="fr-FR" sz="950" dirty="0"/>
              <a:t>outre, en plus de la baisse significative des financements publics, les dernières évolutions institutionnelles locales ont éloigné les différents acteurs des uns et des autres. La métropolisation, le regroupement des intercommunalités, la mise en place des territoires, la création de nouvelles régions, </a:t>
            </a:r>
            <a:r>
              <a:rPr lang="fr-FR" sz="950" dirty="0" err="1"/>
              <a:t>etc</a:t>
            </a:r>
            <a:r>
              <a:rPr lang="fr-FR" sz="950" dirty="0"/>
              <a:t>, ont créé une distance supplémentaire entre les élus décideurs, les administrations territoriales de plus en plus bureaucratisées car éloignées du terrain, et les associations, qui sont des acteurs d’immédiate proximité par excellence. De ce point de vue, je ne suis pas spécialement optimiste. </a:t>
            </a:r>
          </a:p>
          <a:p>
            <a:pPr algn="just"/>
            <a:endParaRPr lang="fr-FR" sz="950" dirty="0"/>
          </a:p>
          <a:p>
            <a:pPr algn="just"/>
            <a:r>
              <a:rPr lang="fr-FR" sz="950" dirty="0"/>
              <a:t>Cependant, le développement du sport n'est pas seulement une question d'argent, mais aussi une composante importante d’une politique éducative globale. </a:t>
            </a:r>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r>
              <a:rPr lang="fr-FR" sz="950" dirty="0" smtClean="0"/>
              <a:t>A </a:t>
            </a:r>
            <a:r>
              <a:rPr lang="fr-FR" sz="950" dirty="0"/>
              <a:t>Sceaux, pour donner de bonnes habitudes, nous privilégions la pratique sportive en famille et dès le plus jeune âge dans les écoles, mais également durant le temps libre à l’image des stages multisports scéens ou de manifestations régulières, en collaboration étroite avec les clubs. Nous apportons aussi un soutien essentiel aux clubs sur le plan logistique, voire administratif.  </a:t>
            </a:r>
          </a:p>
          <a:p>
            <a:pPr algn="just"/>
            <a:r>
              <a:rPr lang="fr-FR" sz="950" b="1" dirty="0"/>
              <a:t> </a:t>
            </a:r>
            <a:endParaRPr lang="fr-FR" sz="950" b="1" dirty="0" smtClean="0"/>
          </a:p>
          <a:p>
            <a:pPr algn="just"/>
            <a:r>
              <a:rPr lang="fr-FR" sz="950" b="1" dirty="0" smtClean="0"/>
              <a:t>Avec </a:t>
            </a:r>
            <a:r>
              <a:rPr lang="fr-FR" sz="950" b="1" dirty="0"/>
              <a:t>votre expertise, quels conseils pouvez-vous donner aux associations, notamment sportives, pour continuer à se développer malgré cette actuelle rigueur des aides financières publiques ?</a:t>
            </a:r>
            <a:endParaRPr lang="fr-FR" sz="950" dirty="0"/>
          </a:p>
          <a:p>
            <a:pPr algn="just"/>
            <a:r>
              <a:rPr lang="fr-FR" sz="950" dirty="0"/>
              <a:t> </a:t>
            </a:r>
          </a:p>
          <a:p>
            <a:pPr algn="just"/>
            <a:r>
              <a:rPr lang="fr-FR" sz="950" dirty="0"/>
              <a:t>Je suis bien conscient que beaucoup de clubs et structures craignent de stopper ou de ralentir fortement leurs activités faute de moyens. Et que, dans le cadre d'un budget contraint, les communes ont tendances à se recentrer sur certaines priorités, qui n’intègrent pas toujours la pratique sportive. </a:t>
            </a:r>
          </a:p>
          <a:p>
            <a:pPr algn="just"/>
            <a:r>
              <a:rPr lang="fr-FR" sz="950" dirty="0"/>
              <a:t> </a:t>
            </a:r>
          </a:p>
          <a:p>
            <a:pPr algn="just"/>
            <a:r>
              <a:rPr lang="fr-FR" sz="950" dirty="0"/>
              <a:t>Néanmoins, il ne faut pas baisser les bras, il est important pour les clubs et associations d’entretenir un dialogue constant avec la collectivité publique, de développer une mutuelle confiance. Il s’agit d’une part de montrer que la pratique sportive est aussi un enjeu de santé publique – je crois beaucoup en ce thème, qui devrait accompagner une politique de prévention malheureusement peu développée en France -, d’autre part de participer le plus possible à la vie locale et de ne pas se replier sur la pratique individuelle et/ou la compétition. La pratique sportive peut être un facteur important de lien social et d’attractivité du territoire, et les élus sont sensibles à cette dimension qui participe pour beaucoup à la qualité de vie dans la commune.</a:t>
            </a:r>
          </a:p>
          <a:p>
            <a:pPr algn="just"/>
            <a:r>
              <a:rPr lang="fr-FR" sz="950" dirty="0"/>
              <a:t> </a:t>
            </a:r>
          </a:p>
          <a:p>
            <a:pPr algn="just"/>
            <a:r>
              <a:rPr lang="fr-FR" sz="950" dirty="0"/>
              <a:t>C’est peut-être aussi le moment pour les clubs et associations de faire évoluer certaines pratiques, mutualiser les efforts et les moyens (par exemple administratifs), être moins isolé dans son fonctionnement et savoir aller chercher de nouveaux publics et de nouvelles sources de financement.</a:t>
            </a:r>
          </a:p>
        </p:txBody>
      </p:sp>
      <p:sp>
        <p:nvSpPr>
          <p:cNvPr id="34" name="ZoneTexte 33"/>
          <p:cNvSpPr txBox="1"/>
          <p:nvPr/>
        </p:nvSpPr>
        <p:spPr>
          <a:xfrm>
            <a:off x="2700511" y="1318456"/>
            <a:ext cx="4752528"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Philippe Laurent</a:t>
            </a:r>
          </a:p>
        </p:txBody>
      </p:sp>
      <p:sp>
        <p:nvSpPr>
          <p:cNvPr id="36" name="ZoneTexte 35"/>
          <p:cNvSpPr txBox="1"/>
          <p:nvPr/>
        </p:nvSpPr>
        <p:spPr>
          <a:xfrm>
            <a:off x="250081" y="5634732"/>
            <a:ext cx="2304256" cy="1938992"/>
          </a:xfrm>
          <a:prstGeom prst="rect">
            <a:avLst/>
          </a:prstGeom>
          <a:noFill/>
        </p:spPr>
        <p:txBody>
          <a:bodyPr wrap="square" rtlCol="0">
            <a:spAutoFit/>
          </a:bodyPr>
          <a:lstStyle/>
          <a:p>
            <a:pPr algn="just"/>
            <a:r>
              <a:rPr lang="fr-FR" sz="1200" i="1" dirty="0"/>
              <a:t>C’est peut-être aussi le moment pour les clubs et associations de faire évoluer certaines pratiques, mutualiser les efforts et les moyens (par exemple administratifs), être moins isolé dans son fonctionnement et savoir aller chercher de nouveaux publics et de nouvelles sources de financement.</a:t>
            </a:r>
          </a:p>
        </p:txBody>
      </p:sp>
      <p:sp>
        <p:nvSpPr>
          <p:cNvPr id="37" name="ZoneTexte 36"/>
          <p:cNvSpPr txBox="1"/>
          <p:nvPr/>
        </p:nvSpPr>
        <p:spPr>
          <a:xfrm>
            <a:off x="250081" y="3985871"/>
            <a:ext cx="2378422" cy="461665"/>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Philippe Laurent</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Maire de Sceaux</a:t>
            </a:r>
            <a:endParaRPr lang="fr-FR" sz="1200" dirty="0">
              <a:cs typeface="Arial" panose="020B0604020202020204" pitchFamily="34" charset="0"/>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049" y="1978339"/>
            <a:ext cx="1215168" cy="182618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22" y="8940465"/>
            <a:ext cx="2340472" cy="1557382"/>
          </a:xfrm>
          <a:prstGeom prst="rect">
            <a:avLst/>
          </a:prstGeom>
        </p:spPr>
      </p:pic>
      <p:sp>
        <p:nvSpPr>
          <p:cNvPr id="7" name="Rectangle 6"/>
          <p:cNvSpPr/>
          <p:nvPr/>
        </p:nvSpPr>
        <p:spPr>
          <a:xfrm>
            <a:off x="787319" y="3746586"/>
            <a:ext cx="3778250" cy="215444"/>
          </a:xfrm>
          <a:prstGeom prst="rect">
            <a:avLst/>
          </a:prstGeom>
        </p:spPr>
        <p:txBody>
          <a:bodyPr>
            <a:spAutoFit/>
          </a:bodyPr>
          <a:lstStyle/>
          <a:p>
            <a:r>
              <a:rPr lang="fr-FR" sz="800" dirty="0"/>
              <a:t>Crédit photo </a:t>
            </a:r>
            <a:r>
              <a:rPr lang="fr-FR" sz="800" dirty="0" smtClean="0"/>
              <a:t>: </a:t>
            </a:r>
            <a:r>
              <a:rPr lang="fr-FR" sz="800" dirty="0"/>
              <a:t>Ville de </a:t>
            </a:r>
            <a:r>
              <a:rPr lang="fr-FR" sz="800" dirty="0" smtClean="0"/>
              <a:t>Sceaux</a:t>
            </a:r>
            <a:endParaRPr lang="fr-FR" sz="800" dirty="0"/>
          </a:p>
        </p:txBody>
      </p:sp>
      <p:sp>
        <p:nvSpPr>
          <p:cNvPr id="8" name="Rectangle 7"/>
          <p:cNvSpPr/>
          <p:nvPr/>
        </p:nvSpPr>
        <p:spPr>
          <a:xfrm>
            <a:off x="250081" y="10477956"/>
            <a:ext cx="1202573" cy="215444"/>
          </a:xfrm>
          <a:prstGeom prst="rect">
            <a:avLst/>
          </a:prstGeom>
        </p:spPr>
        <p:txBody>
          <a:bodyPr wrap="none">
            <a:spAutoFit/>
          </a:bodyPr>
          <a:lstStyle/>
          <a:p>
            <a:r>
              <a:rPr lang="fr-FR" sz="800" dirty="0"/>
              <a:t>Crédit photo : Contextes</a:t>
            </a:r>
          </a:p>
        </p:txBody>
      </p:sp>
      <p:sp>
        <p:nvSpPr>
          <p:cNvPr id="1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80</a:t>
            </a:r>
            <a:endParaRPr lang="fr-FR" sz="1800" spc="100" dirty="0">
              <a:cs typeface="Arial" panose="020B0604020202020204" pitchFamily="34" charset="0"/>
            </a:endParaRPr>
          </a:p>
        </p:txBody>
      </p:sp>
    </p:spTree>
    <p:extLst>
      <p:ext uri="{BB962C8B-B14F-4D97-AF65-F5344CB8AC3E}">
        <p14:creationId xmlns:p14="http://schemas.microsoft.com/office/powerpoint/2010/main" val="25191377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570674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22524" y="7183435"/>
            <a:ext cx="500120" cy="425184"/>
          </a:xfrm>
          <a:prstGeom prst="rect">
            <a:avLst/>
          </a:prstGeom>
        </p:spPr>
      </p:pic>
      <p:sp>
        <p:nvSpPr>
          <p:cNvPr id="31" name="ZoneTexte 30"/>
          <p:cNvSpPr txBox="1"/>
          <p:nvPr/>
        </p:nvSpPr>
        <p:spPr>
          <a:xfrm>
            <a:off x="2739973" y="1993423"/>
            <a:ext cx="4608512" cy="9787295"/>
          </a:xfrm>
          <a:prstGeom prst="rect">
            <a:avLst/>
          </a:prstGeom>
          <a:noFill/>
        </p:spPr>
        <p:txBody>
          <a:bodyPr wrap="square" numCol="2" spcCol="216000" rtlCol="0">
            <a:spAutoFit/>
          </a:bodyPr>
          <a:lstStyle/>
          <a:p>
            <a:pPr algn="just"/>
            <a:r>
              <a:rPr lang="fr-FR" sz="1000" b="1" dirty="0">
                <a:cs typeface="Arial" panose="020B0604020202020204" pitchFamily="34" charset="0"/>
              </a:rPr>
              <a:t>Merci de vous présenter en quelques </a:t>
            </a:r>
            <a:r>
              <a:rPr lang="fr-FR" sz="1000" b="1" dirty="0" smtClean="0">
                <a:cs typeface="Arial" panose="020B0604020202020204" pitchFamily="34" charset="0"/>
              </a:rPr>
              <a:t>mots</a:t>
            </a:r>
          </a:p>
          <a:p>
            <a:pPr algn="just"/>
            <a:endParaRPr lang="fr-FR" sz="1000" b="1" dirty="0">
              <a:cs typeface="Arial" panose="020B0604020202020204" pitchFamily="34" charset="0"/>
            </a:endParaRPr>
          </a:p>
          <a:p>
            <a:pPr algn="just"/>
            <a:r>
              <a:rPr lang="fr-FR" sz="1000" dirty="0">
                <a:cs typeface="Arial" panose="020B0604020202020204" pitchFamily="34" charset="0"/>
              </a:rPr>
              <a:t>Je suis Christophe Lepetit, Responsable des études économiques au Centre de Droit et d’Economie du Sport (CDES) de Limoges depuis août 2010. J’interviens à ce titre sur nos missions de conseil et d’expertise à destination des acteurs publics et privés du sport. J’ai en particulier trois sujets de prédilection : l’utilisation du sport à des fins de développement territorial, l’économie du sport professionnel et la mesure de l’impact des évènements sportifs.</a:t>
            </a:r>
          </a:p>
          <a:p>
            <a:pPr algn="just"/>
            <a:endParaRPr lang="fr-FR" sz="1000" dirty="0">
              <a:cs typeface="Arial" panose="020B0604020202020204" pitchFamily="34" charset="0"/>
            </a:endParaRPr>
          </a:p>
          <a:p>
            <a:pPr algn="just"/>
            <a:r>
              <a:rPr lang="fr-FR" sz="1000" b="1" dirty="0">
                <a:cs typeface="Arial" panose="020B0604020202020204" pitchFamily="34" charset="0"/>
              </a:rPr>
              <a:t>Selon vous, la baisse des subventions des collectivités territoriales allouées aux associations sportives est-elle un phénomène irréversible. Quelles sont les stratégies d'aides associatives des collectivités face à ce constat financier global </a:t>
            </a:r>
            <a:r>
              <a:rPr lang="fr-FR" sz="1000" b="1" dirty="0" smtClean="0">
                <a:cs typeface="Arial" panose="020B0604020202020204" pitchFamily="34" charset="0"/>
              </a:rPr>
              <a:t>?</a:t>
            </a:r>
          </a:p>
          <a:p>
            <a:pPr algn="just"/>
            <a:endParaRPr lang="fr-FR" sz="1000" b="1" dirty="0">
              <a:cs typeface="Arial" panose="020B0604020202020204" pitchFamily="34" charset="0"/>
            </a:endParaRPr>
          </a:p>
          <a:p>
            <a:pPr algn="just"/>
            <a:r>
              <a:rPr lang="fr-FR" sz="1000" dirty="0">
                <a:cs typeface="Arial" panose="020B0604020202020204" pitchFamily="34" charset="0"/>
              </a:rPr>
              <a:t>Le contexte financier dans lequel évoluent les collectivités territoriales depuis plusieurs années est extrêmement complexe. Avec la réduction de la dotation globale de fonctionnement et la réforme de la fiscalité locale, elles ont en effet dû affronter une sévère baisse de leurs recettes. Dans ce contexte, il est bien évident qu’elles ont été amenées à effectuer un certain nombre d’arbitrages budgétaires qui n’ont </a:t>
            </a:r>
            <a:r>
              <a:rPr lang="fr-FR" sz="1000" dirty="0" smtClean="0">
                <a:cs typeface="Arial" panose="020B0604020202020204" pitchFamily="34" charset="0"/>
              </a:rPr>
              <a:t>pas </a:t>
            </a:r>
            <a:r>
              <a:rPr lang="fr-FR" sz="1000" dirty="0">
                <a:cs typeface="Arial" panose="020B0604020202020204" pitchFamily="34" charset="0"/>
              </a:rPr>
              <a:t>épargné le sport qui </a:t>
            </a:r>
            <a:r>
              <a:rPr lang="fr-FR" sz="1000" dirty="0" smtClean="0">
                <a:cs typeface="Arial" panose="020B0604020202020204" pitchFamily="34" charset="0"/>
              </a:rPr>
              <a:t>a, </a:t>
            </a:r>
            <a:r>
              <a:rPr lang="fr-FR" sz="1000" dirty="0">
                <a:cs typeface="Arial" panose="020B0604020202020204" pitchFamily="34" charset="0"/>
              </a:rPr>
              <a:t>de </a:t>
            </a:r>
            <a:r>
              <a:rPr lang="fr-FR" sz="1000" dirty="0" smtClean="0">
                <a:cs typeface="Arial" panose="020B0604020202020204" pitchFamily="34" charset="0"/>
              </a:rPr>
              <a:t>fait, </a:t>
            </a:r>
            <a:r>
              <a:rPr lang="fr-FR" sz="1000" dirty="0">
                <a:cs typeface="Arial" panose="020B0604020202020204" pitchFamily="34" charset="0"/>
              </a:rPr>
              <a:t>subi de nombreuses réductions de soutiens financiers (subventions de fonctionnement ou d’investissement mais aussi acquisition de prestations de services pour les clubs professionnels ou de haut-niveau). Tant et si bien que si les collectivités restent, et de très loin, les premiers partenaires publics du sport français et des acteurs déterminants dans le développement du sport dans tous les territoires, j’ai bien peur que la réduction des subventions soit une tendance durable avec laquelle le mouvement sportif va devoir apprendre à composer… Au-delà de cette tendance, ce qui est aussi à souligner c’est le changement de fondement du soutien public : de plus en plus de collectivités ne soutiennent plus </a:t>
            </a:r>
            <a:r>
              <a:rPr lang="fr-FR" sz="1000" dirty="0" smtClean="0">
                <a:cs typeface="Arial" panose="020B0604020202020204" pitchFamily="34" charset="0"/>
              </a:rPr>
              <a:t>les</a:t>
            </a:r>
          </a:p>
          <a:p>
            <a:pPr algn="just"/>
            <a:endParaRPr lang="fr-FR" sz="1000" dirty="0">
              <a:cs typeface="Arial" panose="020B0604020202020204" pitchFamily="34" charset="0"/>
            </a:endParaRPr>
          </a:p>
          <a:p>
            <a:pPr algn="just"/>
            <a:endParaRPr lang="fr-FR" sz="1000" dirty="0" smtClean="0">
              <a:cs typeface="Arial" panose="020B0604020202020204" pitchFamily="34" charset="0"/>
            </a:endParaRPr>
          </a:p>
          <a:p>
            <a:pPr algn="just"/>
            <a:endParaRPr lang="fr-FR" sz="1000" dirty="0">
              <a:cs typeface="Arial" panose="020B0604020202020204" pitchFamily="34" charset="0"/>
            </a:endParaRPr>
          </a:p>
          <a:p>
            <a:pPr algn="just"/>
            <a:endParaRPr lang="fr-FR" sz="1000" dirty="0" smtClean="0">
              <a:cs typeface="Arial" panose="020B0604020202020204" pitchFamily="34" charset="0"/>
            </a:endParaRPr>
          </a:p>
          <a:p>
            <a:pPr algn="just"/>
            <a:endParaRPr lang="fr-FR" sz="1000" dirty="0">
              <a:cs typeface="Arial" panose="020B0604020202020204" pitchFamily="34" charset="0"/>
            </a:endParaRPr>
          </a:p>
          <a:p>
            <a:pPr algn="just"/>
            <a:endParaRPr lang="fr-FR" sz="1000" dirty="0" smtClean="0">
              <a:cs typeface="Arial" panose="020B0604020202020204" pitchFamily="34" charset="0"/>
            </a:endParaRPr>
          </a:p>
          <a:p>
            <a:pPr algn="just"/>
            <a:endParaRPr lang="fr-FR" sz="1000" dirty="0">
              <a:cs typeface="Arial" panose="020B0604020202020204" pitchFamily="34" charset="0"/>
            </a:endParaRPr>
          </a:p>
          <a:p>
            <a:pPr algn="just"/>
            <a:r>
              <a:rPr lang="fr-FR" sz="1000" dirty="0" smtClean="0">
                <a:cs typeface="Arial" panose="020B0604020202020204" pitchFamily="34" charset="0"/>
              </a:rPr>
              <a:t>clubs </a:t>
            </a:r>
            <a:r>
              <a:rPr lang="fr-FR" sz="1000" dirty="0">
                <a:cs typeface="Arial" panose="020B0604020202020204" pitchFamily="34" charset="0"/>
              </a:rPr>
              <a:t>pour leurs actions </a:t>
            </a:r>
            <a:r>
              <a:rPr lang="fr-FR" sz="1000" dirty="0" smtClean="0">
                <a:cs typeface="Arial" panose="020B0604020202020204" pitchFamily="34" charset="0"/>
              </a:rPr>
              <a:t>purement </a:t>
            </a:r>
            <a:r>
              <a:rPr lang="fr-FR" sz="1000" dirty="0">
                <a:cs typeface="Arial" panose="020B0604020202020204" pitchFamily="34" charset="0"/>
              </a:rPr>
              <a:t>sportives mais pour tout ce que le </a:t>
            </a:r>
            <a:r>
              <a:rPr lang="fr-FR" sz="1000" dirty="0" smtClean="0">
                <a:cs typeface="Arial" panose="020B0604020202020204" pitchFamily="34" charset="0"/>
              </a:rPr>
              <a:t>sport </a:t>
            </a:r>
            <a:r>
              <a:rPr lang="fr-FR" sz="1000" dirty="0">
                <a:cs typeface="Arial" panose="020B0604020202020204" pitchFamily="34" charset="0"/>
              </a:rPr>
              <a:t>génère comme externalités (éducation, création de lien social, insertion de publics en difficultés…) et qui rentrent dans leurs champs de compétences.</a:t>
            </a:r>
          </a:p>
          <a:p>
            <a:pPr algn="just"/>
            <a:endParaRPr lang="fr-FR" sz="1000" dirty="0">
              <a:cs typeface="Arial" panose="020B0604020202020204" pitchFamily="34" charset="0"/>
            </a:endParaRPr>
          </a:p>
          <a:p>
            <a:pPr algn="just"/>
            <a:r>
              <a:rPr lang="fr-FR" sz="1000" b="1" dirty="0">
                <a:cs typeface="Arial" panose="020B0604020202020204" pitchFamily="34" charset="0"/>
              </a:rPr>
              <a:t>Avec votre expertise, quels conseils pouvez-vous donner aux associations, notamment sportives, pour continuer à se développer malgré cette actuelle rigueur des aides financières </a:t>
            </a:r>
            <a:r>
              <a:rPr lang="fr-FR" sz="1000" b="1" dirty="0" smtClean="0">
                <a:cs typeface="Arial" panose="020B0604020202020204" pitchFamily="34" charset="0"/>
              </a:rPr>
              <a:t>publiques?</a:t>
            </a:r>
            <a:endParaRPr lang="fr-FR" sz="1000" b="1" dirty="0">
              <a:cs typeface="Arial" panose="020B0604020202020204" pitchFamily="34" charset="0"/>
            </a:endParaRPr>
          </a:p>
          <a:p>
            <a:pPr algn="just"/>
            <a:endParaRPr lang="fr-FR" sz="1000" dirty="0" smtClean="0">
              <a:cs typeface="Arial" panose="020B0604020202020204" pitchFamily="34" charset="0"/>
            </a:endParaRPr>
          </a:p>
          <a:p>
            <a:pPr algn="just"/>
            <a:r>
              <a:rPr lang="fr-FR" sz="1000" dirty="0" smtClean="0">
                <a:cs typeface="Arial" panose="020B0604020202020204" pitchFamily="34" charset="0"/>
              </a:rPr>
              <a:t>Il </a:t>
            </a:r>
            <a:r>
              <a:rPr lang="fr-FR" sz="1000" dirty="0">
                <a:cs typeface="Arial" panose="020B0604020202020204" pitchFamily="34" charset="0"/>
              </a:rPr>
              <a:t>est important de </a:t>
            </a:r>
            <a:r>
              <a:rPr lang="fr-FR" sz="1000" dirty="0" smtClean="0">
                <a:cs typeface="Arial" panose="020B0604020202020204" pitchFamily="34" charset="0"/>
              </a:rPr>
              <a:t>« changer </a:t>
            </a:r>
            <a:r>
              <a:rPr lang="fr-FR" sz="1000" dirty="0">
                <a:cs typeface="Arial" panose="020B0604020202020204" pitchFamily="34" charset="0"/>
              </a:rPr>
              <a:t>de </a:t>
            </a:r>
            <a:r>
              <a:rPr lang="fr-FR" sz="1000" dirty="0" smtClean="0">
                <a:cs typeface="Arial" panose="020B0604020202020204" pitchFamily="34" charset="0"/>
              </a:rPr>
              <a:t>logiciel » </a:t>
            </a:r>
            <a:r>
              <a:rPr lang="fr-FR" sz="1000" dirty="0">
                <a:cs typeface="Arial" panose="020B0604020202020204" pitchFamily="34" charset="0"/>
              </a:rPr>
              <a:t>et que le mouvement sportif entre pleinement dans une démarche entrepreneuriale afin de conquérir de nouveaux marchés et d’aller chercher de nouveaux publics. C’est à cette condition qu’il parviendra à développer ses ressources privées et qu’il abaissera sa sensibilité aux chocs exogènes comme la réduction des financements publics. Comment faire ? Il n’existe bien sûr pas de solution unique et applicable sur tous les territoires. Plusieurs pistes peuvent être explorées. Tout d’abord, formaliser un véritable projet associatif, fil conducteur des dirigeants, salariés et adhérents des associations, permettrait certainement d’être plus au clair sur la stratégie à mener. Par ailleurs, il faut absolument diversifier l’offre de pratiques et sortir du « tout compétitif ». Les pratiquants d’aujourd’hui désirent faire du sport pour ses vertus en matière de santé, de bien-être, de convivialité… Il faut répondre à cette demande sociale et à tous les publics (jeunes, séniors, personnes en situation de handicap…), ce qui permettrait en plus de nouer de nouveaux partenariats et d’éviter de voir les pratiquants se tourner vers des structures commerciales. Enfin, des synergies devraient également être recherchées à l’échelle des territoires que ce soit entre acteurs d’une même discipline sportive ou de disciplines différentes afin de mutualiser un certain nombre de services et en particulier des emplois (dans le cadre de groupements d’employeurs par exemple). En </a:t>
            </a:r>
            <a:r>
              <a:rPr lang="fr-FR" sz="1000" dirty="0" smtClean="0">
                <a:cs typeface="Arial" panose="020B0604020202020204" pitchFamily="34" charset="0"/>
              </a:rPr>
              <a:t>bref, </a:t>
            </a:r>
            <a:r>
              <a:rPr lang="fr-FR" sz="1000" dirty="0">
                <a:cs typeface="Arial" panose="020B0604020202020204" pitchFamily="34" charset="0"/>
              </a:rPr>
              <a:t>il convient de sortir de cette logique de concurrence à tout va pour passer à une logique de complémentarité.</a:t>
            </a:r>
          </a:p>
        </p:txBody>
      </p:sp>
      <p:sp>
        <p:nvSpPr>
          <p:cNvPr id="34" name="ZoneTexte 33"/>
          <p:cNvSpPr txBox="1"/>
          <p:nvPr/>
        </p:nvSpPr>
        <p:spPr>
          <a:xfrm>
            <a:off x="2741932" y="1155528"/>
            <a:ext cx="4536504" cy="830997"/>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a:t>
            </a:r>
          </a:p>
          <a:p>
            <a:r>
              <a:rPr lang="fr-FR" sz="2400" b="1" cap="all" dirty="0" smtClean="0">
                <a:solidFill>
                  <a:srgbClr val="009FE3"/>
                </a:solidFill>
                <a:cs typeface="Arial" panose="020B0604020202020204" pitchFamily="34" charset="0"/>
              </a:rPr>
              <a:t>Christophe </a:t>
            </a:r>
            <a:r>
              <a:rPr lang="fr-FR" sz="2400" b="1" cap="all" dirty="0" err="1" smtClean="0">
                <a:solidFill>
                  <a:srgbClr val="009FE3"/>
                </a:solidFill>
                <a:cs typeface="Arial" panose="020B0604020202020204" pitchFamily="34" charset="0"/>
              </a:rPr>
              <a:t>LEPetit</a:t>
            </a:r>
            <a:endParaRPr lang="fr-FR" sz="2400" b="1" cap="all" dirty="0">
              <a:solidFill>
                <a:srgbClr val="009FE3"/>
              </a:solidFill>
              <a:cs typeface="Arial" panose="020B0604020202020204" pitchFamily="34" charset="0"/>
            </a:endParaRPr>
          </a:p>
        </p:txBody>
      </p:sp>
      <p:sp>
        <p:nvSpPr>
          <p:cNvPr id="36" name="ZoneTexte 35"/>
          <p:cNvSpPr txBox="1"/>
          <p:nvPr/>
        </p:nvSpPr>
        <p:spPr>
          <a:xfrm>
            <a:off x="324247" y="6327165"/>
            <a:ext cx="2304256" cy="830997"/>
          </a:xfrm>
          <a:prstGeom prst="rect">
            <a:avLst/>
          </a:prstGeom>
          <a:noFill/>
        </p:spPr>
        <p:txBody>
          <a:bodyPr wrap="square" rtlCol="0">
            <a:spAutoFit/>
          </a:bodyPr>
          <a:lstStyle/>
          <a:p>
            <a:pPr algn="just"/>
            <a:r>
              <a:rPr lang="fr-FR" sz="1200" i="1" dirty="0">
                <a:cs typeface="Arial" panose="020B0604020202020204" pitchFamily="34" charset="0"/>
              </a:rPr>
              <a:t>En </a:t>
            </a:r>
            <a:r>
              <a:rPr lang="fr-FR" sz="1200" i="1" dirty="0" smtClean="0">
                <a:cs typeface="Arial" panose="020B0604020202020204" pitchFamily="34" charset="0"/>
              </a:rPr>
              <a:t>bref, </a:t>
            </a:r>
            <a:r>
              <a:rPr lang="fr-FR" sz="1200" i="1" dirty="0">
                <a:cs typeface="Arial" panose="020B0604020202020204" pitchFamily="34" charset="0"/>
              </a:rPr>
              <a:t>il convient de sortir de cette logique de concurrence à tout va pour passer à une logique de complémentarité.</a:t>
            </a:r>
          </a:p>
        </p:txBody>
      </p:sp>
      <p:sp>
        <p:nvSpPr>
          <p:cNvPr id="37" name="ZoneTexte 36"/>
          <p:cNvSpPr txBox="1"/>
          <p:nvPr/>
        </p:nvSpPr>
        <p:spPr>
          <a:xfrm>
            <a:off x="250081" y="3825125"/>
            <a:ext cx="2304256" cy="1015663"/>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Christophe LEPETIT</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Responsable des études économiques</a:t>
            </a:r>
          </a:p>
          <a:p>
            <a:pPr algn="ctr"/>
            <a:r>
              <a:rPr lang="fr-FR" sz="1200" dirty="0" smtClean="0">
                <a:cs typeface="Arial" panose="020B0604020202020204" pitchFamily="34" charset="0"/>
              </a:rPr>
              <a:t>Centre de Droit et d’Economie du Sport de Limoges</a:t>
            </a:r>
            <a:endParaRPr lang="fr-FR" sz="1200" dirty="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2" name="Image 1"/>
          <p:cNvPicPr>
            <a:picLocks noChangeAspect="1"/>
          </p:cNvPicPr>
          <p:nvPr/>
        </p:nvPicPr>
        <p:blipFill>
          <a:blip r:embed="rId3"/>
          <a:stretch>
            <a:fillRect/>
          </a:stretch>
        </p:blipFill>
        <p:spPr>
          <a:xfrm>
            <a:off x="719593" y="1669053"/>
            <a:ext cx="1365231" cy="2051704"/>
          </a:xfrm>
          <a:prstGeom prst="rect">
            <a:avLst/>
          </a:prstGeom>
        </p:spPr>
      </p:pic>
      <p:sp>
        <p:nvSpPr>
          <p:cNvPr id="14"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81</a:t>
            </a:r>
            <a:endParaRPr lang="fr-FR" sz="1800" spc="100" dirty="0">
              <a:cs typeface="Arial" panose="020B0604020202020204" pitchFamily="34" charset="0"/>
            </a:endParaRPr>
          </a:p>
        </p:txBody>
      </p:sp>
    </p:spTree>
    <p:extLst>
      <p:ext uri="{BB962C8B-B14F-4D97-AF65-F5344CB8AC3E}">
        <p14:creationId xmlns:p14="http://schemas.microsoft.com/office/powerpoint/2010/main" val="31971055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cap="all" dirty="0" err="1" smtClean="0">
                <a:solidFill>
                  <a:schemeClr val="bg1"/>
                </a:solidFill>
              </a:rPr>
              <a:t>LeS</a:t>
            </a:r>
            <a:r>
              <a:rPr lang="fr-FR" sz="3900" b="1" cap="all" dirty="0" smtClean="0">
                <a:solidFill>
                  <a:schemeClr val="bg1"/>
                </a:solidFill>
              </a:rPr>
              <a:t> Valeurs humaines du sport dans les territoires</a:t>
            </a:r>
            <a:endParaRPr lang="fr-FR" sz="3900" b="1" cap="all"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#21</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82</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279242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73" y="5184631"/>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30671" y="6814844"/>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721919" y="2170264"/>
            <a:ext cx="4608512" cy="8386911"/>
          </a:xfrm>
          <a:prstGeom prst="rect">
            <a:avLst/>
          </a:prstGeom>
          <a:noFill/>
        </p:spPr>
        <p:txBody>
          <a:bodyPr wrap="square" numCol="2" spcCol="216000" rtlCol="0">
            <a:spAutoFit/>
          </a:bodyPr>
          <a:lstStyle/>
          <a:p>
            <a:pPr algn="just"/>
            <a:r>
              <a:rPr lang="fr-FR" sz="1100" dirty="0" smtClean="0"/>
              <a:t>Après la rentrée universitaire et quelques cours en sociologie en faculté des sciences du sport, tous les étudiants STAPS de France pourront répéter, en paraphrasant Marcel Mauss : le sport est un « fait social total ». Si la formule a presque un siècle, l’analyse moderne du sport et des activités physiques montrent l’intégration du sport dans toutes les facettes de notre société : par exemple, le sport est impliqué aux fonctionnements des institutions, il modifie les liens sociaux entre pratiquants et interfère tous les domaines sociaux, juridiques, politiques et économiques. A </a:t>
            </a:r>
            <a:r>
              <a:rPr lang="fr-FR" sz="1100" dirty="0"/>
              <a:t>ce titre, il est porteur de valeurs, de croyances et de mythologies. C’est l’occasion de relire Roland Barthes (1957) ou « Huit leçons sur le sport » de Paul </a:t>
            </a:r>
            <a:r>
              <a:rPr lang="fr-FR" sz="1100" dirty="0" err="1"/>
              <a:t>Yonnet</a:t>
            </a:r>
            <a:r>
              <a:rPr lang="fr-FR" sz="1100" dirty="0"/>
              <a:t> (Gallimard 2004).</a:t>
            </a:r>
          </a:p>
          <a:p>
            <a:pPr algn="just"/>
            <a:endParaRPr lang="fr-FR" sz="1100" dirty="0" smtClean="0"/>
          </a:p>
          <a:p>
            <a:pPr algn="just"/>
            <a:r>
              <a:rPr lang="fr-FR" sz="1100" dirty="0" smtClean="0"/>
              <a:t>Pourtant</a:t>
            </a:r>
            <a:r>
              <a:rPr lang="fr-FR" sz="1100" dirty="0"/>
              <a:t>, depuis maintenant vingt ans, le sport en France fait littéralement le grand écart : entre l’affaire Festina et la première étoile mondiale des footballeurs français ou le décès du navigateur emblématique </a:t>
            </a:r>
            <a:r>
              <a:rPr lang="fr-FR" sz="1100" dirty="0" err="1"/>
              <a:t>Eric</a:t>
            </a:r>
            <a:r>
              <a:rPr lang="fr-FR" sz="1100" dirty="0"/>
              <a:t> Tabarly, l’année 1998 a-t-elle été la plus aboutie dans l’éventail des valeurs sportives ? Tout y est, ou presque : du sport éducatif au sport extrême, de la tolérance à la triche organisée, de l’exploit particulièrement préparé à la simplicité de vivre sa vie (sportive) à sa convenance… Il existe tellement de valeurs, véhiculées par le sport lui-même ou son imaginaire, que nous rencontrons dans nos pratiques ou dans nos rêves.</a:t>
            </a:r>
          </a:p>
          <a:p>
            <a:pPr algn="just"/>
            <a:endParaRPr lang="fr-FR" sz="1100" dirty="0" smtClean="0"/>
          </a:p>
          <a:p>
            <a:pPr algn="just"/>
            <a:r>
              <a:rPr lang="fr-FR" sz="1100" dirty="0" smtClean="0"/>
              <a:t>L’objet </a:t>
            </a:r>
            <a:r>
              <a:rPr lang="fr-FR" sz="1100" dirty="0"/>
              <a:t>de ce cahier des experts n’est pas d’aborder les souffrances ou les déviances sportives (un autre numéro y sera consacré). D’ailleurs, dès 1999, un philosophe identifie clairement la cause de ces maux : « Si l’on me demande de quoi souffre le sport et pourquoi il est si malade, je dirai que c’est l’effet de son gigantisme, source de doping et de la puissance de l’argent </a:t>
            </a:r>
            <a:r>
              <a:rPr lang="fr-FR" sz="1100" dirty="0" smtClean="0"/>
              <a:t>»</a:t>
            </a:r>
            <a:r>
              <a:rPr lang="fr-FR" sz="1100" baseline="30000" dirty="0" smtClean="0"/>
              <a:t>1</a:t>
            </a:r>
            <a:r>
              <a:rPr lang="fr-FR" sz="1100" dirty="0" smtClean="0"/>
              <a:t>. </a:t>
            </a:r>
            <a:r>
              <a:rPr lang="fr-FR" sz="1100" dirty="0"/>
              <a:t>Il s’agit plutôt d’actualiser ce constat en regardant dans nos quartiers, stades, </a:t>
            </a:r>
            <a:r>
              <a:rPr lang="fr-FR" sz="1100" dirty="0" err="1"/>
              <a:t>skate-parcs</a:t>
            </a:r>
            <a:r>
              <a:rPr lang="fr-FR" sz="1100" dirty="0"/>
              <a:t>, dojos ou piscines</a:t>
            </a:r>
            <a:r>
              <a:rPr lang="fr-FR" sz="1100" dirty="0" smtClean="0"/>
              <a:t>.</a:t>
            </a:r>
          </a:p>
          <a:p>
            <a:pPr algn="just"/>
            <a:endParaRPr lang="fr-FR" sz="1100" dirty="0"/>
          </a:p>
          <a:p>
            <a:pPr algn="just"/>
            <a:r>
              <a:rPr lang="fr-FR" sz="1100" dirty="0"/>
              <a:t>Alors </a:t>
            </a:r>
            <a:r>
              <a:rPr lang="fr-FR" sz="1100" dirty="0" smtClean="0"/>
              <a:t>vingt-ans </a:t>
            </a:r>
            <a:r>
              <a:rPr lang="fr-FR" sz="1100" dirty="0"/>
              <a:t>plus tard, dans les territoires locaux, souvent très loin de ces considérations médiatiques, le sport est une affaire de quotidien. Les éducateurs des clubs ou des collectivités réalisent un travail, à grande échelle, d’éducation et/ou de socialisation par le sport. Les icones locales font rêver et donnent envie de pousser un peu plus l’effort à l’entrainement pour les ressembler un peu. Par ailleurs, les collectivités territoriales soucieuses des valeurs humaines et sociales du sport continuent de prioriser leurs engagements financiers, administratifs, techniques et </a:t>
            </a:r>
            <a:r>
              <a:rPr lang="fr-FR" sz="1100" dirty="0" smtClean="0"/>
              <a:t>logistiques.</a:t>
            </a:r>
          </a:p>
          <a:p>
            <a:pPr algn="just"/>
            <a:endParaRPr lang="fr-FR" sz="1100" dirty="0"/>
          </a:p>
          <a:p>
            <a:pPr algn="just"/>
            <a:r>
              <a:rPr lang="fr-FR" sz="1100" dirty="0" smtClean="0"/>
              <a:t>Dans </a:t>
            </a:r>
            <a:r>
              <a:rPr lang="fr-FR" sz="1100" dirty="0"/>
              <a:t>le contexte difficile actuel (notamment pour les finances publiques), notre cahier des experts de SportColl propose donc deux points de vue permettant de trouver idées et astuces pour favoriser le sport de proximité, source locale d’inspiration, notamment pour nos petits champions d’aujourd’hui et de demain</a:t>
            </a:r>
            <a:r>
              <a:rPr lang="fr-FR" sz="1100" dirty="0" smtClean="0"/>
              <a:t>.</a:t>
            </a:r>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r>
              <a:rPr lang="fr-FR" sz="900" i="1" dirty="0" smtClean="0"/>
              <a:t>1- Alexis </a:t>
            </a:r>
            <a:r>
              <a:rPr lang="fr-FR" sz="900" i="1" dirty="0" err="1"/>
              <a:t>Philonenko</a:t>
            </a:r>
            <a:r>
              <a:rPr lang="fr-FR" sz="900" i="1" dirty="0"/>
              <a:t> : Du Sport et des hommes, éditions Michalon, 1999, p.12.</a:t>
            </a:r>
          </a:p>
        </p:txBody>
      </p:sp>
      <p:sp>
        <p:nvSpPr>
          <p:cNvPr id="34" name="ZoneTexte 33"/>
          <p:cNvSpPr txBox="1"/>
          <p:nvPr/>
        </p:nvSpPr>
        <p:spPr>
          <a:xfrm>
            <a:off x="2721919" y="1462378"/>
            <a:ext cx="4839344" cy="707886"/>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Le sport, source locale d’inspiration et d’humanité </a:t>
            </a:r>
          </a:p>
        </p:txBody>
      </p:sp>
      <p:sp>
        <p:nvSpPr>
          <p:cNvPr id="36" name="ZoneTexte 35"/>
          <p:cNvSpPr txBox="1"/>
          <p:nvPr/>
        </p:nvSpPr>
        <p:spPr>
          <a:xfrm>
            <a:off x="249754" y="5778748"/>
            <a:ext cx="2304256" cy="1015663"/>
          </a:xfrm>
          <a:prstGeom prst="rect">
            <a:avLst/>
          </a:prstGeom>
          <a:noFill/>
        </p:spPr>
        <p:txBody>
          <a:bodyPr wrap="square" rtlCol="0">
            <a:spAutoFit/>
          </a:bodyPr>
          <a:lstStyle/>
          <a:p>
            <a:pPr algn="just"/>
            <a:r>
              <a:rPr lang="fr-FR" sz="1200" i="1" dirty="0"/>
              <a:t>Alors vingt ans plus tard, dans les territoires locaux, souvent très loin de ces considérations médiatiques, le sport est une affaire de quotidien.</a:t>
            </a:r>
          </a:p>
        </p:txBody>
      </p:sp>
      <p:sp>
        <p:nvSpPr>
          <p:cNvPr id="37" name="ZoneTexte 36"/>
          <p:cNvSpPr txBox="1"/>
          <p:nvPr/>
        </p:nvSpPr>
        <p:spPr>
          <a:xfrm>
            <a:off x="249754" y="3729732"/>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a:t>
            </a:r>
            <a:r>
              <a:rPr lang="fr-FR" sz="1600" b="1" cap="all" dirty="0" err="1">
                <a:solidFill>
                  <a:srgbClr val="009FE3"/>
                </a:solidFill>
                <a:cs typeface="Arial" panose="020B0604020202020204" pitchFamily="34" charset="0"/>
              </a:rPr>
              <a:t>Lapeyronie</a:t>
            </a:r>
            <a:endParaRPr lang="fr-FR" sz="1600" b="1" cap="all" dirty="0">
              <a:solidFill>
                <a:srgbClr val="009FE3"/>
              </a:solidFill>
              <a:cs typeface="Arial" panose="020B0604020202020204" pitchFamily="34" charset="0"/>
            </a:endParaRPr>
          </a:p>
          <a:p>
            <a:pPr algn="ctr"/>
            <a:r>
              <a:rPr lang="fr-FR" sz="1000" dirty="0" smtClean="0">
                <a:cs typeface="Arial" panose="020B0604020202020204" pitchFamily="34" charset="0"/>
              </a:rPr>
              <a:t>Directeur </a:t>
            </a:r>
            <a:r>
              <a:rPr lang="fr-FR" sz="1000" i="1" dirty="0" smtClean="0">
                <a:cs typeface="Arial" panose="020B0604020202020204" pitchFamily="34" charset="0"/>
              </a:rPr>
              <a:t>SportColl</a:t>
            </a:r>
          </a:p>
          <a:p>
            <a:pPr algn="ctr"/>
            <a:r>
              <a:rPr lang="fr-FR" sz="1000" dirty="0" smtClean="0">
                <a:cs typeface="Arial" panose="020B0604020202020204" pitchFamily="34" charset="0"/>
              </a:rPr>
              <a:t>Maître de conférences associé</a:t>
            </a:r>
          </a:p>
          <a:p>
            <a:pPr algn="ctr"/>
            <a:r>
              <a:rPr lang="fr-FR" sz="1000" i="1" dirty="0" smtClean="0">
                <a:cs typeface="Arial" panose="020B0604020202020204" pitchFamily="34" charset="0"/>
              </a:rPr>
              <a:t>Université de</a:t>
            </a:r>
            <a:r>
              <a:rPr lang="fr-FR" sz="1000" i="1" dirty="0">
                <a:cs typeface="Arial" panose="020B0604020202020204" pitchFamily="34" charset="0"/>
              </a:rPr>
              <a:t> </a:t>
            </a:r>
            <a:r>
              <a:rPr lang="fr-FR" sz="1000" i="1" dirty="0" smtClean="0">
                <a:cs typeface="Arial" panose="020B0604020202020204" pitchFamily="34" charset="0"/>
              </a:rPr>
              <a:t>Montpellier</a:t>
            </a:r>
            <a:endParaRPr lang="fr-FR" sz="1000" i="1"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18249" r="19551"/>
          <a:stretch/>
        </p:blipFill>
        <p:spPr>
          <a:xfrm>
            <a:off x="773093" y="2045147"/>
            <a:ext cx="1257578" cy="1469098"/>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83</a:t>
            </a:r>
            <a:endParaRPr lang="fr-FR" sz="1800" spc="100" dirty="0">
              <a:cs typeface="Arial" panose="020B0604020202020204" pitchFamily="34" charset="0"/>
            </a:endParaRPr>
          </a:p>
        </p:txBody>
      </p:sp>
    </p:spTree>
    <p:extLst>
      <p:ext uri="{BB962C8B-B14F-4D97-AF65-F5344CB8AC3E}">
        <p14:creationId xmlns:p14="http://schemas.microsoft.com/office/powerpoint/2010/main" val="150300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570674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84367" y="7649438"/>
            <a:ext cx="500120" cy="425184"/>
          </a:xfrm>
          <a:prstGeom prst="rect">
            <a:avLst/>
          </a:prstGeom>
        </p:spPr>
      </p:pic>
      <p:sp>
        <p:nvSpPr>
          <p:cNvPr id="31" name="ZoneTexte 30"/>
          <p:cNvSpPr txBox="1"/>
          <p:nvPr/>
        </p:nvSpPr>
        <p:spPr>
          <a:xfrm>
            <a:off x="2656097" y="1818308"/>
            <a:ext cx="4608512" cy="13634502"/>
          </a:xfrm>
          <a:prstGeom prst="rect">
            <a:avLst/>
          </a:prstGeom>
          <a:noFill/>
        </p:spPr>
        <p:txBody>
          <a:bodyPr wrap="square" numCol="2" spcCol="216000" rtlCol="0">
            <a:spAutoFit/>
          </a:bodyPr>
          <a:lstStyle/>
          <a:p>
            <a:pPr algn="just"/>
            <a:r>
              <a:rPr lang="fr-FR" sz="1050" b="1" dirty="0"/>
              <a:t>Merci de vous présenter en quelques mots </a:t>
            </a:r>
            <a:r>
              <a:rPr lang="fr-FR" sz="1050" b="1" dirty="0" smtClean="0"/>
              <a:t>?</a:t>
            </a:r>
          </a:p>
          <a:p>
            <a:pPr algn="just"/>
            <a:endParaRPr lang="fr-FR" sz="1050" dirty="0"/>
          </a:p>
          <a:p>
            <a:pPr algn="just"/>
            <a:r>
              <a:rPr lang="fr-FR" sz="1050" dirty="0"/>
              <a:t>Je suis Emilie </a:t>
            </a:r>
            <a:r>
              <a:rPr lang="fr-FR" sz="1050" dirty="0" err="1"/>
              <a:t>Gral</a:t>
            </a:r>
            <a:r>
              <a:rPr lang="fr-FR" sz="1050" dirty="0"/>
              <a:t>, ancienne athlète de haut niveau en natation paralympique, j'ai participé à deux Jeux paralympique en 2004 et 2008. Je suis actuellement maître-nageur, conseillère départementale en Aveyron et maman d'une petite fille de deux ans. Je suis licenciée au MAT depuis quelques mois car je démarre une nouvelle carrière sportive en paratriathlon.</a:t>
            </a:r>
          </a:p>
          <a:p>
            <a:pPr algn="just"/>
            <a:r>
              <a:rPr lang="fr-FR" sz="1050" dirty="0"/>
              <a:t> </a:t>
            </a:r>
          </a:p>
          <a:p>
            <a:pPr algn="just"/>
            <a:r>
              <a:rPr lang="fr-FR" sz="1050" b="1" dirty="0"/>
              <a:t>Le fait d'être sportive de haut-niveau en paratriathlon alimente t'il votre engagement humain, social et politique au quotidien ?</a:t>
            </a:r>
          </a:p>
          <a:p>
            <a:pPr algn="just"/>
            <a:r>
              <a:rPr lang="fr-FR" sz="1050" dirty="0"/>
              <a:t> </a:t>
            </a:r>
          </a:p>
          <a:p>
            <a:pPr algn="just"/>
            <a:r>
              <a:rPr lang="fr-FR" sz="1050" dirty="0"/>
              <a:t>Le triathlon est tout nouveau pour moi, il y a quelques mois en arrière je n'aurais jamais cru possible d'envisager une nouvelle carrière sportive. J'aborde les choses avec beaucoup plus de recul, au jour le jour, et je profite de chaque expérience pour m'enrichir. J'ai toujours aimé les défis,  et en voilà un autre de taille. Je construis progressivement mon projet de performance en fonction de toutes mes contraintes, tout ce que j'ai la chance de vivre </a:t>
            </a:r>
            <a:r>
              <a:rPr lang="fr-FR" sz="1050" dirty="0" smtClean="0"/>
              <a:t>aujourd'hui </a:t>
            </a:r>
            <a:r>
              <a:rPr lang="fr-FR" sz="1050" dirty="0"/>
              <a:t>est du bonus et je ne vois plus </a:t>
            </a:r>
            <a:r>
              <a:rPr lang="fr-FR" sz="1050" dirty="0" smtClean="0"/>
              <a:t>les </a:t>
            </a:r>
            <a:r>
              <a:rPr lang="fr-FR" sz="1050" dirty="0"/>
              <a:t>choses de la même manière. J'aime l'excellence mais je garde en tête prioritairement la notion de plaisir. J'ai la chance de rencontrer des personnes passionnées qui aiment leur sport et qui ont à cœur de transmettre leurs connaissances. J'ai toujours baigné dans le sport depuis mon plus jeune âge, j'en ai même fait mon métier, j'ai donc la chance d'avoir un entourage amical et familial qui me pousse dans cette voie. Sans leur aide et leur soutien au quotidien je ne pourrais pas relever ce beau défi. Et il n'y a pas plus forte motivation que les étoiles dans les yeux de ma fille lors de chaque course. Il n’est néanmoins pas toujours facile de jongler avec </a:t>
            </a:r>
            <a:r>
              <a:rPr lang="fr-FR" sz="1050" dirty="0" smtClean="0"/>
              <a:t>toutes </a:t>
            </a:r>
            <a:r>
              <a:rPr lang="fr-FR" sz="1050" dirty="0"/>
              <a:t>mes fonctions. J'ai pris des engagements politiques il y a maintenant 3 ans et </a:t>
            </a:r>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endParaRPr lang="fr-FR" sz="1050" dirty="0"/>
          </a:p>
          <a:p>
            <a:pPr algn="just"/>
            <a:endParaRPr lang="fr-FR" sz="1050" dirty="0" smtClean="0"/>
          </a:p>
          <a:p>
            <a:pPr algn="just"/>
            <a:r>
              <a:rPr lang="fr-FR" sz="1050" dirty="0" smtClean="0"/>
              <a:t>j'essaie </a:t>
            </a:r>
            <a:r>
              <a:rPr lang="fr-FR" sz="1050" dirty="0"/>
              <a:t>de mettre à profit ce que le sport et la vie m'ont appris. J'ai conscience que le tissu associatif est primordial et d'une extrême richesse.</a:t>
            </a:r>
          </a:p>
          <a:p>
            <a:pPr algn="just"/>
            <a:r>
              <a:rPr lang="fr-FR" sz="1050" dirty="0"/>
              <a:t> </a:t>
            </a:r>
            <a:endParaRPr lang="fr-FR" sz="1050" dirty="0" smtClean="0"/>
          </a:p>
          <a:p>
            <a:pPr algn="just"/>
            <a:endParaRPr lang="fr-FR" sz="1050" dirty="0"/>
          </a:p>
          <a:p>
            <a:pPr algn="just"/>
            <a:r>
              <a:rPr lang="fr-FR" sz="1050" b="1" dirty="0"/>
              <a:t>A l'approche des JO de Paris, que pouvez-vous conseiller à un club sportif ou une collectivité territoriale pour optimiser les valeurs humaines, sociales et éducatives du sport ?</a:t>
            </a:r>
          </a:p>
          <a:p>
            <a:pPr algn="just"/>
            <a:r>
              <a:rPr lang="fr-FR" sz="1050" dirty="0"/>
              <a:t> </a:t>
            </a:r>
          </a:p>
          <a:p>
            <a:pPr algn="just"/>
            <a:r>
              <a:rPr lang="fr-FR" sz="1050" dirty="0"/>
              <a:t>Le sport rassemble, on a tous en tête l'engouement des français lors de la coupe du monde de foot. J'espère que les jeux de Paris auront le même succès dans le cœur des français. Cet </a:t>
            </a:r>
            <a:r>
              <a:rPr lang="fr-FR" sz="1050" dirty="0" smtClean="0"/>
              <a:t>événement </a:t>
            </a:r>
            <a:r>
              <a:rPr lang="fr-FR" sz="1050" dirty="0"/>
              <a:t>planétaire est une vitrine pour le savoir-faire sportif à la française. Nous avons des clubs qui œuvrent au quotidien pour mettre en valeur leur discipline. Le travail des éducateurs et des bénévoles est important dans la transmission des valeurs du sport au plus jeune. Pour moi le club sportif idéal serait un club qui axe ses actions sur l'accès au sport pour tous, il ne faut pas négliger le travail qui est fait au sein de ce dernier car c'est un formidable vecteur d'intégration, il est important de ne laisser personne de côté. Il faut à la fois de l'excellence sportive mais aussi valoriser et mettre en lumière le sport de masse car l'un ne va pas sans l'autre. Pour moi les maitres mots du club idéal </a:t>
            </a:r>
            <a:r>
              <a:rPr lang="fr-FR" sz="1050" dirty="0" smtClean="0"/>
              <a:t>seraient </a:t>
            </a:r>
            <a:r>
              <a:rPr lang="fr-FR" sz="1050" dirty="0"/>
              <a:t>intégration, féminisation, formation, éducation, solidarité. Et c'est à nous élus ou </a:t>
            </a:r>
            <a:r>
              <a:rPr lang="fr-FR" sz="1050" dirty="0" smtClean="0"/>
              <a:t>collectivités de </a:t>
            </a:r>
            <a:r>
              <a:rPr lang="fr-FR" sz="1050" dirty="0"/>
              <a:t>mettre en lumière leur travail et leurs actions.</a:t>
            </a:r>
          </a:p>
        </p:txBody>
      </p:sp>
      <p:sp>
        <p:nvSpPr>
          <p:cNvPr id="34" name="ZoneTexte 33"/>
          <p:cNvSpPr txBox="1"/>
          <p:nvPr/>
        </p:nvSpPr>
        <p:spPr>
          <a:xfrm>
            <a:off x="2677673" y="1162426"/>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D’Emilie </a:t>
            </a:r>
            <a:r>
              <a:rPr lang="fr-FR" sz="2400" b="1" cap="all" dirty="0" err="1" smtClean="0">
                <a:solidFill>
                  <a:srgbClr val="009FE3"/>
                </a:solidFill>
                <a:cs typeface="Arial" panose="020B0604020202020204" pitchFamily="34" charset="0"/>
              </a:rPr>
              <a:t>Gral</a:t>
            </a:r>
            <a:endParaRPr lang="fr-FR" sz="2400" b="1" cap="all" dirty="0" smtClean="0">
              <a:solidFill>
                <a:srgbClr val="009FE3"/>
              </a:solidFill>
              <a:cs typeface="Arial" panose="020B0604020202020204" pitchFamily="34" charset="0"/>
            </a:endParaRPr>
          </a:p>
        </p:txBody>
      </p:sp>
      <p:sp>
        <p:nvSpPr>
          <p:cNvPr id="36" name="ZoneTexte 35"/>
          <p:cNvSpPr txBox="1"/>
          <p:nvPr/>
        </p:nvSpPr>
        <p:spPr>
          <a:xfrm>
            <a:off x="180231" y="6264443"/>
            <a:ext cx="2304256" cy="1384995"/>
          </a:xfrm>
          <a:prstGeom prst="rect">
            <a:avLst/>
          </a:prstGeom>
          <a:noFill/>
        </p:spPr>
        <p:txBody>
          <a:bodyPr wrap="square" rtlCol="0">
            <a:spAutoFit/>
          </a:bodyPr>
          <a:lstStyle/>
          <a:p>
            <a:pPr algn="just"/>
            <a:r>
              <a:rPr lang="fr-FR" sz="1200" i="1" dirty="0"/>
              <a:t>Pour moi les maitres mots du club idéal </a:t>
            </a:r>
            <a:r>
              <a:rPr lang="fr-FR" sz="1200" i="1" dirty="0" smtClean="0"/>
              <a:t>seraient </a:t>
            </a:r>
            <a:r>
              <a:rPr lang="fr-FR" sz="1200" i="1" dirty="0"/>
              <a:t>intégration, féminisation, formation, éducation, solidarité. Et c'est à nous élus ou </a:t>
            </a:r>
            <a:r>
              <a:rPr lang="fr-FR" sz="1200" i="1" dirty="0" smtClean="0"/>
              <a:t>collectivités de </a:t>
            </a:r>
            <a:r>
              <a:rPr lang="fr-FR" sz="1200" i="1" dirty="0"/>
              <a:t>mettre en lumière leur travail et leurs actions.</a:t>
            </a:r>
          </a:p>
        </p:txBody>
      </p:sp>
      <p:sp>
        <p:nvSpPr>
          <p:cNvPr id="37" name="ZoneTexte 36"/>
          <p:cNvSpPr txBox="1"/>
          <p:nvPr/>
        </p:nvSpPr>
        <p:spPr>
          <a:xfrm>
            <a:off x="250081" y="3825125"/>
            <a:ext cx="2304256" cy="830997"/>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Emilie </a:t>
            </a:r>
            <a:r>
              <a:rPr lang="fr-FR" sz="1200" b="1" cap="all" dirty="0" err="1" smtClean="0">
                <a:solidFill>
                  <a:srgbClr val="009FE3"/>
                </a:solidFill>
                <a:cs typeface="Arial" panose="020B0604020202020204" pitchFamily="34" charset="0"/>
              </a:rPr>
              <a:t>Gral</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Conseillère Départementale de l’Aveyron</a:t>
            </a:r>
          </a:p>
          <a:p>
            <a:pPr algn="ctr"/>
            <a:r>
              <a:rPr lang="fr-FR" sz="1200" dirty="0" smtClean="0">
                <a:cs typeface="Arial" panose="020B0604020202020204" pitchFamily="34" charset="0"/>
              </a:rPr>
              <a:t>Sportive de haut-niveau</a:t>
            </a:r>
            <a:endParaRPr lang="fr-FR" sz="1200" dirty="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4" name="Image 3"/>
          <p:cNvPicPr>
            <a:picLocks noChangeAspect="1"/>
          </p:cNvPicPr>
          <p:nvPr/>
        </p:nvPicPr>
        <p:blipFill>
          <a:blip r:embed="rId3"/>
          <a:stretch>
            <a:fillRect/>
          </a:stretch>
        </p:blipFill>
        <p:spPr>
          <a:xfrm>
            <a:off x="687834" y="1677799"/>
            <a:ext cx="1428750" cy="2047875"/>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84</a:t>
            </a:r>
            <a:endParaRPr lang="fr-FR" sz="1800" spc="100" dirty="0">
              <a:cs typeface="Arial" panose="020B0604020202020204" pitchFamily="34" charset="0"/>
            </a:endParaRPr>
          </a:p>
        </p:txBody>
      </p:sp>
    </p:spTree>
    <p:extLst>
      <p:ext uri="{BB962C8B-B14F-4D97-AF65-F5344CB8AC3E}">
        <p14:creationId xmlns:p14="http://schemas.microsoft.com/office/powerpoint/2010/main" val="370208552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78423" y="6879664"/>
            <a:ext cx="500120" cy="425184"/>
          </a:xfrm>
          <a:prstGeom prst="rect">
            <a:avLst/>
          </a:prstGeom>
        </p:spPr>
      </p:pic>
      <p:sp>
        <p:nvSpPr>
          <p:cNvPr id="31" name="ZoneTexte 30"/>
          <p:cNvSpPr txBox="1"/>
          <p:nvPr/>
        </p:nvSpPr>
        <p:spPr>
          <a:xfrm>
            <a:off x="2628503" y="2004028"/>
            <a:ext cx="4608512" cy="15881271"/>
          </a:xfrm>
          <a:prstGeom prst="rect">
            <a:avLst/>
          </a:prstGeom>
          <a:noFill/>
        </p:spPr>
        <p:txBody>
          <a:bodyPr wrap="square" numCol="2" spcCol="216000" rtlCol="0">
            <a:spAutoFit/>
          </a:bodyPr>
          <a:lstStyle/>
          <a:p>
            <a:pPr algn="just"/>
            <a:r>
              <a:rPr lang="fr-FR" sz="950" b="1" dirty="0"/>
              <a:t>Merci de vous présenter en quelques mots ?</a:t>
            </a:r>
          </a:p>
          <a:p>
            <a:pPr algn="just"/>
            <a:endParaRPr lang="fr-FR" sz="950" dirty="0"/>
          </a:p>
          <a:p>
            <a:pPr algn="just"/>
            <a:r>
              <a:rPr lang="fr-FR" sz="950" dirty="0"/>
              <a:t>Je m’appelle Nathan Caron et je suis en charge du marketing pour </a:t>
            </a:r>
            <a:r>
              <a:rPr lang="fr-FR" sz="950" dirty="0" err="1"/>
              <a:t>FansnHumans</a:t>
            </a:r>
            <a:r>
              <a:rPr lang="fr-FR" sz="950" dirty="0"/>
              <a:t>. Cette jeune Startup montpelliéraine met en relation des passionnés de sports et de culture au travers d’une plateforme web, afin que ceux-ci puissent s’héberger mutuellement et à moindre coût lors d’événements, tout en partageant leur passion commune.</a:t>
            </a:r>
          </a:p>
          <a:p>
            <a:pPr algn="just"/>
            <a:endParaRPr lang="fr-FR" sz="950" dirty="0"/>
          </a:p>
          <a:p>
            <a:pPr algn="just"/>
            <a:r>
              <a:rPr lang="fr-FR" sz="950" b="1" dirty="0"/>
              <a:t>En quoi </a:t>
            </a:r>
            <a:r>
              <a:rPr lang="fr-FR" sz="950" b="1" dirty="0" err="1"/>
              <a:t>FansnHumans</a:t>
            </a:r>
            <a:r>
              <a:rPr lang="fr-FR" sz="950" b="1" dirty="0"/>
              <a:t> est-il une solution pour les clubs et organisateurs événementiels pour optimiser les relations et les valeurs humaines sportives ?</a:t>
            </a:r>
          </a:p>
          <a:p>
            <a:pPr algn="just"/>
            <a:endParaRPr lang="fr-FR" sz="950" dirty="0"/>
          </a:p>
          <a:p>
            <a:pPr algn="just"/>
            <a:r>
              <a:rPr lang="fr-FR" sz="950" dirty="0"/>
              <a:t>La genèse du projet est directement liée à ces problématiques puisqu’elle a fait suite au match de football opposant l’AS Monaco au B</a:t>
            </a:r>
            <a:r>
              <a:rPr lang="fr-FR" sz="950" dirty="0" smtClean="0"/>
              <a:t>orussia </a:t>
            </a:r>
            <a:r>
              <a:rPr lang="fr-FR" sz="950" dirty="0"/>
              <a:t>Dortmund au mois d’avril 2017. Des explosifs avaient endommagé le bus de l’équipe allemande quelques heures avant le match et, avec le contexte sécuritaire de l’époque, le match a été reporté au lendemain. Dans un élan de solidarité et de fraternité, les supporters allemands ont alors proposé à leurs homologues monégasques de les héberger le soir même.</a:t>
            </a:r>
          </a:p>
          <a:p>
            <a:pPr algn="just"/>
            <a:r>
              <a:rPr lang="fr-FR" sz="950" dirty="0"/>
              <a:t>Cette dynamique est apparue pour nous comme l’essence-même du sport et des valeurs qu’il porte : l’humanité, la solidarité et le partage. Ce genre de comportement ne devrait pas nécessiter une catastrophe pour exister c'est pourquoi nous avons créé </a:t>
            </a:r>
            <a:r>
              <a:rPr lang="fr-FR" sz="950" dirty="0" err="1"/>
              <a:t>FansnHumans</a:t>
            </a:r>
            <a:r>
              <a:rPr lang="fr-FR" sz="950" dirty="0"/>
              <a:t>, avec l’ambition </a:t>
            </a:r>
            <a:r>
              <a:rPr lang="fr-FR" sz="950" dirty="0" smtClean="0"/>
              <a:t>de le </a:t>
            </a:r>
            <a:r>
              <a:rPr lang="fr-FR" sz="950" dirty="0"/>
              <a:t>favoriser et de le valoriser. </a:t>
            </a:r>
            <a:r>
              <a:rPr lang="fr-FR" sz="950" dirty="0" err="1"/>
              <a:t>FansnHumans</a:t>
            </a:r>
            <a:r>
              <a:rPr lang="fr-FR" sz="950" dirty="0"/>
              <a:t> est donc naturellement un projet dont les fondements reposent sur les valeurs propres au sport.</a:t>
            </a:r>
          </a:p>
          <a:p>
            <a:pPr algn="just"/>
            <a:r>
              <a:rPr lang="fr-FR" sz="950" dirty="0"/>
              <a:t>Concrètement, cela se matérialise principalement de deux manières. Dans un premier temps, l’idée que les fans et sportifs puissent s’accueillir entre eux permet aux clubs et aux organisateurs de booster leurs billetteries en offrant un double avantage financier à leur communauté : la possibilité d’un revenu pour que l’hôte puisse financer son billet d’entrée et une réduction des frais d’hébergement pour le voyageur qui se déplace. Nous sommes convaincus que cet argument financier est également un levier de mixité sociale puisqu’il permet l’accès aux événements sportifs pour </a:t>
            </a:r>
            <a:r>
              <a:rPr lang="fr-FR" sz="950" dirty="0" smtClean="0"/>
              <a:t>le</a:t>
            </a:r>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endParaRPr lang="fr-FR" sz="950" dirty="0"/>
          </a:p>
          <a:p>
            <a:pPr algn="just"/>
            <a:endParaRPr lang="fr-FR" sz="950" dirty="0" smtClean="0"/>
          </a:p>
          <a:p>
            <a:pPr algn="just"/>
            <a:r>
              <a:rPr lang="fr-FR" sz="950" dirty="0" smtClean="0"/>
              <a:t> </a:t>
            </a:r>
            <a:r>
              <a:rPr lang="fr-FR" sz="950" dirty="0"/>
              <a:t>plus grand nombre, en incluant notamment des populations avec moins de moyens ou qui viennent de plus loin. Ensuite, au travers de ses services, </a:t>
            </a:r>
            <a:r>
              <a:rPr lang="fr-FR" sz="950" dirty="0" err="1"/>
              <a:t>FansnHumans</a:t>
            </a:r>
            <a:r>
              <a:rPr lang="fr-FR" sz="950" dirty="0"/>
              <a:t> offre aussi la possibilité aux organisations sportives de fédérer leurs communautés en favorisant la rencontre de leurs membres autour d’une expérience humaine forte : le partage d’une passion commune. Que les fans supportent la même équipe ou non, ils seront amenés à se rencontrer, à partager et à vibrer </a:t>
            </a:r>
            <a:r>
              <a:rPr lang="fr-FR" sz="950" dirty="0" smtClean="0"/>
              <a:t>ensemble </a:t>
            </a:r>
            <a:r>
              <a:rPr lang="fr-FR" sz="950" dirty="0"/>
              <a:t>le temps d’une soirée, quels que soient leurs âges, leurs origines ou leurs cultures.</a:t>
            </a:r>
          </a:p>
          <a:p>
            <a:pPr algn="just"/>
            <a:endParaRPr lang="fr-FR" sz="950" b="1" dirty="0"/>
          </a:p>
          <a:p>
            <a:pPr algn="just"/>
            <a:r>
              <a:rPr lang="fr-FR" sz="950" b="1" dirty="0"/>
              <a:t>A l'approche des JO de Paris, que pouvez-vous conseiller à un club sportif ou une collectivité territoriale pour optimiser les valeurs sociales et éducatives du sport ?</a:t>
            </a:r>
          </a:p>
          <a:p>
            <a:pPr algn="just"/>
            <a:endParaRPr lang="fr-FR" sz="950" dirty="0"/>
          </a:p>
          <a:p>
            <a:pPr algn="just"/>
            <a:r>
              <a:rPr lang="fr-FR" sz="950" dirty="0"/>
              <a:t>Bien évidemment, mon premier conseil est d’avoir recours à des structures comme la nôtre qui permettent aux communautés sportives de se rencontrer physiquement et de créer des liens. Cela peut se matérialiser au niveau de l’hébergement mais également dans d’autres contextes comme le covoiturage, les festivités ou toute activité en marge des événements. Il est également essentiel de tout mettre en œuvre pour favoriser l’inclusion des minorités grâce, par exemple, au développement des transports en commun, au développement des infrastructures sportives (accessibilité pour les handicapés, capacité d’accueil…), aux tarifs réduits…</a:t>
            </a:r>
          </a:p>
          <a:p>
            <a:pPr algn="just"/>
            <a:r>
              <a:rPr lang="fr-FR" sz="950" dirty="0"/>
              <a:t>Fort d’expériences associatives dans des structures promouvant les valeurs sportives auprès des jeunes, je souhaite également insister sur l’éducation dont le sport est un puissant vecteur. En mettant en place des programmes éducatifs en marge d’événements à destination de jeunes issus de différents milieux et en créant du lien entre eux grâce à leur passion commune, il est possible d’ancrer un réel héritage social sur un territoire donné, favorisant ainsi l’intégration, la mixité et le partage.</a:t>
            </a:r>
          </a:p>
          <a:p>
            <a:pPr algn="just"/>
            <a:endParaRPr lang="fr-FR" sz="950" dirty="0"/>
          </a:p>
          <a:p>
            <a:pPr algn="just"/>
            <a:r>
              <a:rPr lang="fr-FR" sz="950" dirty="0"/>
              <a:t>Ces trois points, éducation, inclusion et création de lien sont selon moi, les piliers afin d’utiliser le sport comme un véritable vecteur des valeurs sociales et éducatives qu’il porte.</a:t>
            </a:r>
          </a:p>
        </p:txBody>
      </p:sp>
      <p:sp>
        <p:nvSpPr>
          <p:cNvPr id="34" name="ZoneTexte 33"/>
          <p:cNvSpPr txBox="1"/>
          <p:nvPr/>
        </p:nvSpPr>
        <p:spPr>
          <a:xfrm>
            <a:off x="2700511" y="1318456"/>
            <a:ext cx="4752528"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Nathan </a:t>
            </a:r>
            <a:r>
              <a:rPr lang="fr-FR" sz="2400" b="1" cap="all" dirty="0" err="1" smtClean="0">
                <a:solidFill>
                  <a:srgbClr val="009FE3"/>
                </a:solidFill>
                <a:cs typeface="Arial" panose="020B0604020202020204" pitchFamily="34" charset="0"/>
              </a:rPr>
              <a:t>caron</a:t>
            </a:r>
            <a:endParaRPr lang="fr-FR" sz="2400" b="1" cap="all" dirty="0" smtClean="0">
              <a:solidFill>
                <a:srgbClr val="009FE3"/>
              </a:solidFill>
              <a:cs typeface="Arial" panose="020B0604020202020204" pitchFamily="34" charset="0"/>
            </a:endParaRPr>
          </a:p>
        </p:txBody>
      </p:sp>
      <p:sp>
        <p:nvSpPr>
          <p:cNvPr id="36" name="ZoneTexte 35"/>
          <p:cNvSpPr txBox="1"/>
          <p:nvPr/>
        </p:nvSpPr>
        <p:spPr>
          <a:xfrm>
            <a:off x="250081" y="5634732"/>
            <a:ext cx="2304256" cy="1200329"/>
          </a:xfrm>
          <a:prstGeom prst="rect">
            <a:avLst/>
          </a:prstGeom>
          <a:noFill/>
        </p:spPr>
        <p:txBody>
          <a:bodyPr wrap="square" rtlCol="0">
            <a:spAutoFit/>
          </a:bodyPr>
          <a:lstStyle/>
          <a:p>
            <a:pPr algn="just"/>
            <a:r>
              <a:rPr lang="fr-FR" sz="1200" i="1" dirty="0"/>
              <a:t>Ces trois points, éducation, inclusion et création de lien sont selon moi, les piliers afin d’utiliser le sport comme un véritable vecteur des valeurs sociales et éducatives qu’il porte</a:t>
            </a:r>
          </a:p>
        </p:txBody>
      </p:sp>
      <p:sp>
        <p:nvSpPr>
          <p:cNvPr id="37" name="ZoneTexte 36"/>
          <p:cNvSpPr txBox="1"/>
          <p:nvPr/>
        </p:nvSpPr>
        <p:spPr>
          <a:xfrm>
            <a:off x="250081" y="3985871"/>
            <a:ext cx="2378422"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Nathan Caron</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Responsable marketing </a:t>
            </a:r>
            <a:r>
              <a:rPr lang="fr-FR" sz="1200" dirty="0" err="1" smtClean="0">
                <a:cs typeface="Arial" panose="020B0604020202020204" pitchFamily="34" charset="0"/>
              </a:rPr>
              <a:t>Fansnhumans</a:t>
            </a:r>
            <a:endParaRPr lang="fr-FR" sz="1200" dirty="0">
              <a:cs typeface="Arial" panose="020B0604020202020204" pitchFamily="34"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726" y="1988804"/>
            <a:ext cx="1751856" cy="1751856"/>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420" y="8010996"/>
            <a:ext cx="2405369" cy="2507806"/>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85</a:t>
            </a:r>
            <a:endParaRPr lang="fr-FR" sz="1800" spc="100" dirty="0">
              <a:cs typeface="Arial" panose="020B0604020202020204" pitchFamily="34" charset="0"/>
            </a:endParaRPr>
          </a:p>
        </p:txBody>
      </p:sp>
    </p:spTree>
    <p:extLst>
      <p:ext uri="{BB962C8B-B14F-4D97-AF65-F5344CB8AC3E}">
        <p14:creationId xmlns:p14="http://schemas.microsoft.com/office/powerpoint/2010/main" val="12121610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cap="all" dirty="0" smtClean="0">
                <a:solidFill>
                  <a:schemeClr val="bg1"/>
                </a:solidFill>
              </a:rPr>
              <a:t>Sport, Santé et </a:t>
            </a:r>
          </a:p>
          <a:p>
            <a:pPr marL="0" indent="0">
              <a:spcBef>
                <a:spcPts val="0"/>
              </a:spcBef>
              <a:buNone/>
            </a:pPr>
            <a:r>
              <a:rPr lang="fr-FR" sz="3900" b="1" cap="all" dirty="0" smtClean="0">
                <a:solidFill>
                  <a:schemeClr val="bg1"/>
                </a:solidFill>
              </a:rPr>
              <a:t>bien-être au travail </a:t>
            </a:r>
          </a:p>
          <a:p>
            <a:pPr marL="0" indent="0">
              <a:spcBef>
                <a:spcPts val="0"/>
              </a:spcBef>
              <a:buNone/>
            </a:pPr>
            <a:r>
              <a:rPr lang="fr-FR" sz="3900" b="1" cap="all" dirty="0" smtClean="0">
                <a:solidFill>
                  <a:schemeClr val="bg1"/>
                </a:solidFill>
              </a:rPr>
              <a:t>(première partie)</a:t>
            </a:r>
            <a:endParaRPr lang="fr-FR" sz="3900" b="1" cap="all"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#22</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86</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16954309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837335" y="2346270"/>
            <a:ext cx="4608512" cy="14711720"/>
          </a:xfrm>
          <a:prstGeom prst="rect">
            <a:avLst/>
          </a:prstGeom>
          <a:noFill/>
        </p:spPr>
        <p:txBody>
          <a:bodyPr wrap="square" numCol="2" spcCol="216000" rtlCol="0">
            <a:spAutoFit/>
          </a:bodyPr>
          <a:lstStyle/>
          <a:p>
            <a:pPr algn="just"/>
            <a:r>
              <a:rPr lang="fr-FR" sz="1000" dirty="0"/>
              <a:t>En 2012, Marie-Cécile Naves (déjà !) réalisait une excellente note « Comment mettre le sport au service de la santé des </a:t>
            </a:r>
            <a:r>
              <a:rPr lang="fr-FR" sz="1000" dirty="0" smtClean="0"/>
              <a:t>salariés ?</a:t>
            </a:r>
            <a:r>
              <a:rPr lang="fr-FR" sz="1000" dirty="0"/>
              <a:t> » pour le compte du CNRS. Se livrer à l’exercice de l’édito pour ce numéro du Cahier des experts de SportColl, c’est prendre le risque de paraphraser cette étude particulièrement complète. Cette auteur a non seulement pointé du doigt la révolution culturelle de prise en compte de la santé des salariés grâce au sport (datée de 2008 et du rapport de l’OMS préconisant l’importance du rôle de l’employeur dans la santé des salariés), mais s’est livrée à une expertise complète aboutissant </a:t>
            </a:r>
            <a:r>
              <a:rPr lang="fr-FR" sz="1000" dirty="0" smtClean="0"/>
              <a:t>à trois </a:t>
            </a:r>
            <a:r>
              <a:rPr lang="fr-FR" sz="1000" dirty="0"/>
              <a:t>propositions. Je ne peux que citer :</a:t>
            </a:r>
          </a:p>
          <a:p>
            <a:pPr algn="just"/>
            <a:r>
              <a:rPr lang="fr-FR" sz="1000" dirty="0"/>
              <a:t> </a:t>
            </a:r>
          </a:p>
          <a:p>
            <a:pPr algn="just"/>
            <a:r>
              <a:rPr lang="fr-FR" sz="1000" i="1" dirty="0"/>
              <a:t>« </a:t>
            </a:r>
            <a:r>
              <a:rPr lang="fr-FR" sz="1000" i="1" dirty="0" smtClean="0"/>
              <a:t>- Créer </a:t>
            </a:r>
            <a:r>
              <a:rPr lang="fr-FR" sz="1000" i="1" dirty="0"/>
              <a:t>une “charte sport pour tous”, qui engage entreprises et administrations à faire un diagnostic des besoins et des aspirations de tous les salariés (notamment les femmes et les seniors) ; diversifier, en partenariat avec les acteurs du sport corporatif, les activités sportives pour qu’elles soient adaptées à tous ; mettre en place des partenariats avec les collectivités locales pour la mise à disposition d’équipements </a:t>
            </a:r>
            <a:r>
              <a:rPr lang="fr-FR" sz="1000" i="1" dirty="0" smtClean="0"/>
              <a:t>et </a:t>
            </a:r>
            <a:r>
              <a:rPr lang="fr-FR" sz="1000" i="1" dirty="0"/>
              <a:t>faciliter la pratique grâce à l’aménagement des horaires de travail.</a:t>
            </a:r>
            <a:endParaRPr lang="fr-FR" sz="1000" dirty="0"/>
          </a:p>
          <a:p>
            <a:pPr algn="just" fontAlgn="base"/>
            <a:r>
              <a:rPr lang="fr-FR" sz="1000" i="1" dirty="0" smtClean="0"/>
              <a:t>- Intégrer </a:t>
            </a:r>
            <a:r>
              <a:rPr lang="fr-FR" sz="1000" i="1" dirty="0"/>
              <a:t>aux formations en ressources humaines des modules sur l’amélioration de la santé et du bien-être des salariés par l’activité physique.</a:t>
            </a:r>
            <a:endParaRPr lang="fr-FR" sz="1000" dirty="0"/>
          </a:p>
          <a:p>
            <a:pPr algn="just" fontAlgn="base"/>
            <a:r>
              <a:rPr lang="fr-FR" sz="1000" i="1" dirty="0" smtClean="0"/>
              <a:t>- Dans </a:t>
            </a:r>
            <a:r>
              <a:rPr lang="fr-FR" sz="1000" i="1" dirty="0"/>
              <a:t>le cadre des obligations liées au dialogue social sur l’emploi des seniors, intégrer la prise en compte de l’activité physique des salariés seniors sur le lieu de travail sous la forme de programmes sportifs incitatifs – mais non </a:t>
            </a:r>
            <a:r>
              <a:rPr lang="fr-FR" sz="1000" i="1" dirty="0" smtClean="0"/>
              <a:t>obligatoires, </a:t>
            </a:r>
            <a:r>
              <a:rPr lang="fr-FR" sz="1000" i="1" dirty="0"/>
              <a:t>qui pourraient s’appuyer sur un engagement réciproque entre les employeurs et les assureurs publics (CNAMTS, CNAV) et privés (assurances complémentaires). Un accompagnement financier pourrait être proposé aux PME et aux TPE. »</a:t>
            </a:r>
            <a:endParaRPr lang="fr-FR" sz="1000" dirty="0"/>
          </a:p>
          <a:p>
            <a:pPr algn="just" fontAlgn="base"/>
            <a:r>
              <a:rPr lang="fr-FR" sz="1000" i="1" dirty="0"/>
              <a:t> </a:t>
            </a:r>
            <a:endParaRPr lang="fr-FR" sz="1000" dirty="0"/>
          </a:p>
          <a:p>
            <a:pPr algn="just" fontAlgn="base"/>
            <a:r>
              <a:rPr lang="fr-FR" sz="1000" dirty="0" smtClean="0"/>
              <a:t>Tout </a:t>
            </a:r>
            <a:r>
              <a:rPr lang="fr-FR" sz="1000" dirty="0"/>
              <a:t>est dit. Le travail de Marie-Cécile Naves est à la jonction de la prise de conscience et du glissement des </a:t>
            </a:r>
            <a:r>
              <a:rPr lang="fr-FR" sz="1000" dirty="0" smtClean="0"/>
              <a:t>valeurs</a:t>
            </a:r>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endParaRPr lang="fr-FR" sz="1000" dirty="0"/>
          </a:p>
          <a:p>
            <a:pPr algn="just" fontAlgn="base"/>
            <a:endParaRPr lang="fr-FR" sz="1000" dirty="0" smtClean="0"/>
          </a:p>
          <a:p>
            <a:pPr algn="just" fontAlgn="base"/>
            <a:r>
              <a:rPr lang="fr-FR" sz="1000" dirty="0" smtClean="0"/>
              <a:t> </a:t>
            </a:r>
            <a:r>
              <a:rPr lang="fr-FR" sz="1000" dirty="0"/>
              <a:t>sportives en entreprise. Jusqu’alors, le sport ne se conjuguait au travail que selon les angles de performances, </a:t>
            </a:r>
            <a:r>
              <a:rPr lang="fr-FR" sz="1000" dirty="0" smtClean="0"/>
              <a:t>d’objectifs</a:t>
            </a:r>
            <a:r>
              <a:rPr lang="fr-FR" sz="1000" dirty="0"/>
              <a:t>, </a:t>
            </a:r>
            <a:r>
              <a:rPr lang="fr-FR" sz="1000" dirty="0" smtClean="0"/>
              <a:t>de management </a:t>
            </a:r>
            <a:r>
              <a:rPr lang="fr-FR" sz="1000" dirty="0"/>
              <a:t>(par parallélisme avec les missions des </a:t>
            </a:r>
            <a:r>
              <a:rPr lang="fr-FR" sz="1000" dirty="0" err="1"/>
              <a:t>coachs</a:t>
            </a:r>
            <a:r>
              <a:rPr lang="fr-FR" sz="1000" dirty="0"/>
              <a:t> et entraineurs) puis marketing et communication.</a:t>
            </a:r>
          </a:p>
          <a:p>
            <a:pPr algn="just" fontAlgn="base"/>
            <a:r>
              <a:rPr lang="fr-FR" sz="1000" dirty="0"/>
              <a:t> </a:t>
            </a:r>
          </a:p>
          <a:p>
            <a:pPr algn="just" fontAlgn="base"/>
            <a:r>
              <a:rPr lang="fr-FR" sz="1000" dirty="0"/>
              <a:t>La révolution est en marche alors que 13% des français font du sport sur leur lieu de travail en 2012 (d’après le journal « Les échos » de cette année-là). Dès lors, le code du travail et le médecin de travail, devenu médecin de prévention, accentuent ce phénomène. </a:t>
            </a:r>
            <a:r>
              <a:rPr lang="fr-FR" sz="1000" dirty="0" smtClean="0"/>
              <a:t>Les santés mentale et physique sont donc au cœur des préoccupations des DRH des secteurs public et privé, des associations, fédérations et mouvement olympique, mais aussi de nombreux nouveaux acteurs qui tentent de structurer cette pratique sportive en lien avec le lieu de travail. </a:t>
            </a:r>
            <a:r>
              <a:rPr lang="fr-FR" sz="1000" dirty="0"/>
              <a:t>Une douche accessible sur le lieu de travail pour le footing méridien, un éducateur sportif mobilisé dans une salle dédiée aux salariés ou un accompagnement personnalisé intégrant également les thématiques de posture au travail ou du bien-manger, la révolution, semble-t-il plutôt urbaine, est en marche et concerne cadres, ouvriers, patrons, libéraux ou employés sans exception</a:t>
            </a:r>
            <a:r>
              <a:rPr lang="fr-FR" sz="1000" dirty="0" smtClean="0"/>
              <a:t>. L’article du « Monde » du 26 septembre 2018  sur ce sujet permet de conclure sur deux éléments : premièrement, le sport au travail est devenu très à la mode, notamment par la multiplication des salons dédiés (« Sport </a:t>
            </a:r>
            <a:r>
              <a:rPr lang="fr-FR" sz="1000" dirty="0" err="1" smtClean="0"/>
              <a:t>Wellness</a:t>
            </a:r>
            <a:r>
              <a:rPr lang="fr-FR" sz="1000" dirty="0" smtClean="0"/>
              <a:t> </a:t>
            </a:r>
            <a:r>
              <a:rPr lang="fr-FR" sz="1000" dirty="0" err="1" smtClean="0"/>
              <a:t>Lab</a:t>
            </a:r>
            <a:r>
              <a:rPr lang="fr-FR" sz="1000" dirty="0" smtClean="0"/>
              <a:t> » et « Sport santé bien-être » à Paris fin septembre et début octobre) </a:t>
            </a:r>
            <a:r>
              <a:rPr lang="fr-FR" sz="1000" dirty="0"/>
              <a:t>; et deuxièmement il existe toujours </a:t>
            </a:r>
            <a:r>
              <a:rPr lang="fr-FR" sz="1000" dirty="0" smtClean="0"/>
              <a:t>une très grande inégalité d’accès à la pratique sportive au travail montrée par les études des sociologues Lilian </a:t>
            </a:r>
            <a:r>
              <a:rPr lang="fr-FR" sz="1000" dirty="0" err="1" smtClean="0"/>
              <a:t>Pichot</a:t>
            </a:r>
            <a:r>
              <a:rPr lang="fr-FR" sz="1000" dirty="0" smtClean="0"/>
              <a:t> et Julien Pierre.</a:t>
            </a:r>
          </a:p>
          <a:p>
            <a:pPr algn="just" fontAlgn="base"/>
            <a:endParaRPr lang="fr-FR" sz="1000" dirty="0" smtClean="0"/>
          </a:p>
          <a:p>
            <a:pPr algn="just" fontAlgn="base"/>
            <a:r>
              <a:rPr lang="fr-FR" sz="900" b="1" dirty="0" smtClean="0"/>
              <a:t>Pour </a:t>
            </a:r>
            <a:r>
              <a:rPr lang="fr-FR" sz="900" b="1" dirty="0"/>
              <a:t>compléter :</a:t>
            </a:r>
          </a:p>
          <a:p>
            <a:pPr algn="just"/>
            <a:r>
              <a:rPr lang="fr-FR" sz="900" dirty="0"/>
              <a:t>La Note d’analyse n° 298 -octobre 2012 est une publication du Centre d’analyse stratégique : à retrouver entièrement  : www.strategie.gouv.fr</a:t>
            </a:r>
          </a:p>
          <a:p>
            <a:pPr algn="just" fontAlgn="base"/>
            <a:r>
              <a:rPr lang="fr-FR" sz="900" dirty="0"/>
              <a:t>http://mariececilenaves.com/mcn/</a:t>
            </a:r>
          </a:p>
        </p:txBody>
      </p:sp>
      <p:sp>
        <p:nvSpPr>
          <p:cNvPr id="34" name="ZoneTexte 33"/>
          <p:cNvSpPr txBox="1"/>
          <p:nvPr/>
        </p:nvSpPr>
        <p:spPr>
          <a:xfrm>
            <a:off x="2721919" y="1550381"/>
            <a:ext cx="4839344" cy="707886"/>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Sport et entreprise : du marketing au bien-être (Dossier 1/2)</a:t>
            </a:r>
          </a:p>
        </p:txBody>
      </p:sp>
      <p:sp>
        <p:nvSpPr>
          <p:cNvPr id="36" name="ZoneTexte 35"/>
          <p:cNvSpPr txBox="1"/>
          <p:nvPr/>
        </p:nvSpPr>
        <p:spPr>
          <a:xfrm>
            <a:off x="249754" y="5778748"/>
            <a:ext cx="2304256" cy="1384995"/>
          </a:xfrm>
          <a:prstGeom prst="rect">
            <a:avLst/>
          </a:prstGeom>
          <a:noFill/>
        </p:spPr>
        <p:txBody>
          <a:bodyPr wrap="square" rtlCol="0">
            <a:spAutoFit/>
          </a:bodyPr>
          <a:lstStyle/>
          <a:p>
            <a:pPr algn="just"/>
            <a:r>
              <a:rPr lang="fr-FR" sz="1200" i="1" dirty="0" smtClean="0"/>
              <a:t>Une véritable attente a été perçue lors de la préparation de ce dossier. Aussi, nous vous proposons exceptionnellement de traiter ce thème sur deux numéros des cahiers des experts, afin d’être le plus exhaustif possible.  </a:t>
            </a:r>
            <a:endParaRPr lang="fr-FR" sz="1200" i="1" dirty="0"/>
          </a:p>
        </p:txBody>
      </p:sp>
      <p:sp>
        <p:nvSpPr>
          <p:cNvPr id="37" name="ZoneTexte 36"/>
          <p:cNvSpPr txBox="1"/>
          <p:nvPr/>
        </p:nvSpPr>
        <p:spPr>
          <a:xfrm>
            <a:off x="249754" y="3729732"/>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a:t>
            </a:r>
            <a:r>
              <a:rPr lang="fr-FR" sz="1600" b="1" cap="all" dirty="0" err="1">
                <a:solidFill>
                  <a:srgbClr val="009FE3"/>
                </a:solidFill>
                <a:cs typeface="Arial" panose="020B0604020202020204" pitchFamily="34" charset="0"/>
              </a:rPr>
              <a:t>Lapeyronie</a:t>
            </a:r>
            <a:endParaRPr lang="fr-FR" sz="1600" b="1" cap="all" dirty="0">
              <a:solidFill>
                <a:srgbClr val="009FE3"/>
              </a:solidFill>
              <a:cs typeface="Arial" panose="020B0604020202020204" pitchFamily="34" charset="0"/>
            </a:endParaRPr>
          </a:p>
          <a:p>
            <a:pPr algn="ctr"/>
            <a:r>
              <a:rPr lang="fr-FR" sz="1000" dirty="0" smtClean="0">
                <a:cs typeface="Arial" panose="020B0604020202020204" pitchFamily="34" charset="0"/>
              </a:rPr>
              <a:t>Directeur </a:t>
            </a:r>
            <a:r>
              <a:rPr lang="fr-FR" sz="1000" i="1" dirty="0" smtClean="0">
                <a:cs typeface="Arial" panose="020B0604020202020204" pitchFamily="34" charset="0"/>
              </a:rPr>
              <a:t>SportColl</a:t>
            </a:r>
          </a:p>
          <a:p>
            <a:pPr algn="ctr"/>
            <a:r>
              <a:rPr lang="fr-FR" sz="1000" dirty="0" smtClean="0">
                <a:cs typeface="Arial" panose="020B0604020202020204" pitchFamily="34" charset="0"/>
              </a:rPr>
              <a:t>Maître de conférences associé</a:t>
            </a:r>
          </a:p>
          <a:p>
            <a:pPr algn="ctr"/>
            <a:r>
              <a:rPr lang="fr-FR" sz="1000" i="1" dirty="0" smtClean="0">
                <a:cs typeface="Arial" panose="020B0604020202020204" pitchFamily="34" charset="0"/>
              </a:rPr>
              <a:t>Université de</a:t>
            </a:r>
            <a:r>
              <a:rPr lang="fr-FR" sz="1000" i="1" dirty="0">
                <a:cs typeface="Arial" panose="020B0604020202020204" pitchFamily="34" charset="0"/>
              </a:rPr>
              <a:t> </a:t>
            </a:r>
            <a:r>
              <a:rPr lang="fr-FR" sz="1000" i="1" dirty="0" smtClean="0">
                <a:cs typeface="Arial" panose="020B0604020202020204" pitchFamily="34" charset="0"/>
              </a:rPr>
              <a:t>Montpellier</a:t>
            </a:r>
            <a:endParaRPr lang="fr-FR" sz="1000" i="1"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18249" r="19551"/>
          <a:stretch/>
        </p:blipFill>
        <p:spPr>
          <a:xfrm>
            <a:off x="773093" y="2045147"/>
            <a:ext cx="1257578" cy="1469098"/>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128" y="5328164"/>
            <a:ext cx="500120" cy="425184"/>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996242" y="7189143"/>
            <a:ext cx="500120" cy="425184"/>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87</a:t>
            </a:r>
            <a:endParaRPr lang="fr-FR" sz="1800" spc="100" dirty="0">
              <a:cs typeface="Arial" panose="020B0604020202020204" pitchFamily="34" charset="0"/>
            </a:endParaRPr>
          </a:p>
        </p:txBody>
      </p:sp>
    </p:spTree>
    <p:extLst>
      <p:ext uri="{BB962C8B-B14F-4D97-AF65-F5344CB8AC3E}">
        <p14:creationId xmlns:p14="http://schemas.microsoft.com/office/powerpoint/2010/main" val="951535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498666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08423" y="6600975"/>
            <a:ext cx="500120" cy="425184"/>
          </a:xfrm>
          <a:prstGeom prst="rect">
            <a:avLst/>
          </a:prstGeom>
        </p:spPr>
      </p:pic>
      <p:sp>
        <p:nvSpPr>
          <p:cNvPr id="31" name="ZoneTexte 30"/>
          <p:cNvSpPr txBox="1"/>
          <p:nvPr/>
        </p:nvSpPr>
        <p:spPr>
          <a:xfrm>
            <a:off x="2700511" y="2303839"/>
            <a:ext cx="4608512" cy="8100000"/>
          </a:xfrm>
          <a:prstGeom prst="rect">
            <a:avLst/>
          </a:prstGeom>
          <a:noFill/>
        </p:spPr>
        <p:txBody>
          <a:bodyPr wrap="square" numCol="2" spcCol="216000" rtlCol="0">
            <a:spAutoFit/>
          </a:bodyPr>
          <a:lstStyle/>
          <a:p>
            <a:pPr algn="just"/>
            <a:r>
              <a:rPr lang="fr-FR" sz="1650" b="1" baseline="30000" dirty="0" smtClean="0">
                <a:cs typeface="Arial" panose="020B0604020202020204" pitchFamily="34" charset="0"/>
              </a:rPr>
              <a:t>Pouvez-vous </a:t>
            </a:r>
            <a:r>
              <a:rPr lang="fr-FR" sz="1650" b="1" baseline="30000" dirty="0">
                <a:cs typeface="Arial" panose="020B0604020202020204" pitchFamily="34" charset="0"/>
              </a:rPr>
              <a:t>vous présenter en quelques mots </a:t>
            </a:r>
            <a:r>
              <a:rPr lang="fr-FR" sz="1650" b="1" baseline="30000" dirty="0" smtClean="0">
                <a:cs typeface="Arial" panose="020B0604020202020204" pitchFamily="34" charset="0"/>
              </a:rPr>
              <a:t>?</a:t>
            </a:r>
          </a:p>
          <a:p>
            <a:pPr algn="just"/>
            <a:endParaRPr lang="fr-FR" sz="1650" b="1" baseline="30000" dirty="0">
              <a:cs typeface="Arial" panose="020B0604020202020204" pitchFamily="34" charset="0"/>
            </a:endParaRPr>
          </a:p>
          <a:p>
            <a:pPr algn="just"/>
            <a:r>
              <a:rPr lang="fr-FR" sz="1650" baseline="30000" dirty="0">
                <a:cs typeface="Arial" panose="020B0604020202020204" pitchFamily="34" charset="0"/>
              </a:rPr>
              <a:t>Je suis actuellement </a:t>
            </a:r>
            <a:r>
              <a:rPr lang="fr-FR" sz="1650" baseline="30000" dirty="0" smtClean="0">
                <a:cs typeface="Arial" panose="020B0604020202020204" pitchFamily="34" charset="0"/>
              </a:rPr>
              <a:t>Adjointe </a:t>
            </a:r>
            <a:r>
              <a:rPr lang="fr-FR" sz="1650" baseline="30000" dirty="0">
                <a:cs typeface="Arial" panose="020B0604020202020204" pitchFamily="34" charset="0"/>
              </a:rPr>
              <a:t>au Maire en charge des sports de la ville d’Angers</a:t>
            </a:r>
            <a:r>
              <a:rPr lang="fr-FR" sz="1650" baseline="30000" dirty="0" smtClean="0">
                <a:cs typeface="Arial" panose="020B0604020202020204" pitchFamily="34" charset="0"/>
              </a:rPr>
              <a:t>, 1</a:t>
            </a:r>
            <a:r>
              <a:rPr lang="fr-FR" sz="1650" baseline="40000" dirty="0" smtClean="0">
                <a:cs typeface="Arial" panose="020B0604020202020204" pitchFamily="34" charset="0"/>
              </a:rPr>
              <a:t>ère</a:t>
            </a:r>
            <a:r>
              <a:rPr lang="fr-FR" sz="1650" baseline="30000" dirty="0" smtClean="0">
                <a:cs typeface="Arial" panose="020B0604020202020204" pitchFamily="34" charset="0"/>
              </a:rPr>
              <a:t>  Vice-Présidente </a:t>
            </a:r>
            <a:r>
              <a:rPr lang="fr-FR" sz="1650" baseline="30000" dirty="0">
                <a:cs typeface="Arial" panose="020B0604020202020204" pitchFamily="34" charset="0"/>
              </a:rPr>
              <a:t>de la communauté urbaine Angers Loire </a:t>
            </a:r>
            <a:r>
              <a:rPr lang="fr-FR" sz="1650" baseline="30000" dirty="0" smtClean="0">
                <a:cs typeface="Arial" panose="020B0604020202020204" pitchFamily="34" charset="0"/>
              </a:rPr>
              <a:t>Métropole </a:t>
            </a:r>
            <a:r>
              <a:rPr lang="fr-FR" sz="1650" baseline="30000" dirty="0">
                <a:cs typeface="Arial" panose="020B0604020202020204" pitchFamily="34" charset="0"/>
              </a:rPr>
              <a:t>et </a:t>
            </a:r>
            <a:r>
              <a:rPr lang="fr-FR" sz="1650" baseline="30000" dirty="0" smtClean="0">
                <a:cs typeface="Arial" panose="020B0604020202020204" pitchFamily="34" charset="0"/>
              </a:rPr>
              <a:t>Conseillère </a:t>
            </a:r>
            <a:r>
              <a:rPr lang="fr-FR" sz="1650" baseline="30000" dirty="0">
                <a:cs typeface="Arial" panose="020B0604020202020204" pitchFamily="34" charset="0"/>
              </a:rPr>
              <a:t>régionale des Pays de la Loire en charge des sports. Je représente également l’Association Nationale Des Élus en charge du Sport (ANDES).</a:t>
            </a:r>
          </a:p>
          <a:p>
            <a:pPr algn="just"/>
            <a:r>
              <a:rPr lang="fr-FR" sz="1650" baseline="30000" dirty="0">
                <a:cs typeface="Arial" panose="020B0604020202020204" pitchFamily="34" charset="0"/>
              </a:rPr>
              <a:t>J’ai </a:t>
            </a:r>
            <a:r>
              <a:rPr lang="fr-FR" sz="1650" baseline="30000" dirty="0" smtClean="0">
                <a:cs typeface="Arial" panose="020B0604020202020204" pitchFamily="34" charset="0"/>
              </a:rPr>
              <a:t>également exercé </a:t>
            </a:r>
            <a:r>
              <a:rPr lang="fr-FR" sz="1650" baseline="30000" dirty="0">
                <a:cs typeface="Arial" panose="020B0604020202020204" pitchFamily="34" charset="0"/>
              </a:rPr>
              <a:t>une activité de juriste que j’ai mise entre parenthèses pour exercer mes fonctions d’élue à 100 %. Par ailleurs, j’ai dirigé un centre d’information sur les droits des femmes et des familles pendant 29 ans. </a:t>
            </a:r>
          </a:p>
          <a:p>
            <a:pPr algn="just"/>
            <a:r>
              <a:rPr lang="fr-FR" sz="1650" baseline="30000" dirty="0" smtClean="0">
                <a:cs typeface="Arial" panose="020B0604020202020204" pitchFamily="34" charset="0"/>
              </a:rPr>
              <a:t>Concernant </a:t>
            </a:r>
            <a:r>
              <a:rPr lang="fr-FR" sz="1650" baseline="30000" dirty="0">
                <a:cs typeface="Arial" panose="020B0604020202020204" pitchFamily="34" charset="0"/>
              </a:rPr>
              <a:t>mon parcours fédéral, j’ai été présidente du comité départemental de basketball pendant 20 ans et y suis bénévole depuis 32 ans. J’ai également été élue à la Fédération Française de Basketball durant 12 ans et j’ai occupée la fonction de vice-présidente pendant 6 ans.</a:t>
            </a:r>
          </a:p>
          <a:p>
            <a:pPr algn="just"/>
            <a:endParaRPr lang="fr-FR" sz="1650" b="1" baseline="30000" dirty="0">
              <a:cs typeface="Arial" panose="020B0604020202020204" pitchFamily="34" charset="0"/>
            </a:endParaRPr>
          </a:p>
          <a:p>
            <a:pPr algn="just"/>
            <a:r>
              <a:rPr lang="fr-FR" sz="1650" b="1" baseline="30000" dirty="0">
                <a:cs typeface="Arial" panose="020B0604020202020204" pitchFamily="34" charset="0"/>
              </a:rPr>
              <a:t>Quel est votre point de vue sur la différence entre hommes et femmes dans le monde sportif ?</a:t>
            </a:r>
          </a:p>
          <a:p>
            <a:pPr algn="just"/>
            <a:endParaRPr lang="fr-FR" sz="1650" b="1" baseline="30000" dirty="0">
              <a:cs typeface="Arial" panose="020B0604020202020204" pitchFamily="34" charset="0"/>
            </a:endParaRPr>
          </a:p>
          <a:p>
            <a:pPr algn="just"/>
            <a:r>
              <a:rPr lang="fr-FR" sz="1650" baseline="30000" dirty="0" smtClean="0">
                <a:cs typeface="Arial" panose="020B0604020202020204" pitchFamily="34" charset="0"/>
              </a:rPr>
              <a:t>Pour </a:t>
            </a:r>
            <a:r>
              <a:rPr lang="fr-FR" sz="1650" baseline="30000" dirty="0">
                <a:cs typeface="Arial" panose="020B0604020202020204" pitchFamily="34" charset="0"/>
              </a:rPr>
              <a:t>moi la problématique qui est au cœur de la question du sport au féminin est la suivante : faire en sorte que les femmes puissent pratiquer chaque discipline aussi librement et facilement que les hommes. </a:t>
            </a:r>
            <a:r>
              <a:rPr lang="fr-FR" sz="1650" baseline="30000" dirty="0" smtClean="0">
                <a:cs typeface="Arial" panose="020B0604020202020204" pitchFamily="34" charset="0"/>
              </a:rPr>
              <a:t>Rappelons tout de même que le sport était initialement interdit aux femmes.</a:t>
            </a:r>
            <a:endParaRPr lang="fr-FR" sz="1650" baseline="30000" dirty="0">
              <a:cs typeface="Arial" panose="020B0604020202020204" pitchFamily="34" charset="0"/>
            </a:endParaRPr>
          </a:p>
          <a:p>
            <a:pPr algn="just"/>
            <a:r>
              <a:rPr lang="fr-FR" sz="1650" baseline="30000" dirty="0">
                <a:cs typeface="Arial" panose="020B0604020202020204" pitchFamily="34" charset="0"/>
              </a:rPr>
              <a:t>I</a:t>
            </a:r>
            <a:r>
              <a:rPr lang="fr-FR" sz="1650" baseline="30000" dirty="0" smtClean="0">
                <a:cs typeface="Arial" panose="020B0604020202020204" pitchFamily="34" charset="0"/>
              </a:rPr>
              <a:t>l </a:t>
            </a:r>
            <a:r>
              <a:rPr lang="fr-FR" sz="1650" baseline="30000" dirty="0">
                <a:cs typeface="Arial" panose="020B0604020202020204" pitchFamily="34" charset="0"/>
              </a:rPr>
              <a:t>s’agit également de leur offrir la possibilité de pratiquer leur sport en loisirs, pour le plaisir, mais aussi en compétition, que ce soit de haut niveau ou en amateur. C’est une problématique </a:t>
            </a:r>
            <a:r>
              <a:rPr lang="fr-FR" sz="1650" baseline="30000" dirty="0" smtClean="0">
                <a:cs typeface="Arial" panose="020B0604020202020204" pitchFamily="34" charset="0"/>
              </a:rPr>
              <a:t>universelle sur </a:t>
            </a:r>
            <a:r>
              <a:rPr lang="fr-FR" sz="1650" baseline="30000" dirty="0">
                <a:cs typeface="Arial" panose="020B0604020202020204" pitchFamily="34" charset="0"/>
              </a:rPr>
              <a:t>laquelle nous devons nous pencher car le sport est un </a:t>
            </a:r>
            <a:r>
              <a:rPr lang="fr-FR" sz="1650" baseline="30000" dirty="0" smtClean="0">
                <a:cs typeface="Arial" panose="020B0604020202020204" pitchFamily="34" charset="0"/>
              </a:rPr>
              <a:t>formidable vecteur </a:t>
            </a:r>
            <a:r>
              <a:rPr lang="fr-FR" sz="1650" baseline="30000" dirty="0">
                <a:cs typeface="Arial" panose="020B0604020202020204" pitchFamily="34" charset="0"/>
              </a:rPr>
              <a:t>d’éducation </a:t>
            </a:r>
            <a:r>
              <a:rPr lang="fr-FR" sz="1650" baseline="30000" dirty="0" smtClean="0">
                <a:cs typeface="Arial" panose="020B0604020202020204" pitchFamily="34" charset="0"/>
              </a:rPr>
              <a:t>et un </a:t>
            </a:r>
            <a:r>
              <a:rPr lang="fr-FR" sz="1650" baseline="30000" dirty="0">
                <a:cs typeface="Arial" panose="020B0604020202020204" pitchFamily="34" charset="0"/>
              </a:rPr>
              <a:t>moyen d’avancer </a:t>
            </a:r>
            <a:r>
              <a:rPr lang="fr-FR" sz="1650" baseline="30000" dirty="0" smtClean="0">
                <a:cs typeface="Arial" panose="020B0604020202020204" pitchFamily="34" charset="0"/>
              </a:rPr>
              <a:t>vers plus d’égalité</a:t>
            </a:r>
            <a:r>
              <a:rPr lang="fr-FR" sz="1650" baseline="30000" dirty="0">
                <a:cs typeface="Arial" panose="020B0604020202020204" pitchFamily="34" charset="0"/>
              </a:rPr>
              <a:t>.</a:t>
            </a:r>
          </a:p>
          <a:p>
            <a:pPr algn="just"/>
            <a:endParaRPr lang="fr-FR" sz="1650" b="1" baseline="30000" dirty="0">
              <a:cs typeface="Arial" panose="020B0604020202020204" pitchFamily="34" charset="0"/>
            </a:endParaRPr>
          </a:p>
          <a:p>
            <a:pPr algn="just"/>
            <a:r>
              <a:rPr lang="fr-FR" sz="1650" b="1" baseline="30000" dirty="0" smtClean="0">
                <a:cs typeface="Arial" panose="020B0604020202020204" pitchFamily="34" charset="0"/>
              </a:rPr>
              <a:t>Pour </a:t>
            </a:r>
            <a:r>
              <a:rPr lang="fr-FR" sz="1650" b="1" baseline="30000" dirty="0">
                <a:cs typeface="Arial" panose="020B0604020202020204" pitchFamily="34" charset="0"/>
              </a:rPr>
              <a:t>répondre aux problématiques évoquées, quelles actions mettez-vous en place aujourd’hui </a:t>
            </a:r>
            <a:r>
              <a:rPr lang="fr-FR" sz="1650" b="1" baseline="30000" dirty="0" smtClean="0">
                <a:cs typeface="Arial" panose="020B0604020202020204" pitchFamily="34" charset="0"/>
              </a:rPr>
              <a:t>?</a:t>
            </a:r>
          </a:p>
          <a:p>
            <a:pPr algn="just"/>
            <a:endParaRPr lang="fr-FR" sz="1650" b="1" baseline="30000" dirty="0">
              <a:cs typeface="Arial" panose="020B0604020202020204" pitchFamily="34" charset="0"/>
            </a:endParaRPr>
          </a:p>
          <a:p>
            <a:pPr algn="just"/>
            <a:r>
              <a:rPr lang="fr-FR" sz="1650" baseline="30000" dirty="0">
                <a:cs typeface="Arial" panose="020B0604020202020204" pitchFamily="34" charset="0"/>
              </a:rPr>
              <a:t>Ma mission n’est pas </a:t>
            </a:r>
            <a:r>
              <a:rPr lang="fr-FR" sz="1650" baseline="30000" dirty="0" smtClean="0">
                <a:cs typeface="Arial" panose="020B0604020202020204" pitchFamily="34" charset="0"/>
              </a:rPr>
              <a:t>tant de </a:t>
            </a:r>
            <a:r>
              <a:rPr lang="fr-FR" sz="1650" baseline="30000" dirty="0">
                <a:cs typeface="Arial" panose="020B0604020202020204" pitchFamily="34" charset="0"/>
              </a:rPr>
              <a:t>mettre en place des actions </a:t>
            </a:r>
            <a:r>
              <a:rPr lang="fr-FR" sz="1650" baseline="30000" dirty="0" smtClean="0">
                <a:cs typeface="Arial" panose="020B0604020202020204" pitchFamily="34" charset="0"/>
              </a:rPr>
              <a:t>précises que </a:t>
            </a:r>
            <a:r>
              <a:rPr lang="fr-FR" sz="1650" baseline="30000" dirty="0">
                <a:cs typeface="Arial" panose="020B0604020202020204" pitchFamily="34" charset="0"/>
              </a:rPr>
              <a:t>d’élaborer une </a:t>
            </a:r>
            <a:r>
              <a:rPr lang="fr-FR" sz="1650" baseline="30000" dirty="0" smtClean="0">
                <a:cs typeface="Arial" panose="020B0604020202020204" pitchFamily="34" charset="0"/>
              </a:rPr>
              <a:t>politique </a:t>
            </a:r>
            <a:r>
              <a:rPr lang="fr-FR" sz="1650" baseline="30000" dirty="0">
                <a:cs typeface="Arial" panose="020B0604020202020204" pitchFamily="34" charset="0"/>
              </a:rPr>
              <a:t>globale qui </a:t>
            </a:r>
            <a:r>
              <a:rPr lang="fr-FR" sz="1650" baseline="30000" dirty="0" smtClean="0">
                <a:cs typeface="Arial" panose="020B0604020202020204" pitchFamily="34" charset="0"/>
              </a:rPr>
              <a:t>défende les questions </a:t>
            </a:r>
            <a:r>
              <a:rPr lang="fr-FR" sz="1650" baseline="30000" dirty="0">
                <a:cs typeface="Arial" panose="020B0604020202020204" pitchFamily="34" charset="0"/>
              </a:rPr>
              <a:t>d’égalité et de développement du sport au féminin. </a:t>
            </a:r>
            <a:r>
              <a:rPr lang="fr-FR" sz="1650" baseline="30000" dirty="0" smtClean="0">
                <a:cs typeface="Arial" panose="020B0604020202020204" pitchFamily="34" charset="0"/>
              </a:rPr>
              <a:t>Mon </a:t>
            </a:r>
            <a:r>
              <a:rPr lang="fr-FR" sz="1650" baseline="30000" dirty="0">
                <a:cs typeface="Arial" panose="020B0604020202020204" pitchFamily="34" charset="0"/>
              </a:rPr>
              <a:t>travail, que ce soit à la ville ou à la région, est d’aider les porteurs de projets, les associations, les maisons de quartier, les centres de jeunes, bref toutes ces structures qui </a:t>
            </a:r>
            <a:r>
              <a:rPr lang="fr-FR" sz="1650" baseline="30000" dirty="0" smtClean="0">
                <a:cs typeface="Arial" panose="020B0604020202020204" pitchFamily="34" charset="0"/>
              </a:rPr>
              <a:t>incarnent </a:t>
            </a:r>
            <a:r>
              <a:rPr lang="fr-FR" sz="1650" baseline="30000" dirty="0">
                <a:cs typeface="Arial" panose="020B0604020202020204" pitchFamily="34" charset="0"/>
              </a:rPr>
              <a:t>le sport au </a:t>
            </a:r>
            <a:r>
              <a:rPr lang="fr-FR" sz="1650" baseline="30000" dirty="0" smtClean="0">
                <a:cs typeface="Arial" panose="020B0604020202020204" pitchFamily="34" charset="0"/>
              </a:rPr>
              <a:t>quotidien, </a:t>
            </a:r>
            <a:r>
              <a:rPr lang="fr-FR" sz="1650" baseline="30000" dirty="0">
                <a:cs typeface="Arial" panose="020B0604020202020204" pitchFamily="34" charset="0"/>
              </a:rPr>
              <a:t>à promouvoir le sport au féminin de différentes manières.</a:t>
            </a:r>
          </a:p>
          <a:p>
            <a:pPr algn="just"/>
            <a:endParaRPr lang="fr-FR" sz="1650" b="1" baseline="30000" dirty="0">
              <a:cs typeface="Arial" panose="020B0604020202020204" pitchFamily="34" charset="0"/>
            </a:endParaRPr>
          </a:p>
          <a:p>
            <a:pPr algn="just"/>
            <a:r>
              <a:rPr lang="fr-FR" sz="1650" b="1" baseline="30000" dirty="0" smtClean="0">
                <a:cs typeface="Arial" panose="020B0604020202020204" pitchFamily="34" charset="0"/>
              </a:rPr>
              <a:t>Comment définiriez-vous </a:t>
            </a:r>
            <a:r>
              <a:rPr lang="fr-FR" sz="1650" b="1" baseline="30000" dirty="0">
                <a:cs typeface="Arial" panose="020B0604020202020204" pitchFamily="34" charset="0"/>
              </a:rPr>
              <a:t>l’évolution de ces problématiques </a:t>
            </a:r>
            <a:r>
              <a:rPr lang="fr-FR" sz="1650" b="1" baseline="30000" dirty="0" smtClean="0">
                <a:cs typeface="Arial" panose="020B0604020202020204" pitchFamily="34" charset="0"/>
              </a:rPr>
              <a:t>?</a:t>
            </a:r>
          </a:p>
          <a:p>
            <a:pPr algn="just"/>
            <a:endParaRPr lang="fr-FR" sz="1650" b="1" baseline="30000" dirty="0">
              <a:cs typeface="Arial" panose="020B0604020202020204" pitchFamily="34" charset="0"/>
            </a:endParaRPr>
          </a:p>
          <a:p>
            <a:pPr algn="just"/>
            <a:r>
              <a:rPr lang="fr-FR" sz="1650" baseline="30000" dirty="0">
                <a:cs typeface="Arial" panose="020B0604020202020204" pitchFamily="34" charset="0"/>
              </a:rPr>
              <a:t>Ce que je peux dire, c’est que lorsque les gens s’intéressent et réfléchissent à ces problématiques, ils </a:t>
            </a:r>
            <a:r>
              <a:rPr lang="fr-FR" sz="1650" baseline="30000" dirty="0" smtClean="0">
                <a:cs typeface="Arial" panose="020B0604020202020204" pitchFamily="34" charset="0"/>
              </a:rPr>
              <a:t>arrivent à identifier l’origine du problème et </a:t>
            </a:r>
            <a:r>
              <a:rPr lang="fr-FR" sz="1650" baseline="30000" dirty="0">
                <a:cs typeface="Arial" panose="020B0604020202020204" pitchFamily="34" charset="0"/>
              </a:rPr>
              <a:t>ils trouvent des solutions adaptées à leur environnement sportif. Pour prendre un exemple, après trois ans de </a:t>
            </a:r>
            <a:r>
              <a:rPr lang="fr-FR" sz="1650" baseline="30000" dirty="0" smtClean="0">
                <a:cs typeface="Arial" panose="020B0604020202020204" pitchFamily="34" charset="0"/>
              </a:rPr>
              <a:t>travail, </a:t>
            </a:r>
            <a:r>
              <a:rPr lang="fr-FR" sz="1650" baseline="30000" dirty="0">
                <a:cs typeface="Arial" panose="020B0604020202020204" pitchFamily="34" charset="0"/>
              </a:rPr>
              <a:t>un club de boxe d’Angers a réussi à équilibrer le nombre de pratiquants des deux sexes. Cela signifie que lorsque l’on développe des projets bien </a:t>
            </a:r>
            <a:r>
              <a:rPr lang="fr-FR" sz="1650" baseline="30000" dirty="0" smtClean="0">
                <a:cs typeface="Arial" panose="020B0604020202020204" pitchFamily="34" charset="0"/>
              </a:rPr>
              <a:t>définis, </a:t>
            </a:r>
            <a:r>
              <a:rPr lang="fr-FR" sz="1650" baseline="30000" dirty="0">
                <a:cs typeface="Arial" panose="020B0604020202020204" pitchFamily="34" charset="0"/>
              </a:rPr>
              <a:t>le public cible est réceptif.</a:t>
            </a:r>
          </a:p>
          <a:p>
            <a:pPr algn="just"/>
            <a:r>
              <a:rPr lang="fr-FR" sz="1650" baseline="30000" dirty="0">
                <a:cs typeface="Arial" panose="020B0604020202020204" pitchFamily="34" charset="0"/>
              </a:rPr>
              <a:t>Je pense </a:t>
            </a:r>
            <a:r>
              <a:rPr lang="fr-FR" sz="1650" baseline="30000" dirty="0" smtClean="0">
                <a:cs typeface="Arial" panose="020B0604020202020204" pitchFamily="34" charset="0"/>
              </a:rPr>
              <a:t>sincèrement </a:t>
            </a:r>
            <a:r>
              <a:rPr lang="fr-FR" sz="1650" baseline="30000" dirty="0">
                <a:cs typeface="Arial" panose="020B0604020202020204" pitchFamily="34" charset="0"/>
              </a:rPr>
              <a:t>que </a:t>
            </a:r>
            <a:r>
              <a:rPr lang="fr-FR" sz="1650" baseline="30000" dirty="0" smtClean="0">
                <a:cs typeface="Arial" panose="020B0604020202020204" pitchFamily="34" charset="0"/>
              </a:rPr>
              <a:t>la </a:t>
            </a:r>
            <a:r>
              <a:rPr lang="fr-FR" sz="1650" baseline="30000" dirty="0">
                <a:cs typeface="Arial" panose="020B0604020202020204" pitchFamily="34" charset="0"/>
              </a:rPr>
              <a:t>solution </a:t>
            </a:r>
            <a:r>
              <a:rPr lang="fr-FR" sz="1650" baseline="30000" dirty="0" smtClean="0">
                <a:cs typeface="Arial" panose="020B0604020202020204" pitchFamily="34" charset="0"/>
              </a:rPr>
              <a:t>aux problématiques d’égalité entre hommes et femmes dans le sport ne </a:t>
            </a:r>
            <a:r>
              <a:rPr lang="fr-FR" sz="1650" baseline="30000" dirty="0">
                <a:cs typeface="Arial" panose="020B0604020202020204" pitchFamily="34" charset="0"/>
              </a:rPr>
              <a:t>peut venir que de la formation et de la réflexion collective. </a:t>
            </a:r>
          </a:p>
        </p:txBody>
      </p:sp>
      <p:sp>
        <p:nvSpPr>
          <p:cNvPr id="34" name="ZoneTexte 33"/>
          <p:cNvSpPr txBox="1"/>
          <p:nvPr/>
        </p:nvSpPr>
        <p:spPr>
          <a:xfrm>
            <a:off x="2700511" y="1674292"/>
            <a:ext cx="4752528" cy="453970"/>
          </a:xfrm>
          <a:prstGeom prst="rect">
            <a:avLst/>
          </a:prstGeom>
          <a:noFill/>
        </p:spPr>
        <p:txBody>
          <a:bodyPr wrap="square" rtlCol="0">
            <a:spAutoFit/>
          </a:bodyPr>
          <a:lstStyle/>
          <a:p>
            <a:r>
              <a:rPr lang="fr-FR" sz="2350" b="1" cap="all" dirty="0" smtClean="0">
                <a:solidFill>
                  <a:srgbClr val="009FE3"/>
                </a:solidFill>
                <a:cs typeface="Arial" panose="020B0604020202020204" pitchFamily="34" charset="0"/>
              </a:rPr>
              <a:t>INTERVIEW de ROSELYNE BIENVENU</a:t>
            </a:r>
            <a:endParaRPr lang="fr-FR" sz="2350" b="1" cap="all" dirty="0">
              <a:solidFill>
                <a:srgbClr val="009FE3"/>
              </a:solidFill>
              <a:cs typeface="Arial" panose="020B0604020202020204" pitchFamily="34" charset="0"/>
            </a:endParaRPr>
          </a:p>
        </p:txBody>
      </p:sp>
      <p:sp>
        <p:nvSpPr>
          <p:cNvPr id="36" name="ZoneTexte 35"/>
          <p:cNvSpPr txBox="1"/>
          <p:nvPr/>
        </p:nvSpPr>
        <p:spPr>
          <a:xfrm>
            <a:off x="180231" y="5490952"/>
            <a:ext cx="2304256" cy="1200329"/>
          </a:xfrm>
          <a:prstGeom prst="rect">
            <a:avLst/>
          </a:prstGeom>
          <a:noFill/>
        </p:spPr>
        <p:txBody>
          <a:bodyPr wrap="square" rtlCol="0">
            <a:spAutoFit/>
          </a:bodyPr>
          <a:lstStyle/>
          <a:p>
            <a:pPr algn="just"/>
            <a:r>
              <a:rPr lang="fr-FR" i="1" baseline="30000" dirty="0">
                <a:cs typeface="Arial" panose="020B0604020202020204" pitchFamily="34" charset="0"/>
              </a:rPr>
              <a:t>Je pense sincèrement que la solution aux problématiques d’égalité entre hommes et femmes dans le sport ne peut venir que de la formation et de la réflexion collective. </a:t>
            </a:r>
          </a:p>
        </p:txBody>
      </p:sp>
      <p:sp>
        <p:nvSpPr>
          <p:cNvPr id="37" name="ZoneTexte 36"/>
          <p:cNvSpPr txBox="1"/>
          <p:nvPr/>
        </p:nvSpPr>
        <p:spPr>
          <a:xfrm>
            <a:off x="250081" y="3985871"/>
            <a:ext cx="2304256" cy="769441"/>
          </a:xfrm>
          <a:prstGeom prst="rect">
            <a:avLst/>
          </a:prstGeom>
          <a:noFill/>
        </p:spPr>
        <p:txBody>
          <a:bodyPr wrap="square" rtlCol="0">
            <a:spAutoFit/>
          </a:bodyPr>
          <a:lstStyle/>
          <a:p>
            <a:pPr algn="ctr"/>
            <a:r>
              <a:rPr lang="fr-FR" sz="2000" b="1" cap="all" baseline="30000" dirty="0" smtClean="0">
                <a:solidFill>
                  <a:srgbClr val="009FE3"/>
                </a:solidFill>
                <a:cs typeface="Arial" panose="020B0604020202020204" pitchFamily="34" charset="0"/>
              </a:rPr>
              <a:t>ROSELYNE</a:t>
            </a:r>
            <a:r>
              <a:rPr lang="fr-FR" sz="2000" b="1" cap="all" dirty="0" smtClean="0">
                <a:solidFill>
                  <a:srgbClr val="009FE3"/>
                </a:solidFill>
                <a:cs typeface="Arial" panose="020B0604020202020204" pitchFamily="34" charset="0"/>
              </a:rPr>
              <a:t> </a:t>
            </a:r>
            <a:r>
              <a:rPr lang="fr-FR" sz="2000" b="1" cap="all" baseline="30000" dirty="0">
                <a:solidFill>
                  <a:srgbClr val="009FE3"/>
                </a:solidFill>
                <a:cs typeface="Arial" panose="020B0604020202020204" pitchFamily="34" charset="0"/>
              </a:rPr>
              <a:t>BIENVENU</a:t>
            </a:r>
          </a:p>
          <a:p>
            <a:pPr algn="ctr"/>
            <a:r>
              <a:rPr lang="fr-FR" baseline="30000" dirty="0">
                <a:cs typeface="Arial" panose="020B0604020202020204" pitchFamily="34" charset="0"/>
              </a:rPr>
              <a:t>Adjointe au Maire en charge des sports de la ville d’Angers</a:t>
            </a:r>
          </a:p>
        </p:txBody>
      </p:sp>
      <p:sp>
        <p:nvSpPr>
          <p:cNvPr id="12" name="ZoneTexte 11"/>
          <p:cNvSpPr txBox="1"/>
          <p:nvPr/>
        </p:nvSpPr>
        <p:spPr>
          <a:xfrm>
            <a:off x="183956" y="10252168"/>
            <a:ext cx="2700511" cy="246221"/>
          </a:xfrm>
          <a:prstGeom prst="rect">
            <a:avLst/>
          </a:prstGeom>
          <a:noFill/>
        </p:spPr>
        <p:txBody>
          <a:bodyPr wrap="square" rtlCol="0">
            <a:spAutoFit/>
          </a:bodyPr>
          <a:lstStyle/>
          <a:p>
            <a:r>
              <a:rPr lang="fr-FR" sz="1000" dirty="0"/>
              <a:t>L'Union Féminine Angers </a:t>
            </a:r>
            <a:r>
              <a:rPr lang="fr-FR" sz="1000" dirty="0" smtClean="0"/>
              <a:t>Basket (UFAB 49)</a:t>
            </a:r>
            <a:endParaRPr lang="fr-FR" sz="1000" dirty="0"/>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21826" t="-1" r="6167" b="-243"/>
          <a:stretch/>
        </p:blipFill>
        <p:spPr>
          <a:xfrm>
            <a:off x="754137" y="2102160"/>
            <a:ext cx="1296144" cy="1804380"/>
          </a:xfrm>
          <a:prstGeom prst="rect">
            <a:avLst/>
          </a:prstGeom>
        </p:spPr>
      </p:pic>
      <p:pic>
        <p:nvPicPr>
          <p:cNvPr id="6" name="Image 5"/>
          <p:cNvPicPr>
            <a:picLocks noChangeAspect="1"/>
          </p:cNvPicPr>
          <p:nvPr/>
        </p:nvPicPr>
        <p:blipFill rotWithShape="1">
          <a:blip r:embed="rId4"/>
          <a:srcRect l="23034" r="22967"/>
          <a:stretch/>
        </p:blipFill>
        <p:spPr>
          <a:xfrm>
            <a:off x="144227" y="7230713"/>
            <a:ext cx="2448272" cy="3024000"/>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7</a:t>
            </a:r>
            <a:endParaRPr lang="fr-FR" sz="1800" spc="100" dirty="0">
              <a:cs typeface="Arial" panose="020B0604020202020204" pitchFamily="34" charset="0"/>
            </a:endParaRPr>
          </a:p>
        </p:txBody>
      </p:sp>
    </p:spTree>
    <p:extLst>
      <p:ext uri="{BB962C8B-B14F-4D97-AF65-F5344CB8AC3E}">
        <p14:creationId xmlns:p14="http://schemas.microsoft.com/office/powerpoint/2010/main" val="195379082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rot="974336">
            <a:off x="750454"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56439" y="610570"/>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39" y="5107401"/>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22524" y="7758390"/>
            <a:ext cx="500120" cy="425184"/>
          </a:xfrm>
          <a:prstGeom prst="rect">
            <a:avLst/>
          </a:prstGeom>
        </p:spPr>
      </p:pic>
      <p:sp>
        <p:nvSpPr>
          <p:cNvPr id="31" name="ZoneTexte 30"/>
          <p:cNvSpPr txBox="1"/>
          <p:nvPr/>
        </p:nvSpPr>
        <p:spPr>
          <a:xfrm>
            <a:off x="2681138" y="1780121"/>
            <a:ext cx="4608512" cy="15881271"/>
          </a:xfrm>
          <a:prstGeom prst="rect">
            <a:avLst/>
          </a:prstGeom>
          <a:noFill/>
        </p:spPr>
        <p:txBody>
          <a:bodyPr wrap="square" numCol="2" spcCol="216000" rtlCol="0">
            <a:spAutoFit/>
          </a:bodyPr>
          <a:lstStyle/>
          <a:p>
            <a:pPr algn="just"/>
            <a:r>
              <a:rPr lang="fr-FR" sz="900" b="1" dirty="0"/>
              <a:t>M</a:t>
            </a:r>
            <a:r>
              <a:rPr lang="fr-FR" sz="900" b="1" dirty="0" smtClean="0"/>
              <a:t>erci </a:t>
            </a:r>
            <a:r>
              <a:rPr lang="fr-FR" sz="900" b="1" dirty="0"/>
              <a:t>de vous présenter en quelques mots :</a:t>
            </a:r>
          </a:p>
          <a:p>
            <a:pPr algn="just"/>
            <a:endParaRPr lang="fr-FR" sz="900" dirty="0"/>
          </a:p>
          <a:p>
            <a:pPr algn="just"/>
            <a:r>
              <a:rPr lang="fr-FR" sz="900" dirty="0"/>
              <a:t>Je suis Emilie LEPRON, Directrice du CROS Occitanie depuis Avril 2018, suite à la fusion des CROS ex-Languedoc-Roussillon et ex-Midi-Pyrénées. En relation permanente avec les élus, je suis en charge du management de la structure et du suivi de la mise en œuvre du projet de développement. En qualité de tête de réseau du Mouvement Sportif et fort de son équipe de salariés, le CROS a pour mission de développer et mettre en œuvre des actions en faveur du S</a:t>
            </a:r>
            <a:r>
              <a:rPr lang="fr-FR" sz="900" dirty="0" smtClean="0"/>
              <a:t>port </a:t>
            </a:r>
            <a:r>
              <a:rPr lang="fr-FR" sz="900" dirty="0"/>
              <a:t>et selon les besoins et attentes des Ligues et Comités Régionaux, autour de 4 grands axes communs aux structures du Mouvement Olympique et </a:t>
            </a:r>
            <a:r>
              <a:rPr lang="fr-FR" sz="900" dirty="0" smtClean="0"/>
              <a:t>Sportif : </a:t>
            </a:r>
            <a:r>
              <a:rPr lang="fr-FR" sz="900" dirty="0"/>
              <a:t>Sport &amp; Professionnalisation, Sport &amp; Education et Citoyenneté, Sport &amp; Santé Bien-Etre, Sport &amp; Politiques Publiques. Au regard des spécificités de notre région, des actions sont également menées autour du haut-niveau, des sports de nature, des sports traditionnels.</a:t>
            </a:r>
          </a:p>
          <a:p>
            <a:pPr algn="just"/>
            <a:endParaRPr lang="fr-FR" sz="900" dirty="0"/>
          </a:p>
          <a:p>
            <a:pPr algn="just"/>
            <a:r>
              <a:rPr lang="fr-FR" sz="900" b="1" dirty="0" smtClean="0"/>
              <a:t>Comment </a:t>
            </a:r>
            <a:r>
              <a:rPr lang="fr-FR" sz="900" b="1" dirty="0"/>
              <a:t>le CROS accompagne les entreprises et collectivités locales à développer en interne des activités sportives pour la santé et le bien-être de travailleurs ?</a:t>
            </a:r>
          </a:p>
          <a:p>
            <a:pPr algn="just"/>
            <a:endParaRPr lang="fr-FR" sz="900" dirty="0"/>
          </a:p>
          <a:p>
            <a:pPr algn="just"/>
            <a:r>
              <a:rPr lang="fr-FR" sz="900" dirty="0"/>
              <a:t>En 2014, alors salariée du CROS Languedoc-Roussillon, j'ai participé à la création et à la mise en œuvre de la première édition des "Jeux des Entreprises" à Montpellier, avec pour objectif d'amener les entreprises à la pratique physique et sportive. Au regard de l'intérêt suscité par cette manifestation auprès du monde économique, le CROS a choisi d'aller plus loin et de </a:t>
            </a:r>
            <a:r>
              <a:rPr lang="fr-FR" sz="900" dirty="0" smtClean="0"/>
              <a:t>créer </a:t>
            </a:r>
            <a:r>
              <a:rPr lang="fr-FR" sz="900" dirty="0"/>
              <a:t>le dispositif WORK&amp;MOVE®, aujourd'hui développé par Manon NOVAIS, afin d'accompagner les entreprises et collectivités locales dans le développement des activités sportives par le biais de deux </a:t>
            </a:r>
            <a:r>
              <a:rPr lang="fr-FR" sz="900" dirty="0" smtClean="0"/>
              <a:t>programmes :</a:t>
            </a:r>
            <a:endParaRPr lang="fr-FR" sz="900" dirty="0"/>
          </a:p>
          <a:p>
            <a:pPr algn="just"/>
            <a:endParaRPr lang="fr-FR" sz="900" dirty="0" smtClean="0"/>
          </a:p>
          <a:p>
            <a:pPr algn="just"/>
            <a:r>
              <a:rPr lang="fr-FR" sz="900" dirty="0" smtClean="0"/>
              <a:t>Le </a:t>
            </a:r>
            <a:r>
              <a:rPr lang="fr-FR" sz="900" dirty="0"/>
              <a:t>programme de sensibilisation, dont l'objectif est d'inciter les salariés à pratiquer une activité physique et sportive régulière, consiste à proposer, sur un bassin d'entreprises, un catalogue d'activités hebdomadaires. Les activités sont proposées par le tissu associatif local et afin de répondre aux contraintes et attentes du public actif, les sessions sont accessibles "à la carte", à faible coût. Cette proximité et cette flexibilité permettent aux salariés de pratiquer durant la pause déjeuner ou en fin de journée.</a:t>
            </a:r>
          </a:p>
          <a:p>
            <a:pPr algn="just"/>
            <a:r>
              <a:rPr lang="fr-FR" sz="900" dirty="0" smtClean="0"/>
              <a:t>Des </a:t>
            </a:r>
            <a:r>
              <a:rPr lang="fr-FR" sz="900" dirty="0"/>
              <a:t>événements et tournois interentreprises trimestriels viennent compléter ce programme</a:t>
            </a:r>
            <a:r>
              <a:rPr lang="fr-FR" sz="900" dirty="0" smtClean="0"/>
              <a:t>.</a:t>
            </a:r>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smtClean="0"/>
          </a:p>
          <a:p>
            <a:pPr algn="just"/>
            <a:r>
              <a:rPr lang="fr-FR" sz="900" dirty="0" smtClean="0"/>
              <a:t>Le </a:t>
            </a:r>
            <a:r>
              <a:rPr lang="fr-FR" sz="900" dirty="0"/>
              <a:t>programme sur mesure, pour sa part, vise à pérenniser la pratique physique et sportive adaptée </a:t>
            </a:r>
            <a:r>
              <a:rPr lang="fr-FR" sz="900" dirty="0" smtClean="0"/>
              <a:t>et régulière</a:t>
            </a:r>
            <a:r>
              <a:rPr lang="fr-FR" sz="900" dirty="0"/>
              <a:t>, dans une approche globale de la Santé, pour une meilleure performance au travail, à travers un programme innovant, collaboratif et personnalisé à chaque entreprise. A partir d'un diagnostic interne réalisé avec les interlocuteurs de l'entreprise (Dirigeant, RH, CHSCT, DP...), le CROS Occitanie, accompagné par une équipe multidisciplinaire (Mouvement Sportif, Professionnels de Santé..) identifie des indicateurs, présente, coordonne et met en œuvre un protocole Sport et Santé. En fonction des objectifs et attentes, les interventions prennent différentes formes: sessions sportives encadrées, séances de sophrologie et méditation, massages assis, ateliers thématiques... Afin d'apporter une évaluation et des retours quantitatifs et qualitatifs, nous préconisons la mise en place de cycles sur plusieurs semaines ou mois.</a:t>
            </a:r>
          </a:p>
          <a:p>
            <a:pPr algn="just"/>
            <a:endParaRPr lang="fr-FR" sz="900" dirty="0"/>
          </a:p>
          <a:p>
            <a:pPr algn="just"/>
            <a:r>
              <a:rPr lang="fr-FR" sz="900" b="1" dirty="0" smtClean="0"/>
              <a:t>A </a:t>
            </a:r>
            <a:r>
              <a:rPr lang="fr-FR" sz="900" b="1" dirty="0"/>
              <a:t>votre avis, la prise en compte de la santé au travail en favorisant le sport entreprise, est elle une véritable priorité sociétale ou craignez vous que ce soit un effet de mode qui puisse cesser prochainement ?</a:t>
            </a:r>
          </a:p>
          <a:p>
            <a:pPr algn="just"/>
            <a:endParaRPr lang="fr-FR" sz="900" dirty="0"/>
          </a:p>
          <a:p>
            <a:pPr algn="just"/>
            <a:r>
              <a:rPr lang="fr-FR" sz="900" dirty="0"/>
              <a:t>Depuis plusieurs années, la Responsabilité Sociétale des Entreprises prend une place importante dans la vie du monde économique, et le Sport est un moyen de répondre aux objectifs fixés par la RSE.</a:t>
            </a:r>
          </a:p>
          <a:p>
            <a:pPr algn="just"/>
            <a:r>
              <a:rPr lang="fr-FR" sz="900" dirty="0" smtClean="0"/>
              <a:t>Les </a:t>
            </a:r>
            <a:r>
              <a:rPr lang="fr-FR" sz="900" dirty="0"/>
              <a:t>dirigeants et chefs d'entreprises ont pris conscience de l'importance d'avoir des salariés en bonne santé. Le Sport est un véritable vecteur d'image positive, un formidable outil de management et un levier de bien-être au travail que les entreprises utilisent de manière croissante, plaçant ainsi le Sport comme une priorité sociétale.</a:t>
            </a:r>
          </a:p>
          <a:p>
            <a:pPr algn="just"/>
            <a:r>
              <a:rPr lang="fr-FR" sz="900" dirty="0" smtClean="0"/>
              <a:t>Le </a:t>
            </a:r>
            <a:r>
              <a:rPr lang="fr-FR" sz="900" dirty="0"/>
              <a:t>retour sur investissement est tel que nous sommes convaincus que ces actions se </a:t>
            </a:r>
            <a:r>
              <a:rPr lang="fr-FR" sz="900" dirty="0" smtClean="0"/>
              <a:t>généraliseront </a:t>
            </a:r>
            <a:r>
              <a:rPr lang="fr-FR" sz="900" dirty="0"/>
              <a:t>à l'avenir. A nous, Mouvement Sportif, de nous adapter constamment aux attentes des entreprises pour pérenniser cet essor.</a:t>
            </a:r>
          </a:p>
          <a:p>
            <a:pPr algn="just"/>
            <a:r>
              <a:rPr lang="fr-FR" sz="900" dirty="0" smtClean="0"/>
              <a:t>Pour </a:t>
            </a:r>
            <a:r>
              <a:rPr lang="fr-FR" sz="900" dirty="0"/>
              <a:t>cela et afin de permettre au Mouvement Sportif de répondre aux perspectives du monde économique, le CROS Occitanie propose aux CROS et CDOS de l'ensemble du territoire Français d'adhérer au dispositif WORK&amp;MOVE®, de bénéficier des outils méthodologiques et d'utiliser la marque sur leur territoire. Ainsi WORK&amp;MOVE® est aujourd'hui implanté en </a:t>
            </a:r>
            <a:r>
              <a:rPr lang="fr-FR" sz="900" dirty="0" err="1"/>
              <a:t>Eure-et-Loire</a:t>
            </a:r>
            <a:r>
              <a:rPr lang="fr-FR" sz="900" dirty="0"/>
              <a:t>, dans l'Allier et en </a:t>
            </a:r>
            <a:r>
              <a:rPr lang="fr-FR" sz="900" dirty="0" smtClean="0"/>
              <a:t>Bourgogne-Franche-Comté. Pour </a:t>
            </a:r>
            <a:r>
              <a:rPr lang="fr-FR" sz="900" dirty="0"/>
              <a:t>notre part, nous allons désormais nous attacher à répandre notre expertise et nos services aux entreprises de l'ouest de la région.</a:t>
            </a:r>
          </a:p>
        </p:txBody>
      </p:sp>
      <p:sp>
        <p:nvSpPr>
          <p:cNvPr id="34" name="ZoneTexte 33"/>
          <p:cNvSpPr txBox="1"/>
          <p:nvPr/>
        </p:nvSpPr>
        <p:spPr>
          <a:xfrm>
            <a:off x="2700511" y="1318456"/>
            <a:ext cx="4752528"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d’Emilie LEPRON</a:t>
            </a:r>
          </a:p>
        </p:txBody>
      </p:sp>
      <p:sp>
        <p:nvSpPr>
          <p:cNvPr id="36" name="ZoneTexte 35"/>
          <p:cNvSpPr txBox="1"/>
          <p:nvPr/>
        </p:nvSpPr>
        <p:spPr>
          <a:xfrm>
            <a:off x="250081" y="5634732"/>
            <a:ext cx="2304256" cy="2123658"/>
          </a:xfrm>
          <a:prstGeom prst="rect">
            <a:avLst/>
          </a:prstGeom>
          <a:noFill/>
        </p:spPr>
        <p:txBody>
          <a:bodyPr wrap="square" rtlCol="0">
            <a:spAutoFit/>
          </a:bodyPr>
          <a:lstStyle/>
          <a:p>
            <a:pPr algn="just"/>
            <a:r>
              <a:rPr lang="fr-FR" sz="1200" i="1" dirty="0"/>
              <a:t>Au regard de l'intérêt suscité par cette manifestation auprès du monde économique, le CROS a choisi d'aller plus loin et de </a:t>
            </a:r>
            <a:r>
              <a:rPr lang="fr-FR" sz="1200" i="1" dirty="0" smtClean="0"/>
              <a:t>créer </a:t>
            </a:r>
            <a:r>
              <a:rPr lang="fr-FR" sz="1200" i="1" dirty="0"/>
              <a:t>le dispositif WORK&amp;MOVE®, aujourd'hui développé par Manon NOVAIS, afin d'accompagner les entreprises et collectivités locales dans le développement des activités sportives par le biais de deux programmes</a:t>
            </a:r>
          </a:p>
        </p:txBody>
      </p:sp>
      <p:sp>
        <p:nvSpPr>
          <p:cNvPr id="37" name="ZoneTexte 36"/>
          <p:cNvSpPr txBox="1"/>
          <p:nvPr/>
        </p:nvSpPr>
        <p:spPr>
          <a:xfrm>
            <a:off x="250081" y="3985871"/>
            <a:ext cx="2378422" cy="461665"/>
          </a:xfrm>
          <a:prstGeom prst="rect">
            <a:avLst/>
          </a:prstGeom>
          <a:noFill/>
        </p:spPr>
        <p:txBody>
          <a:bodyPr wrap="square" rtlCol="0">
            <a:spAutoFit/>
          </a:bodyPr>
          <a:lstStyle/>
          <a:p>
            <a:pPr algn="ctr"/>
            <a:r>
              <a:rPr lang="fr-FR" sz="1200" b="1" cap="all" dirty="0" err="1" smtClean="0">
                <a:solidFill>
                  <a:srgbClr val="009FE3"/>
                </a:solidFill>
                <a:cs typeface="Arial" panose="020B0604020202020204" pitchFamily="34" charset="0"/>
              </a:rPr>
              <a:t>EMilie</a:t>
            </a:r>
            <a:r>
              <a:rPr lang="fr-FR" sz="1200" b="1" cap="all" dirty="0" smtClean="0">
                <a:solidFill>
                  <a:srgbClr val="009FE3"/>
                </a:solidFill>
                <a:cs typeface="Arial" panose="020B0604020202020204" pitchFamily="34" charset="0"/>
              </a:rPr>
              <a:t> LEPRON</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Directrice CROS Occitanie</a:t>
            </a:r>
            <a:endParaRPr lang="fr-FR" sz="1200" dirty="0">
              <a:cs typeface="Arial" panose="020B0604020202020204" pitchFamily="34"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451" y="2166527"/>
            <a:ext cx="1280741" cy="1719115"/>
          </a:xfrm>
          <a:prstGeom prst="rect">
            <a:avLst/>
          </a:prstGeom>
        </p:spPr>
      </p:pic>
      <p:pic>
        <p:nvPicPr>
          <p:cNvPr id="6" name="Image 5"/>
          <p:cNvPicPr>
            <a:picLocks noChangeAspect="1"/>
          </p:cNvPicPr>
          <p:nvPr/>
        </p:nvPicPr>
        <p:blipFill>
          <a:blip r:embed="rId4"/>
          <a:stretch>
            <a:fillRect/>
          </a:stretch>
        </p:blipFill>
        <p:spPr>
          <a:xfrm>
            <a:off x="207468" y="8779712"/>
            <a:ext cx="2249782" cy="1591137"/>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88</a:t>
            </a:r>
            <a:endParaRPr lang="fr-FR" sz="1800" spc="100" dirty="0">
              <a:cs typeface="Arial" panose="020B0604020202020204" pitchFamily="34" charset="0"/>
            </a:endParaRPr>
          </a:p>
        </p:txBody>
      </p:sp>
    </p:spTree>
    <p:extLst>
      <p:ext uri="{BB962C8B-B14F-4D97-AF65-F5344CB8AC3E}">
        <p14:creationId xmlns:p14="http://schemas.microsoft.com/office/powerpoint/2010/main" val="9406172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570674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22524" y="7806177"/>
            <a:ext cx="500120" cy="425184"/>
          </a:xfrm>
          <a:prstGeom prst="rect">
            <a:avLst/>
          </a:prstGeom>
        </p:spPr>
      </p:pic>
      <p:sp>
        <p:nvSpPr>
          <p:cNvPr id="31" name="ZoneTexte 30"/>
          <p:cNvSpPr txBox="1"/>
          <p:nvPr/>
        </p:nvSpPr>
        <p:spPr>
          <a:xfrm>
            <a:off x="2829016" y="1700776"/>
            <a:ext cx="4608512" cy="9948877"/>
          </a:xfrm>
          <a:prstGeom prst="rect">
            <a:avLst/>
          </a:prstGeom>
          <a:noFill/>
        </p:spPr>
        <p:txBody>
          <a:bodyPr wrap="square" numCol="2" spcCol="216000" rtlCol="0">
            <a:spAutoFit/>
          </a:bodyPr>
          <a:lstStyle/>
          <a:p>
            <a:pPr algn="just"/>
            <a:r>
              <a:rPr lang="fr-FR" sz="1000" b="1" dirty="0"/>
              <a:t>Merci de vous présenter en quelques mots : </a:t>
            </a:r>
            <a:endParaRPr lang="fr-FR" sz="1000" b="1" dirty="0" smtClean="0"/>
          </a:p>
          <a:p>
            <a:pPr algn="just"/>
            <a:endParaRPr lang="fr-FR" sz="1000" dirty="0"/>
          </a:p>
          <a:p>
            <a:pPr algn="just"/>
            <a:r>
              <a:rPr lang="fr-FR" sz="1000" dirty="0"/>
              <a:t>Je suis Romain LEPINAY, gérant du cabinet Sp2Consulting «  Sport, santé et prévention ». Consultant-formateur depuis maintenant </a:t>
            </a:r>
            <a:r>
              <a:rPr lang="fr-FR" sz="1000" dirty="0" smtClean="0"/>
              <a:t>8 ans</a:t>
            </a:r>
            <a:r>
              <a:rPr lang="fr-FR" sz="1000" dirty="0"/>
              <a:t>,  je suis spécialisé dans l’accompagnement et la formation des organismes aussi bien publics comme privés autour d’un enjeu sociétal incontournable pour </a:t>
            </a:r>
            <a:r>
              <a:rPr lang="fr-FR" sz="1000" dirty="0" smtClean="0"/>
              <a:t>ces </a:t>
            </a:r>
            <a:r>
              <a:rPr lang="fr-FR" sz="1000" dirty="0"/>
              <a:t>10 prochaines années : la qualité de vie, la santé et le bien-être des collaborateurs/agents  en milieu professionnel par l’activité physique.</a:t>
            </a:r>
          </a:p>
          <a:p>
            <a:pPr algn="just"/>
            <a:endParaRPr lang="fr-FR" sz="1000" dirty="0"/>
          </a:p>
          <a:p>
            <a:pPr algn="just"/>
            <a:r>
              <a:rPr lang="fr-FR" sz="1000" b="1" dirty="0"/>
              <a:t>Comment votre cabinet SP2CONSULTING accompagne les entreprises et collectivités locales à développer en interne des activités sportives pour la santé et le bien-être de travailleurs ? </a:t>
            </a:r>
            <a:endParaRPr lang="fr-FR" sz="1000" b="1" dirty="0" smtClean="0"/>
          </a:p>
          <a:p>
            <a:pPr algn="just"/>
            <a:endParaRPr lang="fr-FR" sz="1000" dirty="0"/>
          </a:p>
          <a:p>
            <a:pPr algn="just"/>
            <a:r>
              <a:rPr lang="fr-FR" sz="1000" dirty="0"/>
              <a:t>Sp2Consulting est un cabinet qualifié plutôt de « junior » sur le territoire national et pour autant, à ce jour, plusieurs références de collectivités et d’entreprises qui ont </a:t>
            </a:r>
            <a:r>
              <a:rPr lang="fr-FR" sz="1000" dirty="0" smtClean="0"/>
              <a:t>souhaité </a:t>
            </a:r>
            <a:r>
              <a:rPr lang="fr-FR" sz="1000" dirty="0"/>
              <a:t>faire appel à nos compétences et notre expertise de terrain. Depuis maintenant 6 ans, nos principaux domaines d’intervention s’articulent autour de 3 pôles : des missions de conseil et d’audit, de la formation professionnelle continue, des animations-ateliers et </a:t>
            </a:r>
            <a:r>
              <a:rPr lang="fr-FR" sz="1000" dirty="0" err="1"/>
              <a:t>incentives</a:t>
            </a:r>
            <a:r>
              <a:rPr lang="fr-FR" sz="1000" dirty="0"/>
              <a:t> aussi bien en intra comme en </a:t>
            </a:r>
            <a:r>
              <a:rPr lang="fr-FR" sz="1000" dirty="0" smtClean="0"/>
              <a:t>inter-entreprises/collectivités </a:t>
            </a:r>
            <a:r>
              <a:rPr lang="fr-FR" sz="1000" dirty="0"/>
              <a:t>locales. Notre principale mission, tout d’abord, lors d’une rencontre professionnelle,  se positionne autour des 2 valeurs suivantes : le sens et l’éducation pour les  correspondants qui nous sollicitent : </a:t>
            </a:r>
            <a:r>
              <a:rPr lang="fr-FR" sz="1000" dirty="0" smtClean="0"/>
              <a:t>élus, dirigeants, responsables </a:t>
            </a:r>
            <a:r>
              <a:rPr lang="fr-FR" sz="1000" dirty="0"/>
              <a:t>RH, membres C.S.E, </a:t>
            </a:r>
            <a:r>
              <a:rPr lang="fr-FR" sz="1000" dirty="0" smtClean="0"/>
              <a:t>référents </a:t>
            </a:r>
            <a:r>
              <a:rPr lang="fr-FR" sz="1000" dirty="0"/>
              <a:t>Santé-Sécurité, </a:t>
            </a:r>
            <a:r>
              <a:rPr lang="fr-FR" sz="1000" dirty="0" smtClean="0"/>
              <a:t>préventeurs, </a:t>
            </a:r>
            <a:r>
              <a:rPr lang="fr-FR" sz="1000" dirty="0"/>
              <a:t>etc.</a:t>
            </a:r>
          </a:p>
          <a:p>
            <a:pPr algn="just"/>
            <a:endParaRPr lang="fr-FR" sz="1000" dirty="0"/>
          </a:p>
          <a:p>
            <a:pPr algn="just"/>
            <a:r>
              <a:rPr lang="fr-FR" sz="1000" dirty="0"/>
              <a:t>Dans les acteurs, nous souhaitons dissocier volontairement 3 grandes familles auprès des structures : la gouvernance, les instances représentatives (C.S.E) et les acteurs de </a:t>
            </a:r>
            <a:r>
              <a:rPr lang="fr-FR" sz="1000" dirty="0" smtClean="0"/>
              <a:t>terrain ; autant </a:t>
            </a:r>
            <a:r>
              <a:rPr lang="fr-FR" sz="1000" dirty="0"/>
              <a:t>de familles que de leviers et prise de conscience à promouvoir dans l’implication d’une structure à la mise en place d’initiatives innovantes pour la santé et le bien-être des travailleurs. L’innovation est </a:t>
            </a:r>
            <a:r>
              <a:rPr lang="fr-FR" sz="1000" dirty="0" smtClean="0"/>
              <a:t>particulièrement valorisée </a:t>
            </a:r>
            <a:r>
              <a:rPr lang="fr-FR" sz="1000" dirty="0"/>
              <a:t>dans </a:t>
            </a:r>
            <a:r>
              <a:rPr lang="fr-FR" sz="1000" dirty="0" smtClean="0"/>
              <a:t>la</a:t>
            </a:r>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r>
              <a:rPr lang="fr-FR" sz="1000" dirty="0" smtClean="0"/>
              <a:t>culture </a:t>
            </a:r>
            <a:r>
              <a:rPr lang="fr-FR" sz="1000" dirty="0"/>
              <a:t>sportive. À ce jour, nous soutenons à travers le cabinet l’innovation selon le manuel d’OSLO : </a:t>
            </a:r>
            <a:r>
              <a:rPr lang="fr-FR" sz="1000" dirty="0" smtClean="0"/>
              <a:t>la création </a:t>
            </a:r>
            <a:r>
              <a:rPr lang="fr-FR" sz="1000" dirty="0"/>
              <a:t>d’un nouveau produit ou l’offre d’une nouvelle prestation commerciale ou de service </a:t>
            </a:r>
            <a:r>
              <a:rPr lang="fr-FR" sz="1000" dirty="0" smtClean="0"/>
              <a:t>; </a:t>
            </a:r>
            <a:r>
              <a:rPr lang="fr-FR" sz="1000" dirty="0"/>
              <a:t>la mise en œuvre de nouvelles techniques pour la production de biens ou la </a:t>
            </a:r>
            <a:r>
              <a:rPr lang="fr-FR" sz="1000" dirty="0" smtClean="0"/>
              <a:t>réalisation </a:t>
            </a:r>
            <a:r>
              <a:rPr lang="fr-FR" sz="1000" dirty="0"/>
              <a:t>de prestations de services (innovation de </a:t>
            </a:r>
            <a:r>
              <a:rPr lang="fr-FR" sz="1000" dirty="0" smtClean="0"/>
              <a:t>procédé́</a:t>
            </a:r>
            <a:r>
              <a:rPr lang="fr-FR" sz="1000" dirty="0"/>
              <a:t>) ; </a:t>
            </a:r>
            <a:r>
              <a:rPr lang="fr-FR" sz="1000" dirty="0" smtClean="0"/>
              <a:t> </a:t>
            </a:r>
            <a:r>
              <a:rPr lang="fr-FR" sz="1000" dirty="0"/>
              <a:t>l’innovation d’organisation ; </a:t>
            </a:r>
            <a:r>
              <a:rPr lang="fr-FR" sz="1000" dirty="0" smtClean="0"/>
              <a:t>et l’innovation </a:t>
            </a:r>
            <a:r>
              <a:rPr lang="fr-FR" sz="1000" dirty="0"/>
              <a:t>de marketing. </a:t>
            </a:r>
          </a:p>
          <a:p>
            <a:pPr algn="just"/>
            <a:endParaRPr lang="fr-FR" sz="1000" dirty="0"/>
          </a:p>
          <a:p>
            <a:pPr algn="just"/>
            <a:r>
              <a:rPr lang="fr-FR" sz="1000" dirty="0"/>
              <a:t>Donner du sens à un projet de promotion des activités sportives pour la santé et </a:t>
            </a:r>
            <a:r>
              <a:rPr lang="fr-FR" sz="1000" dirty="0" smtClean="0"/>
              <a:t>le bien-être </a:t>
            </a:r>
            <a:r>
              <a:rPr lang="fr-FR" sz="1000" dirty="0"/>
              <a:t>des travailleurs devient un outil de prévention au service des entreprises et collectivités locales. Nous intervenons toujours en démarrant par le notion de « sens » de notre présence et des projets de prévention déjà existants et venant répondre  aux articles du code du travail </a:t>
            </a:r>
            <a:r>
              <a:rPr lang="fr-FR" sz="1000" dirty="0" smtClean="0"/>
              <a:t>suivants, </a:t>
            </a:r>
            <a:r>
              <a:rPr lang="fr-FR" sz="1000" dirty="0"/>
              <a:t>3 au total : </a:t>
            </a:r>
          </a:p>
          <a:p>
            <a:pPr algn="just"/>
            <a:r>
              <a:rPr lang="fr-FR" sz="1000" dirty="0"/>
              <a:t>- Article du code du travail </a:t>
            </a:r>
            <a:r>
              <a:rPr lang="fr-FR" sz="1000" dirty="0" smtClean="0"/>
              <a:t>L.4121-1 </a:t>
            </a:r>
            <a:r>
              <a:rPr lang="fr-FR" sz="1000" dirty="0"/>
              <a:t>L'employeur prend les mesures nécessaires pour assurer la sécurité et protéger la santé physique et mentale des travailleurs.</a:t>
            </a:r>
          </a:p>
          <a:p>
            <a:pPr algn="just"/>
            <a:r>
              <a:rPr lang="fr-FR" sz="1000" dirty="0"/>
              <a:t>Ces mesures comprennent :</a:t>
            </a:r>
          </a:p>
          <a:p>
            <a:pPr algn="just"/>
            <a:r>
              <a:rPr lang="fr-FR" sz="1000" dirty="0"/>
              <a:t>Des actions de prévention des risques professionnels </a:t>
            </a:r>
            <a:r>
              <a:rPr lang="fr-FR" sz="1000" dirty="0" smtClean="0"/>
              <a:t>; des </a:t>
            </a:r>
            <a:r>
              <a:rPr lang="fr-FR" sz="1000" dirty="0"/>
              <a:t>actions d'information et de formation </a:t>
            </a:r>
            <a:r>
              <a:rPr lang="fr-FR" sz="1000" dirty="0" smtClean="0"/>
              <a:t>; et la </a:t>
            </a:r>
            <a:r>
              <a:rPr lang="fr-FR" sz="1000" dirty="0"/>
              <a:t>mise en place d'une organisation et de moyens adaptés</a:t>
            </a:r>
          </a:p>
          <a:p>
            <a:pPr algn="just"/>
            <a:r>
              <a:rPr lang="fr-FR" sz="1000" dirty="0"/>
              <a:t>- Article L 4121-2 : L'employeur met en </a:t>
            </a:r>
            <a:r>
              <a:rPr lang="fr-FR" sz="1000" dirty="0" smtClean="0"/>
              <a:t>œuvre </a:t>
            </a:r>
            <a:r>
              <a:rPr lang="fr-FR" sz="1000" dirty="0"/>
              <a:t>les mesures prévues à l'article L. 4121-1 sur le fondement des principes généraux de prévention suivants comprenant 9 principes généraux de prévention </a:t>
            </a:r>
          </a:p>
          <a:p>
            <a:pPr algn="just"/>
            <a:r>
              <a:rPr lang="fr-FR" sz="1000" dirty="0"/>
              <a:t>- Article L 4121-3 : L'employeur, compte tenu de la nature des activités de l'établissement, évalue les risques pour la santé et la sécurité des travailleurs </a:t>
            </a:r>
            <a:r>
              <a:rPr lang="fr-FR" sz="1000" dirty="0" smtClean="0"/>
              <a:t> (…) dans </a:t>
            </a:r>
            <a:r>
              <a:rPr lang="fr-FR" sz="1000" dirty="0"/>
              <a:t>l'aménagement ou le réaménagement des lieux de travail ou des installations et dans la définition des postes de </a:t>
            </a:r>
            <a:r>
              <a:rPr lang="fr-FR" sz="1000" dirty="0" smtClean="0"/>
              <a:t>travail. </a:t>
            </a:r>
            <a:endParaRPr lang="fr-FR" sz="1000" dirty="0"/>
          </a:p>
          <a:p>
            <a:pPr algn="just"/>
            <a:endParaRPr lang="fr-FR" sz="1000" dirty="0"/>
          </a:p>
          <a:p>
            <a:pPr algn="just"/>
            <a:r>
              <a:rPr lang="fr-FR" sz="1000" dirty="0"/>
              <a:t>Enfin, il nous appartient de préciser à la structure  l’importance et la place de la prévention primaire dans le  Plan </a:t>
            </a:r>
            <a:r>
              <a:rPr lang="fr-FR" sz="1000" dirty="0" smtClean="0"/>
              <a:t>Santé-Travail 2016-2020.  </a:t>
            </a:r>
            <a:r>
              <a:rPr lang="fr-FR" sz="1000" dirty="0"/>
              <a:t>L’objet principal de la qualité de vie au travail  constituant un levier essentiel pour promouvoir la culture de la prévention et la porter à un niveau stratégique pour l’entreprise.</a:t>
            </a:r>
          </a:p>
        </p:txBody>
      </p:sp>
      <p:sp>
        <p:nvSpPr>
          <p:cNvPr id="34" name="ZoneTexte 33"/>
          <p:cNvSpPr txBox="1"/>
          <p:nvPr/>
        </p:nvSpPr>
        <p:spPr>
          <a:xfrm>
            <a:off x="2628503" y="947573"/>
            <a:ext cx="4833768" cy="830997"/>
          </a:xfrm>
          <a:prstGeom prst="rect">
            <a:avLst/>
          </a:prstGeom>
          <a:noFill/>
        </p:spPr>
        <p:txBody>
          <a:bodyPr wrap="square" rtlCol="0">
            <a:spAutoFit/>
          </a:bodyPr>
          <a:lstStyle/>
          <a:p>
            <a:pPr algn="r"/>
            <a:r>
              <a:rPr lang="fr-FR" sz="2400" b="1" cap="all" dirty="0" smtClean="0">
                <a:solidFill>
                  <a:srgbClr val="009FE3"/>
                </a:solidFill>
                <a:cs typeface="Arial" panose="020B0604020202020204" pitchFamily="34" charset="0"/>
              </a:rPr>
              <a:t>CARTE BLANCHE A romain </a:t>
            </a:r>
            <a:r>
              <a:rPr lang="fr-FR" sz="2400" b="1" cap="all" dirty="0" err="1" smtClean="0">
                <a:solidFill>
                  <a:srgbClr val="009FE3"/>
                </a:solidFill>
                <a:cs typeface="Arial" panose="020B0604020202020204" pitchFamily="34" charset="0"/>
              </a:rPr>
              <a:t>lepinay</a:t>
            </a:r>
            <a:r>
              <a:rPr lang="fr-FR" sz="2400" b="1" cap="all" dirty="0" smtClean="0">
                <a:solidFill>
                  <a:srgbClr val="009FE3"/>
                </a:solidFill>
                <a:cs typeface="Arial" panose="020B0604020202020204" pitchFamily="34" charset="0"/>
              </a:rPr>
              <a:t> (1)</a:t>
            </a:r>
          </a:p>
        </p:txBody>
      </p:sp>
      <p:sp>
        <p:nvSpPr>
          <p:cNvPr id="36" name="ZoneTexte 35"/>
          <p:cNvSpPr txBox="1"/>
          <p:nvPr/>
        </p:nvSpPr>
        <p:spPr>
          <a:xfrm>
            <a:off x="180231" y="6264443"/>
            <a:ext cx="2304256" cy="1754326"/>
          </a:xfrm>
          <a:prstGeom prst="rect">
            <a:avLst/>
          </a:prstGeom>
          <a:noFill/>
        </p:spPr>
        <p:txBody>
          <a:bodyPr wrap="square" rtlCol="0">
            <a:spAutoFit/>
          </a:bodyPr>
          <a:lstStyle/>
          <a:p>
            <a:pPr algn="just"/>
            <a:r>
              <a:rPr lang="fr-FR" sz="1200" i="1" dirty="0" smtClean="0"/>
              <a:t>Nos </a:t>
            </a:r>
            <a:r>
              <a:rPr lang="fr-FR" sz="1200" i="1" dirty="0"/>
              <a:t>principaux domaines d’intervention s’articulent autour de 3 pôles : des missions de conseil et d’audit, de la formation professionnelle continue, des animations-ateliers et </a:t>
            </a:r>
            <a:r>
              <a:rPr lang="fr-FR" sz="1200" i="1" dirty="0" err="1"/>
              <a:t>incentives</a:t>
            </a:r>
            <a:r>
              <a:rPr lang="fr-FR" sz="1200" i="1" dirty="0"/>
              <a:t> aussi bien en intra comme en </a:t>
            </a:r>
            <a:r>
              <a:rPr lang="fr-FR" sz="1200" i="1" dirty="0" err="1"/>
              <a:t>inter-entreprise</a:t>
            </a:r>
            <a:r>
              <a:rPr lang="fr-FR" sz="1200" i="1" dirty="0"/>
              <a:t>/collectivités locales</a:t>
            </a:r>
          </a:p>
        </p:txBody>
      </p:sp>
      <p:sp>
        <p:nvSpPr>
          <p:cNvPr id="37" name="ZoneTexte 36"/>
          <p:cNvSpPr txBox="1"/>
          <p:nvPr/>
        </p:nvSpPr>
        <p:spPr>
          <a:xfrm>
            <a:off x="250081" y="3825125"/>
            <a:ext cx="2304256"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romain </a:t>
            </a:r>
            <a:r>
              <a:rPr lang="fr-FR" sz="1200" b="1" cap="all" dirty="0" err="1" smtClean="0">
                <a:solidFill>
                  <a:srgbClr val="009FE3"/>
                </a:solidFill>
                <a:cs typeface="Arial" panose="020B0604020202020204" pitchFamily="34" charset="0"/>
              </a:rPr>
              <a:t>Lepinay</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Gérant </a:t>
            </a:r>
            <a:r>
              <a:rPr lang="fr-FR" sz="1200" dirty="0">
                <a:cs typeface="Arial" panose="020B0604020202020204" pitchFamily="34" charset="0"/>
              </a:rPr>
              <a:t>du cabinet Sp2Consulting </a:t>
            </a:r>
            <a:endParaRPr lang="fr-FR" sz="1200" dirty="0" smtClean="0">
              <a:cs typeface="Arial" panose="020B0604020202020204" pitchFamily="34" charset="0"/>
            </a:endParaRPr>
          </a:p>
          <a:p>
            <a:pPr algn="ctr"/>
            <a:r>
              <a:rPr lang="fr-FR" sz="1200" dirty="0" smtClean="0">
                <a:cs typeface="Arial" panose="020B0604020202020204" pitchFamily="34" charset="0"/>
              </a:rPr>
              <a:t>« Sport</a:t>
            </a:r>
            <a:r>
              <a:rPr lang="fr-FR" sz="1200" dirty="0">
                <a:cs typeface="Arial" panose="020B0604020202020204" pitchFamily="34" charset="0"/>
              </a:rPr>
              <a:t>, santé et prévention »</a:t>
            </a: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32" y="1818308"/>
            <a:ext cx="1524000" cy="1847850"/>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05" y="9466645"/>
            <a:ext cx="2239952" cy="867982"/>
          </a:xfrm>
          <a:prstGeom prst="rect">
            <a:avLst/>
          </a:prstGeom>
        </p:spPr>
      </p:pic>
      <p:sp>
        <p:nvSpPr>
          <p:cNvPr id="14"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89</a:t>
            </a:r>
            <a:endParaRPr lang="fr-FR" sz="1800" spc="100" dirty="0">
              <a:cs typeface="Arial" panose="020B0604020202020204" pitchFamily="34" charset="0"/>
            </a:endParaRPr>
          </a:p>
        </p:txBody>
      </p:sp>
    </p:spTree>
    <p:extLst>
      <p:ext uri="{BB962C8B-B14F-4D97-AF65-F5344CB8AC3E}">
        <p14:creationId xmlns:p14="http://schemas.microsoft.com/office/powerpoint/2010/main" val="409814547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570674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80379" y="8123362"/>
            <a:ext cx="500120" cy="425184"/>
          </a:xfrm>
          <a:prstGeom prst="rect">
            <a:avLst/>
          </a:prstGeom>
        </p:spPr>
      </p:pic>
      <p:sp>
        <p:nvSpPr>
          <p:cNvPr id="31" name="ZoneTexte 30"/>
          <p:cNvSpPr txBox="1"/>
          <p:nvPr/>
        </p:nvSpPr>
        <p:spPr>
          <a:xfrm>
            <a:off x="2750312" y="1795612"/>
            <a:ext cx="4608512" cy="10556736"/>
          </a:xfrm>
          <a:prstGeom prst="rect">
            <a:avLst/>
          </a:prstGeom>
          <a:noFill/>
        </p:spPr>
        <p:txBody>
          <a:bodyPr wrap="square" numCol="2" spcCol="216000" rtlCol="0">
            <a:spAutoFit/>
          </a:bodyPr>
          <a:lstStyle/>
          <a:p>
            <a:pPr algn="just"/>
            <a:r>
              <a:rPr lang="fr-FR" sz="1000" dirty="0"/>
              <a:t>D’une manière très pragmatique, une fois ces temps d’échanges, présentations et cadrages réalisés, nous établissons un diagnostic selon nos 3 grandes familles </a:t>
            </a:r>
            <a:r>
              <a:rPr lang="fr-FR" sz="1000" dirty="0" smtClean="0"/>
              <a:t>présentées </a:t>
            </a:r>
            <a:r>
              <a:rPr lang="fr-FR" sz="1000" dirty="0"/>
              <a:t>ci-dessus avec un focus plus précis sur le « capital santé » individuel de chaque collaborateur. Ce bilan s’articule autour de 4 grandes familles physiologiques : Equilibre, force, souplesse et cardio-respiratoire puis </a:t>
            </a:r>
            <a:r>
              <a:rPr lang="fr-FR" sz="1000" dirty="0" smtClean="0"/>
              <a:t>complété </a:t>
            </a:r>
            <a:r>
              <a:rPr lang="fr-FR" sz="1000" dirty="0"/>
              <a:t>par 2 </a:t>
            </a:r>
            <a:r>
              <a:rPr lang="fr-FR" sz="1000" dirty="0" smtClean="0"/>
              <a:t>questionnaires </a:t>
            </a:r>
            <a:r>
              <a:rPr lang="fr-FR" sz="1000" dirty="0"/>
              <a:t>sur la sédentarité « Ricci et Gagnon » et la motivation à l’engagement dans la pratique </a:t>
            </a:r>
            <a:r>
              <a:rPr lang="fr-FR" sz="1000" dirty="0" smtClean="0"/>
              <a:t>« </a:t>
            </a:r>
            <a:r>
              <a:rPr lang="fr-FR" sz="1000" dirty="0" err="1" smtClean="0"/>
              <a:t>Prochaska</a:t>
            </a:r>
            <a:r>
              <a:rPr lang="fr-FR" sz="1000" dirty="0" smtClean="0"/>
              <a:t> </a:t>
            </a:r>
            <a:r>
              <a:rPr lang="fr-FR" sz="1000" dirty="0"/>
              <a:t>et </a:t>
            </a:r>
            <a:r>
              <a:rPr lang="fr-FR" sz="1000" dirty="0" err="1"/>
              <a:t>Diclemente</a:t>
            </a:r>
            <a:r>
              <a:rPr lang="fr-FR" sz="1000" dirty="0"/>
              <a:t> ». </a:t>
            </a:r>
          </a:p>
          <a:p>
            <a:pPr algn="just"/>
            <a:r>
              <a:rPr lang="fr-FR" sz="1000" dirty="0"/>
              <a:t>Par la suite, nous venons adapter en fonction de l’établissement, de ses locaux, ses besoins, son inscription dans </a:t>
            </a:r>
            <a:r>
              <a:rPr lang="fr-FR" sz="1000" dirty="0" smtClean="0"/>
              <a:t>une </a:t>
            </a:r>
            <a:r>
              <a:rPr lang="fr-FR" sz="1000" dirty="0"/>
              <a:t>politique de prévention, des possibilités d’activité aussi bien en interne qu’en externe. À ce jour, la durée moyenne d’une séance est d’environ 45 minutes lors de la pause méridienne. Nous souhaitons être vigilant aux choix des activités afin de pouvoir prendre en compte l’ensemble des salariés et rendre accessible nos interventions au plus grand nombre. </a:t>
            </a:r>
          </a:p>
          <a:p>
            <a:pPr algn="just"/>
            <a:endParaRPr lang="fr-FR" sz="1000" dirty="0"/>
          </a:p>
          <a:p>
            <a:pPr algn="just"/>
            <a:r>
              <a:rPr lang="fr-FR" sz="1000" dirty="0"/>
              <a:t>La plus value du cabinet reste son accréditation et reconnaissance auprès de la Caisse </a:t>
            </a:r>
            <a:r>
              <a:rPr lang="fr-FR" sz="1000" dirty="0" smtClean="0"/>
              <a:t>d’Assurance </a:t>
            </a:r>
            <a:r>
              <a:rPr lang="fr-FR" sz="1000" dirty="0"/>
              <a:t>Retraite, Santé au travail C.A.R.S.A.T et l'Institut National de Recherche et Sécurité au travail I.N.R.S afin de pouvoir intégrer la promotion des activités physiques comme facteur de bien-être et de lutte contre la sédentarité dans les plans de formation professionnelle. Sp2Consulting est </a:t>
            </a:r>
            <a:r>
              <a:rPr lang="fr-FR" sz="1000" dirty="0" err="1"/>
              <a:t>datadocké</a:t>
            </a:r>
            <a:r>
              <a:rPr lang="fr-FR" sz="1000" dirty="0"/>
              <a:t> et suit de prêt l’évolution de la formation professionnelle pour répondre au mieux aux demandes qualitatives </a:t>
            </a:r>
            <a:r>
              <a:rPr lang="fr-FR" sz="1000" dirty="0" smtClean="0"/>
              <a:t>mentionnées </a:t>
            </a:r>
            <a:r>
              <a:rPr lang="fr-FR" sz="1000" dirty="0"/>
              <a:t>dans le label. </a:t>
            </a:r>
          </a:p>
          <a:p>
            <a:pPr algn="just"/>
            <a:r>
              <a:rPr lang="fr-FR" sz="1000" dirty="0"/>
              <a:t>Voici quelques exemples d’intervention : la formation de référents </a:t>
            </a:r>
            <a:r>
              <a:rPr lang="fr-FR" sz="1000" dirty="0" smtClean="0"/>
              <a:t>« Echauffement-Etirement </a:t>
            </a:r>
            <a:r>
              <a:rPr lang="fr-FR" sz="1000" dirty="0"/>
              <a:t>à la prise de poste par l’activité physique» pour les services techniques, logistiques, espaces-verts, administratifs, etc. La prévention des T.M.S par l’activité physique au poste de travail pour les collaborateurs/agents de tous les services.</a:t>
            </a:r>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r>
              <a:rPr lang="fr-FR" sz="1000" b="1" dirty="0" smtClean="0"/>
              <a:t>A </a:t>
            </a:r>
            <a:r>
              <a:rPr lang="fr-FR" sz="1000" b="1" dirty="0"/>
              <a:t>votre avis, la prise en compte de la santé au travail en favorisant le sport entreprise, est elle une véritable priorité sociétale ou craignez vous que ce soit un effet de mode qui puisse cesser prochainement ?</a:t>
            </a:r>
          </a:p>
          <a:p>
            <a:pPr algn="just"/>
            <a:endParaRPr lang="fr-FR" sz="1000" dirty="0" smtClean="0"/>
          </a:p>
          <a:p>
            <a:pPr algn="just"/>
            <a:r>
              <a:rPr lang="fr-FR" sz="1000" dirty="0" smtClean="0"/>
              <a:t>La </a:t>
            </a:r>
            <a:r>
              <a:rPr lang="fr-FR" sz="1000" dirty="0"/>
              <a:t>santé au travail</a:t>
            </a:r>
            <a:r>
              <a:rPr lang="fr-FR" sz="1000" dirty="0" smtClean="0"/>
              <a:t>, </a:t>
            </a:r>
            <a:r>
              <a:rPr lang="fr-FR" sz="1000" dirty="0"/>
              <a:t>et cela depuis </a:t>
            </a:r>
            <a:r>
              <a:rPr lang="fr-FR" sz="1000" dirty="0" smtClean="0"/>
              <a:t>2 ans</a:t>
            </a:r>
            <a:r>
              <a:rPr lang="fr-FR" sz="1000" dirty="0"/>
              <a:t>, prend vraiment du sens avec </a:t>
            </a:r>
            <a:r>
              <a:rPr lang="fr-FR" sz="1000" dirty="0" smtClean="0"/>
              <a:t>l’intégration </a:t>
            </a:r>
            <a:r>
              <a:rPr lang="fr-FR" sz="1000" dirty="0"/>
              <a:t>de la Q.V.T dans le nouveau plan santé </a:t>
            </a:r>
            <a:r>
              <a:rPr lang="fr-FR" sz="1000" dirty="0" smtClean="0"/>
              <a:t>travail </a:t>
            </a:r>
            <a:r>
              <a:rPr lang="fr-FR" sz="1000" dirty="0"/>
              <a:t>PST3 2016-2020. La </a:t>
            </a:r>
            <a:r>
              <a:rPr lang="fr-FR" sz="1000" dirty="0" smtClean="0"/>
              <a:t>promotion </a:t>
            </a:r>
            <a:r>
              <a:rPr lang="fr-FR" sz="1000" dirty="0"/>
              <a:t>d’une activité physique comme facteur de bien-être en </a:t>
            </a:r>
            <a:r>
              <a:rPr lang="fr-FR" sz="1000" dirty="0" smtClean="0"/>
              <a:t>entreprise, c’est </a:t>
            </a:r>
            <a:r>
              <a:rPr lang="fr-FR" sz="1000" dirty="0"/>
              <a:t>œuvrer pour la prévention et la santé au travail. Des études ont démontré les effets positifs d’une pratique sportive régulière sur la santé des salariés dans le cadre de leur travail : baisse de l’absentéisme (notamment causé par le mal-être au travail ou la dépression), diminution des TMS et des risques psycho-sociaux R.P.S, augmentation de la vigilance et de la capacité de travail, convivialité, bien-être… Les raisons sont simples : outre son effet positif sur le plan cardio-vasculaire, l’activité physique a une action antistress évidente : l’effort libère l’agressivité, ce qui évite de la retourner contre soi-même... ou contre son entourage. </a:t>
            </a:r>
          </a:p>
          <a:p>
            <a:pPr algn="just"/>
            <a:endParaRPr lang="fr-FR" sz="1000" dirty="0"/>
          </a:p>
          <a:p>
            <a:pPr algn="just"/>
            <a:r>
              <a:rPr lang="fr-FR" sz="1000" dirty="0"/>
              <a:t>Une vigilance est cependant à prendre en compte concernant certaines pratiques déviantes à ce sujet. Nous ne pouvons pas croire que la mise en place d’une action ponctuelle sous forme d’un événementiel, d’une seule intervention peut régler certaines problématiques en interne, ou </a:t>
            </a:r>
            <a:r>
              <a:rPr lang="fr-FR" sz="1000" dirty="0" smtClean="0"/>
              <a:t>répondre </a:t>
            </a:r>
            <a:r>
              <a:rPr lang="fr-FR" sz="1000" dirty="0"/>
              <a:t>à des problématiques de terrain. Cette initiative reste tout de même une solution première pour présenter, impulser et mobiliser l’ensemble des collaborateurs/agents autour d’un projet commun de prévention par l’activité physique. </a:t>
            </a:r>
          </a:p>
          <a:p>
            <a:pPr algn="just"/>
            <a:endParaRPr lang="fr-FR" sz="1000" dirty="0"/>
          </a:p>
          <a:p>
            <a:pPr algn="just"/>
            <a:r>
              <a:rPr lang="fr-FR" sz="1000" dirty="0"/>
              <a:t>Enfin, une politique axée sur l’activité physique  en entreprise ne s’improvise pas : il est essentiel de </a:t>
            </a:r>
            <a:r>
              <a:rPr lang="fr-FR" sz="1000" dirty="0" err="1"/>
              <a:t>co</a:t>
            </a:r>
            <a:r>
              <a:rPr lang="fr-FR" sz="1000" dirty="0"/>
              <a:t>-construire avec tous les acteurs de la prévention un dispositif adapté et apprécié de tous… Tout en veillant à la qualité du management et des conditions de travail, principaux vecteurs de bien-être au travail.</a:t>
            </a:r>
          </a:p>
        </p:txBody>
      </p:sp>
      <p:sp>
        <p:nvSpPr>
          <p:cNvPr id="34" name="ZoneTexte 33"/>
          <p:cNvSpPr txBox="1"/>
          <p:nvPr/>
        </p:nvSpPr>
        <p:spPr>
          <a:xfrm>
            <a:off x="2656097" y="987311"/>
            <a:ext cx="4796942" cy="830997"/>
          </a:xfrm>
          <a:prstGeom prst="rect">
            <a:avLst/>
          </a:prstGeom>
          <a:noFill/>
        </p:spPr>
        <p:txBody>
          <a:bodyPr wrap="square" rtlCol="0">
            <a:spAutoFit/>
          </a:bodyPr>
          <a:lstStyle/>
          <a:p>
            <a:pPr algn="r"/>
            <a:r>
              <a:rPr lang="fr-FR" sz="2400" b="1" cap="all" dirty="0" smtClean="0">
                <a:solidFill>
                  <a:srgbClr val="009FE3"/>
                </a:solidFill>
                <a:cs typeface="Arial" panose="020B0604020202020204" pitchFamily="34" charset="0"/>
              </a:rPr>
              <a:t>CARTE BLANCHE A romain </a:t>
            </a:r>
            <a:r>
              <a:rPr lang="fr-FR" sz="2400" b="1" cap="all" dirty="0" err="1" smtClean="0">
                <a:solidFill>
                  <a:srgbClr val="009FE3"/>
                </a:solidFill>
                <a:cs typeface="Arial" panose="020B0604020202020204" pitchFamily="34" charset="0"/>
              </a:rPr>
              <a:t>lepinay</a:t>
            </a:r>
            <a:r>
              <a:rPr lang="fr-FR" sz="2400" b="1" cap="all" dirty="0" smtClean="0">
                <a:solidFill>
                  <a:srgbClr val="009FE3"/>
                </a:solidFill>
                <a:cs typeface="Arial" panose="020B0604020202020204" pitchFamily="34" charset="0"/>
              </a:rPr>
              <a:t> (2)</a:t>
            </a:r>
          </a:p>
        </p:txBody>
      </p:sp>
      <p:sp>
        <p:nvSpPr>
          <p:cNvPr id="36" name="ZoneTexte 35"/>
          <p:cNvSpPr txBox="1"/>
          <p:nvPr/>
        </p:nvSpPr>
        <p:spPr>
          <a:xfrm>
            <a:off x="180231" y="6264443"/>
            <a:ext cx="2304256" cy="1938992"/>
          </a:xfrm>
          <a:prstGeom prst="rect">
            <a:avLst/>
          </a:prstGeom>
          <a:noFill/>
        </p:spPr>
        <p:txBody>
          <a:bodyPr wrap="square" rtlCol="0">
            <a:spAutoFit/>
          </a:bodyPr>
          <a:lstStyle/>
          <a:p>
            <a:pPr algn="just"/>
            <a:r>
              <a:rPr lang="fr-FR" sz="1200" i="1" dirty="0"/>
              <a:t>Enfin, une politique axée sur l’activité physique  en entreprise ne s’improvise pas : il est essentiel de </a:t>
            </a:r>
            <a:r>
              <a:rPr lang="fr-FR" sz="1200" i="1" dirty="0" err="1"/>
              <a:t>co</a:t>
            </a:r>
            <a:r>
              <a:rPr lang="fr-FR" sz="1200" i="1" dirty="0"/>
              <a:t>-construire avec tous les acteurs de la prévention un dispositif adapté et apprécié de tous… Tout en veillant à la qualité du management et des conditions de travail, principaux vecteurs de bien-être au travail.</a:t>
            </a:r>
          </a:p>
        </p:txBody>
      </p:sp>
      <p:sp>
        <p:nvSpPr>
          <p:cNvPr id="37" name="ZoneTexte 36"/>
          <p:cNvSpPr txBox="1"/>
          <p:nvPr/>
        </p:nvSpPr>
        <p:spPr>
          <a:xfrm>
            <a:off x="250081" y="3825125"/>
            <a:ext cx="2304256"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romain </a:t>
            </a:r>
            <a:r>
              <a:rPr lang="fr-FR" sz="1200" b="1" cap="all" dirty="0" err="1" smtClean="0">
                <a:solidFill>
                  <a:srgbClr val="009FE3"/>
                </a:solidFill>
                <a:cs typeface="Arial" panose="020B0604020202020204" pitchFamily="34" charset="0"/>
              </a:rPr>
              <a:t>Lepinay</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Gérant </a:t>
            </a:r>
            <a:r>
              <a:rPr lang="fr-FR" sz="1200" dirty="0">
                <a:cs typeface="Arial" panose="020B0604020202020204" pitchFamily="34" charset="0"/>
              </a:rPr>
              <a:t>du cabinet Sp2Consulting </a:t>
            </a:r>
            <a:endParaRPr lang="fr-FR" sz="1200" dirty="0" smtClean="0">
              <a:cs typeface="Arial" panose="020B0604020202020204" pitchFamily="34" charset="0"/>
            </a:endParaRPr>
          </a:p>
          <a:p>
            <a:pPr algn="ctr"/>
            <a:r>
              <a:rPr lang="fr-FR" sz="1200" dirty="0" smtClean="0">
                <a:cs typeface="Arial" panose="020B0604020202020204" pitchFamily="34" charset="0"/>
              </a:rPr>
              <a:t>« Sport</a:t>
            </a:r>
            <a:r>
              <a:rPr lang="fr-FR" sz="1200" dirty="0">
                <a:cs typeface="Arial" panose="020B0604020202020204" pitchFamily="34" charset="0"/>
              </a:rPr>
              <a:t>, santé et prévention »</a:t>
            </a: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32" y="1818308"/>
            <a:ext cx="1524000" cy="1847850"/>
          </a:xfrm>
          <a:prstGeom prst="rect">
            <a:avLst/>
          </a:prstGeom>
        </p:spPr>
      </p:pic>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05" y="9466645"/>
            <a:ext cx="2239952" cy="867982"/>
          </a:xfrm>
          <a:prstGeom prst="rect">
            <a:avLst/>
          </a:prstGeom>
        </p:spPr>
      </p:pic>
      <p:sp>
        <p:nvSpPr>
          <p:cNvPr id="1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90</a:t>
            </a:r>
            <a:endParaRPr lang="fr-FR" sz="1800" spc="100" dirty="0">
              <a:cs typeface="Arial" panose="020B0604020202020204" pitchFamily="34" charset="0"/>
            </a:endParaRPr>
          </a:p>
        </p:txBody>
      </p:sp>
    </p:spTree>
    <p:extLst>
      <p:ext uri="{BB962C8B-B14F-4D97-AF65-F5344CB8AC3E}">
        <p14:creationId xmlns:p14="http://schemas.microsoft.com/office/powerpoint/2010/main" val="233774435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cap="all" dirty="0" smtClean="0">
                <a:solidFill>
                  <a:schemeClr val="bg1"/>
                </a:solidFill>
              </a:rPr>
              <a:t>Sport, Santé et </a:t>
            </a:r>
          </a:p>
          <a:p>
            <a:pPr marL="0" indent="0">
              <a:spcBef>
                <a:spcPts val="0"/>
              </a:spcBef>
              <a:buNone/>
            </a:pPr>
            <a:r>
              <a:rPr lang="fr-FR" sz="3900" b="1" cap="all" dirty="0" smtClean="0">
                <a:solidFill>
                  <a:schemeClr val="bg1"/>
                </a:solidFill>
              </a:rPr>
              <a:t>bien-être au travail </a:t>
            </a:r>
          </a:p>
          <a:p>
            <a:pPr marL="0" indent="0">
              <a:spcBef>
                <a:spcPts val="0"/>
              </a:spcBef>
              <a:buNone/>
            </a:pPr>
            <a:r>
              <a:rPr lang="fr-FR" sz="3900" b="1" cap="all" dirty="0" smtClean="0">
                <a:solidFill>
                  <a:schemeClr val="bg1"/>
                </a:solidFill>
              </a:rPr>
              <a:t>(Deuxième partie)</a:t>
            </a:r>
            <a:endParaRPr lang="fr-FR" sz="3900" b="1" cap="all"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#23</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91</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13875567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31" name="ZoneTexte 30"/>
          <p:cNvSpPr txBox="1"/>
          <p:nvPr/>
        </p:nvSpPr>
        <p:spPr>
          <a:xfrm>
            <a:off x="2721919" y="2504989"/>
            <a:ext cx="4608512" cy="11018401"/>
          </a:xfrm>
          <a:prstGeom prst="rect">
            <a:avLst/>
          </a:prstGeom>
          <a:noFill/>
        </p:spPr>
        <p:txBody>
          <a:bodyPr wrap="square" numCol="2" spcCol="216000" rtlCol="0">
            <a:spAutoFit/>
          </a:bodyPr>
          <a:lstStyle/>
          <a:p>
            <a:pPr algn="just"/>
            <a:r>
              <a:rPr lang="fr-FR" sz="1100" dirty="0" smtClean="0"/>
              <a:t>Comment </a:t>
            </a:r>
            <a:r>
              <a:rPr lang="fr-FR" sz="1100" dirty="0" err="1" smtClean="0"/>
              <a:t>ré-écrire</a:t>
            </a:r>
            <a:r>
              <a:rPr lang="fr-FR" sz="1100" dirty="0" smtClean="0"/>
              <a:t> un second édito sur le même thème ?</a:t>
            </a:r>
          </a:p>
          <a:p>
            <a:pPr algn="just"/>
            <a:r>
              <a:rPr lang="fr-FR" sz="1100" dirty="0" smtClean="0"/>
              <a:t>Dans un sens, c’est délicat car nous avons souhaité poser clairement « une bonne fois pour toutes » la problématique en fonction des circonstances actuelles.</a:t>
            </a:r>
          </a:p>
          <a:p>
            <a:pPr algn="just"/>
            <a:r>
              <a:rPr lang="fr-FR" sz="1100" dirty="0" smtClean="0"/>
              <a:t>Dans un autre, il a été facile de percevoir l’immense attente relative à ce sujet. Cela nous a « obligé » (pour notre plus grand plaisir de lecture) à réaliser un second cahier des experts sur le thème du bien-être au travail et les activités physiques et sportives. Preuve s’il en est encore nécessaire que les propos de la semaine dernière ont besoin d’être complétés, renforcés ou argumentés, à commencer par les nôtres. </a:t>
            </a:r>
          </a:p>
          <a:p>
            <a:pPr algn="just"/>
            <a:endParaRPr lang="fr-FR" sz="1100" dirty="0" smtClean="0"/>
          </a:p>
          <a:p>
            <a:pPr algn="just"/>
            <a:r>
              <a:rPr lang="fr-FR" sz="1100" dirty="0" smtClean="0"/>
              <a:t>Aussi, c’est très certainement la bonne occasion de laisser cet édito à une autre plume. Le point de vue de Julia Vidal de SportColl sera donc forcément un angle complémentaire permettant d’enrichir notre problématique. </a:t>
            </a:r>
          </a:p>
          <a:p>
            <a:pPr algn="just"/>
            <a:endParaRPr lang="fr-FR" sz="1100" dirty="0"/>
          </a:p>
          <a:p>
            <a:pPr algn="just"/>
            <a:r>
              <a:rPr lang="fr-FR" sz="1100" dirty="0" smtClean="0"/>
              <a:t>Je vous souhaite une excellente lecture à tous</a:t>
            </a:r>
          </a:p>
          <a:p>
            <a:pPr algn="just"/>
            <a:endParaRPr lang="fr-FR" sz="1100" dirty="0"/>
          </a:p>
          <a:p>
            <a:pPr algn="just"/>
            <a:endParaRPr lang="fr-FR" sz="1100" dirty="0" smtClean="0"/>
          </a:p>
          <a:p>
            <a:pPr algn="just"/>
            <a:endParaRPr lang="fr-FR" sz="1100" dirty="0"/>
          </a:p>
          <a:p>
            <a:pPr algn="just"/>
            <a:endParaRPr lang="fr-FR" sz="1100" dirty="0" smtClean="0"/>
          </a:p>
          <a:p>
            <a:pPr algn="just"/>
            <a:r>
              <a:rPr lang="fr-FR" sz="1100" b="1" dirty="0" smtClean="0"/>
              <a:t>Bruno Lapeyronie</a:t>
            </a:r>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endParaRPr lang="fr-FR" sz="1100" dirty="0" smtClean="0"/>
          </a:p>
          <a:p>
            <a:pPr algn="just"/>
            <a:endParaRPr lang="fr-FR" sz="1100" dirty="0"/>
          </a:p>
          <a:p>
            <a:pPr algn="just"/>
            <a:r>
              <a:rPr lang="fr-FR" sz="1100" dirty="0" smtClean="0"/>
              <a:t>Le </a:t>
            </a:r>
            <a:r>
              <a:rPr lang="fr-FR" sz="1100" dirty="0"/>
              <a:t>Cahier des Experts n°22 de SportColl, nous a présenté le « sport, santé et bien-être au travail » </a:t>
            </a:r>
            <a:r>
              <a:rPr lang="fr-FR" sz="1100" i="1" dirty="0"/>
              <a:t>(première partie)</a:t>
            </a:r>
            <a:r>
              <a:rPr lang="fr-FR" sz="1100" dirty="0"/>
              <a:t> comme une priorité pour les entreprises, accompagnée inévitablement par la prise en compte des conditions de travail. En effet, la pratique du sport en entreprise améliore la productivité des salariés concernés entre 4 et 14%, ce qui a été confirmé par l’étude menée conjointement par le Medef, le CNOSF, AG2R La Mondiale et le cabinet Goodwill Management en </a:t>
            </a:r>
            <a:r>
              <a:rPr lang="fr-FR" sz="1100" dirty="0" smtClean="0"/>
              <a:t>2011.</a:t>
            </a:r>
            <a:r>
              <a:rPr lang="fr-FR" sz="1100" baseline="30000" dirty="0" smtClean="0"/>
              <a:t>1 </a:t>
            </a:r>
            <a:endParaRPr lang="fr-FR" sz="1100" dirty="0"/>
          </a:p>
          <a:p>
            <a:pPr algn="just"/>
            <a:endParaRPr lang="fr-FR" sz="1100" dirty="0" smtClean="0"/>
          </a:p>
          <a:p>
            <a:pPr algn="just"/>
            <a:r>
              <a:rPr lang="fr-FR" sz="1100" dirty="0" smtClean="0"/>
              <a:t>Ainsi </a:t>
            </a:r>
            <a:r>
              <a:rPr lang="fr-FR" sz="1100" dirty="0"/>
              <a:t>les dirigeants des secteurs privé et public, des fédérations, des associations et du mouvement olympique se l’approprient dans leurs stratégies de développement RSE et peuvent s’en servir pour se démarquer de la concurrence. On peut alors légitimement s’interroger sur l’utilisation du sport-santé au travail. Ne serait-il pas également un outil marketing permettant de développer l’attractivité et la compétitivité d’une entreprise, d’une association ou d’une entité ? </a:t>
            </a:r>
            <a:endParaRPr lang="fr-FR" sz="1100" dirty="0" smtClean="0"/>
          </a:p>
          <a:p>
            <a:pPr algn="just"/>
            <a:endParaRPr lang="fr-FR" sz="1100" dirty="0"/>
          </a:p>
          <a:p>
            <a:pPr algn="just"/>
            <a:r>
              <a:rPr lang="fr-FR" sz="1100" dirty="0" smtClean="0"/>
              <a:t>La </a:t>
            </a:r>
            <a:r>
              <a:rPr lang="fr-FR" sz="1100" dirty="0"/>
              <a:t>prise en compte de la santé </a:t>
            </a:r>
            <a:r>
              <a:rPr lang="fr-FR" sz="1100" dirty="0" smtClean="0"/>
              <a:t>au travail, </a:t>
            </a:r>
            <a:r>
              <a:rPr lang="fr-FR" sz="1100" dirty="0"/>
              <a:t>à travers le sport entreprise, peut-elle s’associer à un effet de mode ? C’est la question que nous posons à nos experts, dans la seconde partie du dossier liant sport et bien-être au travail. Peut-être serons-nous préoccupés, d’ici quelques années, à un autre phénomène sportif dans les entreprises et collectivités ? </a:t>
            </a:r>
            <a:endParaRPr lang="fr-FR" sz="1100" dirty="0" smtClean="0"/>
          </a:p>
          <a:p>
            <a:pPr algn="just"/>
            <a:endParaRPr lang="fr-FR" sz="1100" dirty="0"/>
          </a:p>
          <a:p>
            <a:pPr algn="just"/>
            <a:endParaRPr lang="fr-FR" sz="1100" dirty="0" smtClean="0"/>
          </a:p>
          <a:p>
            <a:pPr algn="just"/>
            <a:r>
              <a:rPr lang="fr-FR" sz="1100" b="1" dirty="0" smtClean="0"/>
              <a:t>Julia Vidal</a:t>
            </a:r>
            <a:endParaRPr lang="fr-FR" sz="1100" b="1" u="sng" dirty="0">
              <a:hlinkClick r:id="rId3"/>
            </a:endParaRPr>
          </a:p>
          <a:p>
            <a:pPr algn="just"/>
            <a:endParaRPr lang="fr-FR" sz="1100" u="sng" dirty="0">
              <a:hlinkClick r:id="rId3"/>
            </a:endParaRPr>
          </a:p>
          <a:p>
            <a:pPr algn="just"/>
            <a:r>
              <a:rPr lang="fr-FR" sz="900" u="sng" dirty="0" smtClean="0">
                <a:hlinkClick r:id="rId3"/>
              </a:rPr>
              <a:t>1- https</a:t>
            </a:r>
            <a:r>
              <a:rPr lang="fr-FR" sz="900" u="sng" dirty="0">
                <a:hlinkClick r:id="rId3"/>
              </a:rPr>
              <a:t>://www.travail-prevention-sante.fr/mediatheque/8/2/1/000001128.pdf</a:t>
            </a:r>
            <a:r>
              <a:rPr lang="fr-FR" sz="900" dirty="0"/>
              <a:t> </a:t>
            </a:r>
          </a:p>
          <a:p>
            <a:pPr algn="just"/>
            <a:endParaRPr lang="fr-FR" sz="1100" dirty="0" smtClean="0"/>
          </a:p>
          <a:p>
            <a:pPr algn="just"/>
            <a:endParaRPr lang="fr-FR" sz="1100" dirty="0" smtClean="0"/>
          </a:p>
          <a:p>
            <a:pPr algn="just"/>
            <a:endParaRPr lang="fr-FR" sz="1100" dirty="0" smtClean="0"/>
          </a:p>
          <a:p>
            <a:pPr algn="just"/>
            <a:endParaRPr lang="fr-FR" sz="1100" dirty="0" smtClean="0"/>
          </a:p>
          <a:p>
            <a:pPr algn="just"/>
            <a:endParaRPr lang="fr-FR" sz="1100" dirty="0" smtClean="0"/>
          </a:p>
          <a:p>
            <a:pPr algn="just"/>
            <a:endParaRPr lang="fr-FR" sz="1100" dirty="0"/>
          </a:p>
        </p:txBody>
      </p:sp>
      <p:sp>
        <p:nvSpPr>
          <p:cNvPr id="34" name="ZoneTexte 33"/>
          <p:cNvSpPr txBox="1"/>
          <p:nvPr/>
        </p:nvSpPr>
        <p:spPr>
          <a:xfrm>
            <a:off x="2721919" y="1550381"/>
            <a:ext cx="4839344" cy="707886"/>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Sport et entreprise : du bien-être au marketing (Dossier 2/2)</a:t>
            </a:r>
          </a:p>
        </p:txBody>
      </p:sp>
      <p:sp>
        <p:nvSpPr>
          <p:cNvPr id="36" name="ZoneTexte 35"/>
          <p:cNvSpPr txBox="1"/>
          <p:nvPr/>
        </p:nvSpPr>
        <p:spPr>
          <a:xfrm>
            <a:off x="227653" y="9235132"/>
            <a:ext cx="2304256" cy="1384995"/>
          </a:xfrm>
          <a:prstGeom prst="rect">
            <a:avLst/>
          </a:prstGeom>
          <a:noFill/>
        </p:spPr>
        <p:txBody>
          <a:bodyPr wrap="square" rtlCol="0">
            <a:spAutoFit/>
          </a:bodyPr>
          <a:lstStyle/>
          <a:p>
            <a:pPr algn="just"/>
            <a:r>
              <a:rPr lang="fr-FR" sz="1200" i="1" dirty="0" smtClean="0"/>
              <a:t>Une véritable attente a été perçue lors de la préparation de ce dossier. Aussi, nous vous proposons exceptionnellement de traiter ce thème sur deux numéros des cahiers des experts, afin d’être le plus exhaustif possible.  </a:t>
            </a:r>
            <a:endParaRPr lang="fr-FR" sz="1200" i="1" dirty="0"/>
          </a:p>
        </p:txBody>
      </p:sp>
      <p:sp>
        <p:nvSpPr>
          <p:cNvPr id="37" name="ZoneTexte 36"/>
          <p:cNvSpPr txBox="1"/>
          <p:nvPr/>
        </p:nvSpPr>
        <p:spPr>
          <a:xfrm>
            <a:off x="249754" y="3729732"/>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a:t>
            </a:r>
            <a:r>
              <a:rPr lang="fr-FR" sz="1600" b="1" cap="all" dirty="0" err="1">
                <a:solidFill>
                  <a:srgbClr val="009FE3"/>
                </a:solidFill>
                <a:cs typeface="Arial" panose="020B0604020202020204" pitchFamily="34" charset="0"/>
              </a:rPr>
              <a:t>Lapeyronie</a:t>
            </a:r>
            <a:endParaRPr lang="fr-FR" sz="1600" b="1" cap="all" dirty="0">
              <a:solidFill>
                <a:srgbClr val="009FE3"/>
              </a:solidFill>
              <a:cs typeface="Arial" panose="020B0604020202020204" pitchFamily="34" charset="0"/>
            </a:endParaRPr>
          </a:p>
          <a:p>
            <a:pPr algn="ctr"/>
            <a:r>
              <a:rPr lang="fr-FR" sz="1000" dirty="0" smtClean="0">
                <a:cs typeface="Arial" panose="020B0604020202020204" pitchFamily="34" charset="0"/>
              </a:rPr>
              <a:t>Directeur </a:t>
            </a:r>
            <a:r>
              <a:rPr lang="fr-FR" sz="1000" i="1" dirty="0" smtClean="0">
                <a:cs typeface="Arial" panose="020B0604020202020204" pitchFamily="34" charset="0"/>
              </a:rPr>
              <a:t>SportColl</a:t>
            </a:r>
          </a:p>
          <a:p>
            <a:pPr algn="ctr"/>
            <a:r>
              <a:rPr lang="fr-FR" sz="1000" dirty="0" smtClean="0">
                <a:cs typeface="Arial" panose="020B0604020202020204" pitchFamily="34" charset="0"/>
              </a:rPr>
              <a:t>Maître de conférences associé</a:t>
            </a:r>
          </a:p>
          <a:p>
            <a:pPr algn="ctr"/>
            <a:r>
              <a:rPr lang="fr-FR" sz="1000" i="1" dirty="0" smtClean="0">
                <a:cs typeface="Arial" panose="020B0604020202020204" pitchFamily="34" charset="0"/>
              </a:rPr>
              <a:t>Université de</a:t>
            </a:r>
            <a:r>
              <a:rPr lang="fr-FR" sz="1000" i="1" dirty="0">
                <a:cs typeface="Arial" panose="020B0604020202020204" pitchFamily="34" charset="0"/>
              </a:rPr>
              <a:t> </a:t>
            </a:r>
            <a:r>
              <a:rPr lang="fr-FR" sz="1000" i="1" dirty="0" smtClean="0">
                <a:cs typeface="Arial" panose="020B0604020202020204" pitchFamily="34" charset="0"/>
              </a:rPr>
              <a:t>Montpellier</a:t>
            </a:r>
            <a:endParaRPr lang="fr-FR" sz="1000" i="1"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18249" r="19551"/>
          <a:stretch/>
        </p:blipFill>
        <p:spPr>
          <a:xfrm>
            <a:off x="773093" y="2045147"/>
            <a:ext cx="1257578" cy="1469098"/>
          </a:xfrm>
          <a:prstGeom prst="rect">
            <a:avLst/>
          </a:prstGeom>
        </p:spPr>
      </p:pic>
      <p:sp>
        <p:nvSpPr>
          <p:cNvPr id="10" name="ZoneTexte 9"/>
          <p:cNvSpPr txBox="1"/>
          <p:nvPr/>
        </p:nvSpPr>
        <p:spPr>
          <a:xfrm>
            <a:off x="249754" y="6930876"/>
            <a:ext cx="2304256" cy="646331"/>
          </a:xfrm>
          <a:prstGeom prst="rect">
            <a:avLst/>
          </a:prstGeom>
          <a:noFill/>
        </p:spPr>
        <p:txBody>
          <a:bodyPr wrap="square" rtlCol="0">
            <a:spAutoFit/>
          </a:bodyPr>
          <a:lstStyle/>
          <a:p>
            <a:pPr algn="ctr"/>
            <a:r>
              <a:rPr lang="fr-FR" sz="1600" b="1" cap="all" dirty="0" smtClean="0">
                <a:solidFill>
                  <a:srgbClr val="009FE3"/>
                </a:solidFill>
                <a:cs typeface="Arial" panose="020B0604020202020204" pitchFamily="34" charset="0"/>
              </a:rPr>
              <a:t>Julia Vidal</a:t>
            </a:r>
          </a:p>
          <a:p>
            <a:pPr algn="ctr"/>
            <a:r>
              <a:rPr lang="fr-FR" sz="1000" i="1" dirty="0" smtClean="0">
                <a:cs typeface="Arial" panose="020B0604020202020204" pitchFamily="34" charset="0"/>
              </a:rPr>
              <a:t>Chargée de projets</a:t>
            </a:r>
          </a:p>
          <a:p>
            <a:pPr algn="ctr"/>
            <a:r>
              <a:rPr lang="fr-FR" sz="1000" i="1" dirty="0" smtClean="0">
                <a:cs typeface="Arial" panose="020B0604020202020204" pitchFamily="34" charset="0"/>
              </a:rPr>
              <a:t>SportColl</a:t>
            </a:r>
          </a:p>
        </p:txBody>
      </p:sp>
      <p:pic>
        <p:nvPicPr>
          <p:cNvPr id="4" name="Image 3"/>
          <p:cNvPicPr>
            <a:picLocks noChangeAspect="1"/>
          </p:cNvPicPr>
          <p:nvPr/>
        </p:nvPicPr>
        <p:blipFill>
          <a:blip r:embed="rId5"/>
          <a:stretch>
            <a:fillRect/>
          </a:stretch>
        </p:blipFill>
        <p:spPr>
          <a:xfrm>
            <a:off x="753810" y="5453842"/>
            <a:ext cx="1296144" cy="1296144"/>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solidFill>
                  <a:schemeClr val="bg1"/>
                </a:solidFill>
                <a:cs typeface="Arial" panose="020B0604020202020204" pitchFamily="34" charset="0"/>
              </a:rPr>
              <a:t> </a:t>
            </a:r>
            <a:r>
              <a:rPr lang="fr-FR" sz="1800" spc="100" dirty="0" smtClean="0">
                <a:cs typeface="Arial" panose="020B0604020202020204" pitchFamily="34" charset="0"/>
              </a:rPr>
              <a:t>92</a:t>
            </a:r>
            <a:endParaRPr lang="fr-FR" sz="1800" spc="100" dirty="0">
              <a:cs typeface="Arial" panose="020B0604020202020204" pitchFamily="34" charset="0"/>
            </a:endParaRPr>
          </a:p>
        </p:txBody>
      </p:sp>
    </p:spTree>
    <p:extLst>
      <p:ext uri="{BB962C8B-B14F-4D97-AF65-F5344CB8AC3E}">
        <p14:creationId xmlns:p14="http://schemas.microsoft.com/office/powerpoint/2010/main" val="233266983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50" y="524769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28125" y="7232287"/>
            <a:ext cx="500120" cy="425184"/>
          </a:xfrm>
          <a:prstGeom prst="rect">
            <a:avLst/>
          </a:prstGeom>
        </p:spPr>
      </p:pic>
      <p:sp>
        <p:nvSpPr>
          <p:cNvPr id="31" name="ZoneTexte 30"/>
          <p:cNvSpPr txBox="1"/>
          <p:nvPr/>
        </p:nvSpPr>
        <p:spPr>
          <a:xfrm>
            <a:off x="2802589" y="1415310"/>
            <a:ext cx="4608512" cy="11633954"/>
          </a:xfrm>
          <a:prstGeom prst="rect">
            <a:avLst/>
          </a:prstGeom>
          <a:noFill/>
        </p:spPr>
        <p:txBody>
          <a:bodyPr wrap="square" numCol="2" spcCol="216000" rtlCol="0">
            <a:spAutoFit/>
          </a:bodyPr>
          <a:lstStyle/>
          <a:p>
            <a:pPr algn="just"/>
            <a:r>
              <a:rPr lang="fr-FR" sz="900" b="1" dirty="0"/>
              <a:t>M</a:t>
            </a:r>
            <a:r>
              <a:rPr lang="fr-FR" sz="900" b="1" dirty="0" smtClean="0"/>
              <a:t>erci </a:t>
            </a:r>
            <a:r>
              <a:rPr lang="fr-FR" sz="900" b="1" dirty="0"/>
              <a:t>de vous présenter en quelques mots :</a:t>
            </a:r>
          </a:p>
          <a:p>
            <a:pPr algn="just"/>
            <a:endParaRPr lang="fr-FR" sz="900" dirty="0"/>
          </a:p>
          <a:p>
            <a:pPr algn="just"/>
            <a:r>
              <a:rPr lang="fr-FR" sz="900" dirty="0"/>
              <a:t>Je suis </a:t>
            </a:r>
            <a:r>
              <a:rPr lang="fr-FR" sz="900" dirty="0" err="1"/>
              <a:t>Maëliss</a:t>
            </a:r>
            <a:r>
              <a:rPr lang="fr-FR" sz="900" dirty="0"/>
              <a:t> ROUX, ancienne sportive de haut niveau en natation synchronisée, j’occupe aujourd’hui le poste de Conseillère Technique Fédérale au sein de la Fédération Française du Sport d’Entreprise Occitanie. Je suis chargée de déployer la politique fédérale au niveau du territoire Occitanie qui s’articule sur 3 axes :  pratique sportive, conseil et expertise en entreprise, formation.</a:t>
            </a:r>
          </a:p>
          <a:p>
            <a:pPr algn="just"/>
            <a:r>
              <a:rPr lang="fr-FR" sz="900" dirty="0"/>
              <a:t>Notre objectif est de développer les pratiques d’activités physiques ou sportives adaptées, dans la sphère professionnelle, au bénéfice de la santé, du bien-être et de l’intégration de tous les salariés, ainsi qu’au service de l’efficacité et de la performance collective des entreprises.</a:t>
            </a:r>
          </a:p>
          <a:p>
            <a:pPr algn="just"/>
            <a:endParaRPr lang="fr-FR" sz="900" dirty="0" smtClean="0"/>
          </a:p>
          <a:p>
            <a:pPr algn="just"/>
            <a:r>
              <a:rPr lang="fr-FR" sz="900" b="1" dirty="0" smtClean="0"/>
              <a:t>Comment </a:t>
            </a:r>
            <a:r>
              <a:rPr lang="fr-FR" sz="900" b="1" dirty="0"/>
              <a:t>votre fédération (FFSE) accompagne les entreprises et collectivités locales à développer en interne des activités sportives pour la santé et le bien-être de travailleurs ?</a:t>
            </a:r>
          </a:p>
          <a:p>
            <a:pPr algn="just"/>
            <a:endParaRPr lang="fr-FR" sz="900" dirty="0"/>
          </a:p>
          <a:p>
            <a:pPr algn="just"/>
            <a:r>
              <a:rPr lang="fr-FR" sz="900" dirty="0"/>
              <a:t>Aménagement du temps de travail, carrières multi-employeurs, attention accrue à l’équilibre vie professionnelle-vie privée et à la qualité de vie au travail…En cette fin de décennie, le travail est au cœur d’une profonde mutation, impactant tant les salariés que les entreprises et le sport d’entreprise se voit porteur de nouveaux enjeux d’ampleur sociétale qui dépassent ses finalités traditionnelles.</a:t>
            </a:r>
          </a:p>
          <a:p>
            <a:pPr algn="just"/>
            <a:r>
              <a:rPr lang="fr-FR" sz="900" dirty="0" smtClean="0"/>
              <a:t>De </a:t>
            </a:r>
            <a:r>
              <a:rPr lang="fr-FR" sz="900" dirty="0"/>
              <a:t>ces constats, </a:t>
            </a:r>
            <a:r>
              <a:rPr lang="fr-FR" sz="900" dirty="0" smtClean="0"/>
              <a:t>la </a:t>
            </a:r>
            <a:r>
              <a:rPr lang="fr-FR" sz="900" dirty="0"/>
              <a:t>FFSE a engagé des travaux visant d’une part à inciter les salariés à pratiquer une activité physique et sportive au regard des recommandations sanitaires et sociales ; et d’autre part, à mobiliser les entreprises dans le développement d’une offre sportive tournée vers ses nouvelles modalités d’organisation et d’intervention regroupées sous l’intitulé de « sport santé » au sein même du cadre professionnel</a:t>
            </a:r>
          </a:p>
          <a:p>
            <a:pPr algn="just"/>
            <a:r>
              <a:rPr lang="fr-FR" sz="900" dirty="0" smtClean="0"/>
              <a:t>Nous </a:t>
            </a:r>
            <a:r>
              <a:rPr lang="fr-FR" sz="900" dirty="0"/>
              <a:t>plaçons nos axes de travail sur l’amélioration de la Qualité de </a:t>
            </a:r>
            <a:r>
              <a:rPr lang="fr-FR" sz="900" dirty="0" smtClean="0"/>
              <a:t>Vie </a:t>
            </a:r>
            <a:r>
              <a:rPr lang="fr-FR" sz="900" dirty="0"/>
              <a:t>au Travail (QVT) ainsi que la performance sociale et économique des entreprises en favorisant les conditions optimales pour faire converger travail et bien-être. La pratique d’une activité physique et sportive au sein de la sphère professionnelle est sans conteste un outil central dans la recherche de cet équilibre. Nous proposons un accompagnement individualisé, en s’appuyant sur notre expertise et notre réseau de partenaires (éducateurs sportifs, professionnels de santé,…).</a:t>
            </a:r>
          </a:p>
          <a:p>
            <a:pPr algn="just"/>
            <a:r>
              <a:rPr lang="fr-FR" sz="900" dirty="0" smtClean="0"/>
              <a:t>Au </a:t>
            </a:r>
            <a:r>
              <a:rPr lang="fr-FR" sz="900" dirty="0"/>
              <a:t>sein de la Ligue Régionale Occitanie, nous développons depuis 3 ans le dispositif « Bougez en Entreprise » avec la Mission Sport Santé de la DRJSCS. Le but est d'apporter des solutions et des réponses adaptées aux problématiques des entreprises et ce, quelle que soit leur taille et quel que soit </a:t>
            </a:r>
            <a:r>
              <a:rPr lang="fr-FR" sz="900" dirty="0" smtClean="0"/>
              <a:t>leur</a:t>
            </a:r>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endParaRPr lang="fr-FR" sz="900" dirty="0"/>
          </a:p>
          <a:p>
            <a:pPr algn="just"/>
            <a:endParaRPr lang="fr-FR" sz="900" dirty="0" smtClean="0"/>
          </a:p>
          <a:p>
            <a:pPr algn="just"/>
            <a:r>
              <a:rPr lang="fr-FR" sz="900" dirty="0" smtClean="0"/>
              <a:t>secteur </a:t>
            </a:r>
            <a:r>
              <a:rPr lang="fr-FR" sz="900" dirty="0"/>
              <a:t>d’activité. Nous accompagnons les entreprises qui placent la qualité de vie au travail au cœur de leur stratégie de développement RSE et qui souhaitent s’engager en faveur du sport santé et de la promotion des activités physiques et sportives auprès de leurs collaborateurs.</a:t>
            </a:r>
          </a:p>
          <a:p>
            <a:pPr algn="just"/>
            <a:endParaRPr lang="fr-FR" sz="900" dirty="0"/>
          </a:p>
          <a:p>
            <a:pPr algn="just"/>
            <a:r>
              <a:rPr lang="fr-FR" sz="900" b="1" dirty="0" smtClean="0"/>
              <a:t>A </a:t>
            </a:r>
            <a:r>
              <a:rPr lang="fr-FR" sz="900" b="1" dirty="0"/>
              <a:t>votre avis, la prise en compte de la santé au travail en favorisant le sport entreprise, est elle une véritable priorité sociétale ou craignez vous que ce soit un effet de mode qui puisse cesser prochainement ?</a:t>
            </a:r>
          </a:p>
          <a:p>
            <a:pPr algn="just"/>
            <a:endParaRPr lang="fr-FR" sz="900" dirty="0"/>
          </a:p>
          <a:p>
            <a:pPr algn="just"/>
            <a:r>
              <a:rPr lang="fr-FR" sz="900" dirty="0"/>
              <a:t>L’activité physique ou sportive est reconnue par les autorités de santé comme un des facteurs d’amélioration de la santé. Dès 2008, l’expertise collective « Activité physique, contextes et effets sur la santé » menée par l’INSERM à la demande du ministère chargé des sports a mis en avant que « l’activité physique est un des facteurs déterminants pour l’état de santé des individus, et l’entreprise représente un cadre privilégié pour favoriser cette pratique compte tenu du fait que la majorité des adultes passent plus de la moitié de la semaine sur leur lieu de travail. Mettre à profit ce temps pour éviter toute sédentarité semble une évidence. »</a:t>
            </a:r>
          </a:p>
          <a:p>
            <a:pPr algn="just"/>
            <a:r>
              <a:rPr lang="fr-FR" sz="900" dirty="0"/>
              <a:t>Les différentes statistiques laissent apparaître que les emplois sont de plus en plus sédentaires et les niveaux d'activité physique en diminution. Aussi, l'inactivité physique peut engendrer le développement de certaines maladies. C’est donc un véritable enjeu de santé publique de promouvoir les activités physiques et sportives comme facteur de santé (physique et mentale) auprès des organisations de travail. </a:t>
            </a:r>
          </a:p>
          <a:p>
            <a:pPr algn="just"/>
            <a:r>
              <a:rPr lang="fr-FR" sz="900" dirty="0"/>
              <a:t>En entreprise, la corrélation entre la pratique d'une activité « sport santé » « sport mieux-être » et la diminution du stress, la réduction du taux d'absentéisme ou encore l'augmentation de la motivation a largement été prouvée.</a:t>
            </a:r>
          </a:p>
          <a:p>
            <a:pPr algn="just"/>
            <a:r>
              <a:rPr lang="fr-FR" sz="900" dirty="0"/>
              <a:t>Je pense que le bien-être au travail est une notion clé dans une société où chaque seconde est comptée et la QVT est une nécessité inscrite dans une démarche de Responsabilité Sociétale des Entreprises, bénéfique pour le salarié, l'entreprise et la société en général.</a:t>
            </a:r>
          </a:p>
          <a:p>
            <a:pPr algn="just"/>
            <a:r>
              <a:rPr lang="fr-FR" sz="900" dirty="0"/>
              <a:t>Pour que cela fonctionne, les activités proposées doivent faire l’objet d’une réflexion collective (état des lieux de la structure, évaluation de la santé des collaborateurs,…) et être intégrées dans une démarche globale et pérenne. Le suivi des actions mises en œuvre est également essentiel afin d’en retirer tous les bénéfices dans le temps.</a:t>
            </a:r>
          </a:p>
        </p:txBody>
      </p:sp>
      <p:sp>
        <p:nvSpPr>
          <p:cNvPr id="34" name="ZoneTexte 33"/>
          <p:cNvSpPr txBox="1"/>
          <p:nvPr/>
        </p:nvSpPr>
        <p:spPr>
          <a:xfrm>
            <a:off x="2802589" y="981713"/>
            <a:ext cx="4536504" cy="461665"/>
          </a:xfrm>
          <a:prstGeom prst="rect">
            <a:avLst/>
          </a:prstGeom>
          <a:noFill/>
        </p:spPr>
        <p:txBody>
          <a:bodyPr wrap="square" rtlCol="0">
            <a:spAutoFit/>
          </a:bodyPr>
          <a:lstStyle/>
          <a:p>
            <a:pPr algn="ctr"/>
            <a:r>
              <a:rPr lang="fr-FR" sz="2400" b="1" cap="all" dirty="0" smtClean="0">
                <a:solidFill>
                  <a:srgbClr val="009FE3"/>
                </a:solidFill>
                <a:cs typeface="Arial" panose="020B0604020202020204" pitchFamily="34" charset="0"/>
              </a:rPr>
              <a:t>Interview de </a:t>
            </a:r>
            <a:r>
              <a:rPr lang="fr-FR" sz="2400" b="1" cap="all" dirty="0" err="1" smtClean="0">
                <a:solidFill>
                  <a:srgbClr val="009FE3"/>
                </a:solidFill>
                <a:cs typeface="Arial" panose="020B0604020202020204" pitchFamily="34" charset="0"/>
              </a:rPr>
              <a:t>Maëliss</a:t>
            </a:r>
            <a:r>
              <a:rPr lang="fr-FR" sz="2400" b="1" cap="all" dirty="0" smtClean="0">
                <a:solidFill>
                  <a:srgbClr val="009FE3"/>
                </a:solidFill>
                <a:cs typeface="Arial" panose="020B0604020202020204" pitchFamily="34" charset="0"/>
              </a:rPr>
              <a:t> </a:t>
            </a:r>
            <a:r>
              <a:rPr lang="fr-FR" sz="2400" b="1" cap="all" dirty="0" err="1" smtClean="0">
                <a:solidFill>
                  <a:srgbClr val="009FE3"/>
                </a:solidFill>
                <a:cs typeface="Arial" panose="020B0604020202020204" pitchFamily="34" charset="0"/>
              </a:rPr>
              <a:t>ROux</a:t>
            </a:r>
            <a:endParaRPr lang="fr-FR" sz="2400" b="1" cap="all" dirty="0" smtClean="0">
              <a:solidFill>
                <a:srgbClr val="009FE3"/>
              </a:solidFill>
              <a:cs typeface="Arial" panose="020B0604020202020204" pitchFamily="34" charset="0"/>
            </a:endParaRPr>
          </a:p>
        </p:txBody>
      </p:sp>
      <p:sp>
        <p:nvSpPr>
          <p:cNvPr id="36" name="ZoneTexte 35"/>
          <p:cNvSpPr txBox="1"/>
          <p:nvPr/>
        </p:nvSpPr>
        <p:spPr>
          <a:xfrm>
            <a:off x="152624" y="5711769"/>
            <a:ext cx="2304256" cy="1569660"/>
          </a:xfrm>
          <a:prstGeom prst="rect">
            <a:avLst/>
          </a:prstGeom>
          <a:noFill/>
        </p:spPr>
        <p:txBody>
          <a:bodyPr wrap="square" rtlCol="0">
            <a:spAutoFit/>
          </a:bodyPr>
          <a:lstStyle/>
          <a:p>
            <a:pPr algn="just"/>
            <a:r>
              <a:rPr lang="fr-FR" sz="1200" i="1" dirty="0"/>
              <a:t>Pour que cela fonctionne, les activités proposées doivent faire l’objet d’une réflexion collective (état des lieux de la structure, évaluation de la santé des collaborateurs,…) et être intégrées dans une démarche globale et pérenne.</a:t>
            </a:r>
          </a:p>
        </p:txBody>
      </p:sp>
      <p:sp>
        <p:nvSpPr>
          <p:cNvPr id="37" name="ZoneTexte 36"/>
          <p:cNvSpPr txBox="1"/>
          <p:nvPr/>
        </p:nvSpPr>
        <p:spPr>
          <a:xfrm>
            <a:off x="250081" y="3825125"/>
            <a:ext cx="2304256" cy="830997"/>
          </a:xfrm>
          <a:prstGeom prst="rect">
            <a:avLst/>
          </a:prstGeom>
          <a:noFill/>
        </p:spPr>
        <p:txBody>
          <a:bodyPr wrap="square" rtlCol="0">
            <a:spAutoFit/>
          </a:bodyPr>
          <a:lstStyle/>
          <a:p>
            <a:pPr algn="ctr"/>
            <a:r>
              <a:rPr lang="fr-FR" sz="1200" b="1" cap="all" dirty="0" err="1" smtClean="0">
                <a:solidFill>
                  <a:srgbClr val="009FE3"/>
                </a:solidFill>
                <a:cs typeface="Arial" panose="020B0604020202020204" pitchFamily="34" charset="0"/>
              </a:rPr>
              <a:t>Maëliss</a:t>
            </a:r>
            <a:r>
              <a:rPr lang="fr-FR" sz="1200" b="1" cap="all" dirty="0" smtClean="0">
                <a:solidFill>
                  <a:srgbClr val="009FE3"/>
                </a:solidFill>
                <a:cs typeface="Arial" panose="020B0604020202020204" pitchFamily="34" charset="0"/>
              </a:rPr>
              <a:t> Roux</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Conseillère Technique Fédérale</a:t>
            </a:r>
          </a:p>
          <a:p>
            <a:pPr algn="ctr"/>
            <a:r>
              <a:rPr lang="fr-FR" sz="1200" dirty="0" smtClean="0">
                <a:cs typeface="Arial" panose="020B0604020202020204" pitchFamily="34" charset="0"/>
              </a:rPr>
              <a:t>Fédération Française du Sport d’Entreprise</a:t>
            </a: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59" y="1668027"/>
            <a:ext cx="1524000" cy="2029968"/>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08" y="8733131"/>
            <a:ext cx="1937032" cy="1853095"/>
          </a:xfrm>
          <a:prstGeom prst="rect">
            <a:avLst/>
          </a:prstGeom>
        </p:spPr>
      </p:pic>
      <p:sp>
        <p:nvSpPr>
          <p:cNvPr id="14"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93</a:t>
            </a:r>
            <a:endParaRPr lang="fr-FR" sz="1800" spc="100" dirty="0">
              <a:cs typeface="Arial" panose="020B0604020202020204" pitchFamily="34" charset="0"/>
            </a:endParaRPr>
          </a:p>
        </p:txBody>
      </p:sp>
    </p:spTree>
    <p:extLst>
      <p:ext uri="{BB962C8B-B14F-4D97-AF65-F5344CB8AC3E}">
        <p14:creationId xmlns:p14="http://schemas.microsoft.com/office/powerpoint/2010/main" val="21005327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538" y="4770636"/>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30255" y="6914566"/>
            <a:ext cx="500120" cy="425184"/>
          </a:xfrm>
          <a:prstGeom prst="rect">
            <a:avLst/>
          </a:prstGeom>
        </p:spPr>
      </p:pic>
      <p:sp>
        <p:nvSpPr>
          <p:cNvPr id="31" name="ZoneTexte 30"/>
          <p:cNvSpPr txBox="1"/>
          <p:nvPr/>
        </p:nvSpPr>
        <p:spPr>
          <a:xfrm>
            <a:off x="2814562" y="1673895"/>
            <a:ext cx="4608512" cy="8979381"/>
          </a:xfrm>
          <a:prstGeom prst="rect">
            <a:avLst/>
          </a:prstGeom>
          <a:noFill/>
        </p:spPr>
        <p:txBody>
          <a:bodyPr wrap="square" numCol="2" spcCol="216000" rtlCol="0">
            <a:spAutoFit/>
          </a:bodyPr>
          <a:lstStyle/>
          <a:p>
            <a:pPr algn="just"/>
            <a:r>
              <a:rPr lang="fr-FR" sz="1050" b="1" dirty="0"/>
              <a:t>Merci de vous présenter en quelques mots</a:t>
            </a:r>
          </a:p>
          <a:p>
            <a:pPr algn="just"/>
            <a:endParaRPr lang="fr-FR" sz="1050" dirty="0"/>
          </a:p>
          <a:p>
            <a:pPr algn="just"/>
            <a:r>
              <a:rPr lang="fr-FR" sz="1050" dirty="0"/>
              <a:t>Je suis Augustin Bernard, cofondateur de la start-up </a:t>
            </a:r>
            <a:r>
              <a:rPr lang="fr-FR" sz="1050" dirty="0" err="1"/>
              <a:t>OuiSports</a:t>
            </a:r>
            <a:r>
              <a:rPr lang="fr-FR" sz="1050" dirty="0"/>
              <a:t> qui édite et commercialise des solutions digitales innovantes qui démocratisent la pratique sportive pour un monde plus dynamique. </a:t>
            </a:r>
          </a:p>
          <a:p>
            <a:pPr algn="just"/>
            <a:r>
              <a:rPr lang="fr-FR" sz="1050" dirty="0"/>
              <a:t>La première d’entre elles, </a:t>
            </a:r>
            <a:r>
              <a:rPr lang="fr-FR" sz="1050" dirty="0" err="1"/>
              <a:t>OuiRun</a:t>
            </a:r>
            <a:r>
              <a:rPr lang="fr-FR" sz="1050" dirty="0"/>
              <a:t>, a vu le jour en 2016. Cette plateforme permet aux coureurs du monde entier de trouver des partenaires ou des sessions à côté de chez eux.</a:t>
            </a:r>
          </a:p>
          <a:p>
            <a:pPr algn="just"/>
            <a:r>
              <a:rPr lang="fr-FR" sz="1050" dirty="0"/>
              <a:t>Plus récemment, nous avons créé </a:t>
            </a:r>
            <a:r>
              <a:rPr lang="fr-FR" sz="1050" dirty="0" err="1"/>
              <a:t>OuiMoveUp</a:t>
            </a:r>
            <a:r>
              <a:rPr lang="fr-FR" sz="1050" dirty="0"/>
              <a:t>, une solution qui motive les membres d’une organisation donnée à se bouger par le jeu.</a:t>
            </a:r>
          </a:p>
          <a:p>
            <a:pPr algn="just"/>
            <a:endParaRPr lang="fr-FR" sz="1050" dirty="0"/>
          </a:p>
          <a:p>
            <a:pPr algn="just"/>
            <a:r>
              <a:rPr lang="fr-FR" sz="1050" b="1" dirty="0"/>
              <a:t>Comment votre structure accompagne-t-elle les entreprises et/ou collectivités locales à développer des activités sportives pour la santé et le bien-être des travailleurs ?</a:t>
            </a:r>
          </a:p>
          <a:p>
            <a:pPr algn="just"/>
            <a:endParaRPr lang="fr-FR" sz="1050" dirty="0"/>
          </a:p>
          <a:p>
            <a:pPr algn="just"/>
            <a:r>
              <a:rPr lang="fr-FR" sz="1050" dirty="0" err="1"/>
              <a:t>OuiMoveUp</a:t>
            </a:r>
            <a:r>
              <a:rPr lang="fr-FR" sz="1050" dirty="0"/>
              <a:t> dynamise les entreprises par le jeu. Que ce soit pour un jour, une semaine ou un mois, les challenges s’adaptent facilement aux besoins de tous types de structures (entreprises, institutions, associations, incubateurs, </a:t>
            </a:r>
            <a:r>
              <a:rPr lang="fr-FR" sz="1050" dirty="0" err="1"/>
              <a:t>coworkings</a:t>
            </a:r>
            <a:r>
              <a:rPr lang="fr-FR" sz="1050" dirty="0"/>
              <a:t>, écoles, universités). </a:t>
            </a:r>
          </a:p>
          <a:p>
            <a:pPr algn="just"/>
            <a:r>
              <a:rPr lang="fr-FR" sz="1050" dirty="0"/>
              <a:t>Une fois connectés, les collaborateurs identifient rapidement les objectifs qu’ils doivent atteindre ensemble pour réussir le challenge et les étapes qu’ils devront surmonter (avec leur lot de surprises !). </a:t>
            </a:r>
          </a:p>
          <a:p>
            <a:pPr algn="just"/>
            <a:r>
              <a:rPr lang="fr-FR" sz="1050" dirty="0"/>
              <a:t>Les challenges sont adaptés à tous les publics. Habitués du canapé ou marathoniens chevronnés, il y en a pour tout le monde puisque les activités comptabilisées sont les pas, la distance parcourue (à pied ou en courant) et les étages montés.</a:t>
            </a:r>
          </a:p>
          <a:p>
            <a:pPr algn="just"/>
            <a:r>
              <a:rPr lang="fr-FR" sz="1050" dirty="0"/>
              <a:t>Pour célébrer les exploits sportifs des participants, plusieurs options : impliquer les participants dans une démarche RSE/caritative en gratifiant l’atteinte d’objectifs communs (par exemple la réussite du challenge) par des dons à des associations caritatives et/ou doter les participants individuellement (abonnement à une salle de sport, carte cadeau de cours de sports).</a:t>
            </a:r>
          </a:p>
          <a:p>
            <a:pPr algn="just"/>
            <a:endParaRPr lang="fr-FR" sz="1050" dirty="0"/>
          </a:p>
          <a:p>
            <a:pPr algn="just"/>
            <a:r>
              <a:rPr lang="fr-FR" sz="1050" b="1" dirty="0"/>
              <a:t>A votre avis, la prise en compte de la santé au travail en favorisant le sport d’entreprise est-elle une véritable priorité sociétale ou craignez-vous que ce soit un effet de mode qui puisse cesser prochainement ? A ce propos, que pouvez-vous conseiller aux entreprises/collectivités pour optimiser leurs actions sur ce thème ?</a:t>
            </a:r>
          </a:p>
          <a:p>
            <a:pPr algn="just"/>
            <a:endParaRPr lang="fr-FR" sz="1050" dirty="0"/>
          </a:p>
          <a:p>
            <a:pPr algn="just"/>
            <a:r>
              <a:rPr lang="fr-FR" sz="1050" dirty="0"/>
              <a:t>86% des « </a:t>
            </a:r>
            <a:r>
              <a:rPr lang="fr-FR" sz="1050" dirty="0" err="1"/>
              <a:t>millennials</a:t>
            </a:r>
            <a:r>
              <a:rPr lang="fr-FR" sz="1050" dirty="0"/>
              <a:t> » considèrent le bien-être au travail comme le premier critère de sélection d’une entreprise. Ce chiffre montre que le bien-être n’est pas une mode mais bien un bouleversement dans notre manière de concevoir le travail de demain. Encore faut-il définir ce fameux </a:t>
            </a:r>
            <a:r>
              <a:rPr lang="fr-FR" sz="1050" dirty="0" smtClean="0"/>
              <a:t>« bien-être </a:t>
            </a:r>
            <a:r>
              <a:rPr lang="fr-FR" sz="1050" dirty="0"/>
              <a:t>au travail ». D’aucuns utilisent cette expression à tout-va. Cette sémantique, certes, est à la mode. Le bien-être, c’est en réalité l’équilibre. La quête du travailleur de demain, c’est l’équilibre. </a:t>
            </a:r>
          </a:p>
          <a:p>
            <a:pPr algn="just"/>
            <a:r>
              <a:rPr lang="fr-FR" sz="1050" dirty="0"/>
              <a:t>Et l’équilibre, c’est avant tout la santé. « Être en bonne santé », c’est en réalité maintenir les 4 fonctions majeures qui régulent notre système de santé à l’état d’équilibre. L’activité physique est une composante clé de l’une de ces fonctions, au même titre que la nutrition par exemple. La démocratisation des salles de sport </a:t>
            </a:r>
            <a:r>
              <a:rPr lang="fr-FR" sz="1050" dirty="0" err="1"/>
              <a:t>low</a:t>
            </a:r>
            <a:r>
              <a:rPr lang="fr-FR" sz="1050" dirty="0"/>
              <a:t> </a:t>
            </a:r>
            <a:r>
              <a:rPr lang="fr-FR" sz="1050" dirty="0" err="1"/>
              <a:t>cost</a:t>
            </a:r>
            <a:r>
              <a:rPr lang="fr-FR" sz="1050" dirty="0"/>
              <a:t> et des campagnes de sensibilisation au « manger bouger » pour ne citer que ces deux exemples montrent bien que la société en est de plus en plus consciente.</a:t>
            </a:r>
          </a:p>
          <a:p>
            <a:pPr algn="just"/>
            <a:r>
              <a:rPr lang="fr-FR" sz="1050" dirty="0"/>
              <a:t>L’équilibre, c’est aussi celui entre la vie pro et la vie perso. Paradoxalement, les travailleurs de demain aspirent à une meilleure répartition de ces temps alors même que la frontière entre les deux tend à s’édulcorer (team building, télétravail et autres évènements internes). On constate qu’il serait donc bien manichéen de mettre en opposition la vie pro et la vie perso.</a:t>
            </a:r>
          </a:p>
        </p:txBody>
      </p:sp>
      <p:sp>
        <p:nvSpPr>
          <p:cNvPr id="34" name="ZoneTexte 33"/>
          <p:cNvSpPr txBox="1"/>
          <p:nvPr/>
        </p:nvSpPr>
        <p:spPr>
          <a:xfrm>
            <a:off x="2808544" y="1168207"/>
            <a:ext cx="4614530" cy="461665"/>
          </a:xfrm>
          <a:prstGeom prst="rect">
            <a:avLst/>
          </a:prstGeom>
          <a:noFill/>
        </p:spPr>
        <p:txBody>
          <a:bodyPr wrap="square" rtlCol="0">
            <a:spAutoFit/>
          </a:bodyPr>
          <a:lstStyle/>
          <a:p>
            <a:pPr algn="ctr"/>
            <a:r>
              <a:rPr lang="fr-FR" sz="2400" b="1" cap="all" dirty="0" smtClean="0">
                <a:solidFill>
                  <a:srgbClr val="009FE3"/>
                </a:solidFill>
                <a:cs typeface="Arial" panose="020B0604020202020204" pitchFamily="34" charset="0"/>
              </a:rPr>
              <a:t>Interview d’Augustin Bernard</a:t>
            </a:r>
          </a:p>
        </p:txBody>
      </p:sp>
      <p:sp>
        <p:nvSpPr>
          <p:cNvPr id="36" name="ZoneTexte 35"/>
          <p:cNvSpPr txBox="1"/>
          <p:nvPr/>
        </p:nvSpPr>
        <p:spPr>
          <a:xfrm>
            <a:off x="126119" y="5344906"/>
            <a:ext cx="2304256" cy="1569660"/>
          </a:xfrm>
          <a:prstGeom prst="rect">
            <a:avLst/>
          </a:prstGeom>
          <a:noFill/>
        </p:spPr>
        <p:txBody>
          <a:bodyPr wrap="square" rtlCol="0">
            <a:spAutoFit/>
          </a:bodyPr>
          <a:lstStyle/>
          <a:p>
            <a:pPr algn="just"/>
            <a:r>
              <a:rPr lang="fr-FR" sz="1200" i="1" dirty="0"/>
              <a:t>Les challenges sont adaptés à tous les publics. Habitués du canapé ou marathoniens chevronnés, il y en a pour tout le monde puisque les activités comptabilisées sont les pas, la distance parcourue (à pied ou en courant) et les étages montés.</a:t>
            </a:r>
          </a:p>
        </p:txBody>
      </p:sp>
      <p:sp>
        <p:nvSpPr>
          <p:cNvPr id="37" name="ZoneTexte 36"/>
          <p:cNvSpPr txBox="1"/>
          <p:nvPr/>
        </p:nvSpPr>
        <p:spPr>
          <a:xfrm>
            <a:off x="250081" y="3825125"/>
            <a:ext cx="2304256" cy="461665"/>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Augustin Bernard</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Co-fondateur </a:t>
            </a:r>
            <a:r>
              <a:rPr lang="fr-FR" sz="1200" dirty="0" err="1" smtClean="0">
                <a:cs typeface="Arial" panose="020B0604020202020204" pitchFamily="34" charset="0"/>
              </a:rPr>
              <a:t>OuiSports</a:t>
            </a:r>
            <a:endParaRPr lang="fr-FR" sz="1200" dirty="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194" y="1883150"/>
            <a:ext cx="1599897" cy="180945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06" y="8119993"/>
            <a:ext cx="1084909" cy="2244812"/>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6475" y="8119994"/>
            <a:ext cx="1084909" cy="2244812"/>
          </a:xfrm>
          <a:prstGeom prst="rect">
            <a:avLst/>
          </a:prstGeom>
        </p:spPr>
      </p:pic>
      <p:sp>
        <p:nvSpPr>
          <p:cNvPr id="15"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94</a:t>
            </a:r>
            <a:endParaRPr lang="fr-FR" sz="1800" spc="100" dirty="0">
              <a:cs typeface="Arial" panose="020B0604020202020204" pitchFamily="34" charset="0"/>
            </a:endParaRPr>
          </a:p>
        </p:txBody>
      </p:sp>
    </p:spTree>
    <p:extLst>
      <p:ext uri="{BB962C8B-B14F-4D97-AF65-F5344CB8AC3E}">
        <p14:creationId xmlns:p14="http://schemas.microsoft.com/office/powerpoint/2010/main" val="5954521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2239" y="8131608"/>
            <a:ext cx="6912768" cy="2354610"/>
          </a:xfrm>
        </p:spPr>
        <p:txBody>
          <a:bodyPr>
            <a:normAutofit/>
          </a:bodyPr>
          <a:lstStyle/>
          <a:p>
            <a:pPr marL="0" indent="0">
              <a:spcBef>
                <a:spcPts val="0"/>
              </a:spcBef>
              <a:buNone/>
            </a:pPr>
            <a:r>
              <a:rPr lang="fr-FR" sz="3900" b="1" cap="all" dirty="0" smtClean="0">
                <a:solidFill>
                  <a:schemeClr val="bg1"/>
                </a:solidFill>
              </a:rPr>
              <a:t>Les Enjeux liés au site d’implantation d’un équipement sportif</a:t>
            </a:r>
            <a:endParaRPr lang="fr-FR" sz="3900" b="1" cap="all" dirty="0">
              <a:solidFill>
                <a:schemeClr val="bg1"/>
              </a:solidFill>
            </a:endParaRPr>
          </a:p>
        </p:txBody>
      </p:sp>
      <p:sp>
        <p:nvSpPr>
          <p:cNvPr id="4" name="Sous-titre 2"/>
          <p:cNvSpPr txBox="1">
            <a:spLocks/>
          </p:cNvSpPr>
          <p:nvPr/>
        </p:nvSpPr>
        <p:spPr>
          <a:xfrm>
            <a:off x="252239" y="7434932"/>
            <a:ext cx="669674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800" spc="100" dirty="0" smtClean="0">
                <a:solidFill>
                  <a:schemeClr val="bg1"/>
                </a:solidFill>
                <a:cs typeface="Arial" panose="020B0604020202020204" pitchFamily="34" charset="0"/>
              </a:rPr>
              <a:t>CAHIER DES EXPERTS #24</a:t>
            </a:r>
            <a:endParaRPr lang="fr-FR" sz="2800" spc="100" dirty="0">
              <a:solidFill>
                <a:schemeClr val="bg1"/>
              </a:solidFill>
              <a:cs typeface="Arial" panose="020B0604020202020204" pitchFamily="34" charset="0"/>
            </a:endParaRPr>
          </a:p>
        </p:txBody>
      </p:sp>
      <p:sp>
        <p:nvSpPr>
          <p:cNvPr id="2" name="Rectangle 1"/>
          <p:cNvSpPr/>
          <p:nvPr/>
        </p:nvSpPr>
        <p:spPr>
          <a:xfrm>
            <a:off x="540271" y="66618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26" y="799896"/>
            <a:ext cx="4189994" cy="1388751"/>
          </a:xfrm>
          <a:prstGeom prst="rect">
            <a:avLst/>
          </a:prstGeom>
        </p:spPr>
      </p:pic>
      <p:sp>
        <p:nvSpPr>
          <p:cNvPr id="6"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smtClean="0">
                <a:solidFill>
                  <a:schemeClr val="bg1"/>
                </a:solidFill>
                <a:cs typeface="Arial" panose="020B0604020202020204" pitchFamily="34" charset="0"/>
              </a:rPr>
              <a:t>	95</a:t>
            </a:r>
            <a:endParaRPr lang="fr-FR" sz="1800" spc="100" dirty="0">
              <a:solidFill>
                <a:schemeClr val="bg1"/>
              </a:solidFill>
              <a:cs typeface="Arial" panose="020B0604020202020204" pitchFamily="34" charset="0"/>
            </a:endParaRPr>
          </a:p>
        </p:txBody>
      </p:sp>
    </p:spTree>
    <p:extLst>
      <p:ext uri="{BB962C8B-B14F-4D97-AF65-F5344CB8AC3E}">
        <p14:creationId xmlns:p14="http://schemas.microsoft.com/office/powerpoint/2010/main" val="6031328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73" y="5184631"/>
            <a:ext cx="500120" cy="425184"/>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52778" y="9163124"/>
            <a:ext cx="500120" cy="425184"/>
          </a:xfrm>
          <a:prstGeom prst="rect">
            <a:avLst/>
          </a:prstGeom>
        </p:spPr>
      </p:pic>
      <p:sp>
        <p:nvSpPr>
          <p:cNvPr id="3" name="Triangle isocèle 2"/>
          <p:cNvSpPr/>
          <p:nvPr/>
        </p:nvSpPr>
        <p:spPr>
          <a:xfrm rot="974336">
            <a:off x="4347632" y="378101"/>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31" name="ZoneTexte 30"/>
          <p:cNvSpPr txBox="1"/>
          <p:nvPr/>
        </p:nvSpPr>
        <p:spPr>
          <a:xfrm>
            <a:off x="2873127" y="2140410"/>
            <a:ext cx="4608512" cy="15019496"/>
          </a:xfrm>
          <a:prstGeom prst="rect">
            <a:avLst/>
          </a:prstGeom>
          <a:noFill/>
        </p:spPr>
        <p:txBody>
          <a:bodyPr wrap="square" numCol="2" spcCol="216000" rtlCol="0">
            <a:spAutoFit/>
          </a:bodyPr>
          <a:lstStyle/>
          <a:p>
            <a:pPr algn="just"/>
            <a:r>
              <a:rPr lang="fr-FR" sz="1000" dirty="0"/>
              <a:t>Tour à tour, Marco Sentein, Président de l’ANDIISS, Nadège Descubes, Directrice du Lac de Saint-Pardoux en Haute-Vienne puis Lucie Le Gall, Cheffe de projets et responsable Développement Durable à la direction générale des </a:t>
            </a:r>
            <a:r>
              <a:rPr lang="fr-FR" sz="1000" dirty="0" smtClean="0"/>
              <a:t>JOP </a:t>
            </a:r>
            <a:r>
              <a:rPr lang="fr-FR" sz="1000" dirty="0"/>
              <a:t>de la Ville de Paris, ont souligné la nécessaire réflexion préalable à l’implantation d’un équipement sportif sur un territoire dans l’ouvrage « Le service public du sport français » que j’ai eu le plaisir de coordonner avec Dominique Charrier en 2018. Qu’il s’agisse d’équipements éphémères ou construits, qu’il s’agisse de la phase d’étude ou de programmation, tous les auteurs attirent l’attention, notamment des financeurs et pratiquants, </a:t>
            </a:r>
            <a:r>
              <a:rPr lang="fr-FR" sz="1000" dirty="0" smtClean="0"/>
              <a:t>sur l’importance du choix </a:t>
            </a:r>
            <a:r>
              <a:rPr lang="fr-FR" sz="1000" dirty="0"/>
              <a:t>de l’implantation d’une infrastructure </a:t>
            </a:r>
            <a:r>
              <a:rPr lang="fr-FR" sz="1000" dirty="0" smtClean="0"/>
              <a:t>sportive.</a:t>
            </a:r>
            <a:endParaRPr lang="fr-FR" sz="1000" dirty="0"/>
          </a:p>
          <a:p>
            <a:pPr algn="just"/>
            <a:r>
              <a:rPr lang="fr-FR" sz="1000" dirty="0"/>
              <a:t>Cette question posée à nos experts permet d’élaborer ce cahier de SportColl sur la juste place de la géographie des équipements sportifs. Chaque intervenant, que je remercie pour leur participation et la richesse de leur point de vue, esquisse la complexité de cette approche</a:t>
            </a:r>
            <a:r>
              <a:rPr lang="fr-FR" sz="1000" dirty="0" smtClean="0"/>
              <a:t>.</a:t>
            </a:r>
          </a:p>
          <a:p>
            <a:pPr algn="just"/>
            <a:endParaRPr lang="fr-FR" sz="1000" dirty="0"/>
          </a:p>
          <a:p>
            <a:pPr algn="just"/>
            <a:r>
              <a:rPr lang="fr-FR" sz="1000" dirty="0"/>
              <a:t>En effet, choisir un site à aménager pour une pratique sportive, c’est construire une nouvelle identité locale. Chaque piscine, </a:t>
            </a:r>
            <a:r>
              <a:rPr lang="fr-FR" sz="1000" dirty="0" smtClean="0"/>
              <a:t>skate-park, </a:t>
            </a:r>
            <a:r>
              <a:rPr lang="fr-FR" sz="1000" dirty="0"/>
              <a:t>gymnase ou stade vont durablement modifier le paysage, participer à l’urbanisation d’un quartier, rythmer la vie sociale. Le phénomène est certainement amplifié lorsqu’il s’agit de grands équipements type </a:t>
            </a:r>
            <a:r>
              <a:rPr lang="fr-FR" sz="1000" dirty="0" smtClean="0"/>
              <a:t>Aréna </a:t>
            </a:r>
            <a:r>
              <a:rPr lang="fr-FR" sz="1000" dirty="0"/>
              <a:t>ou grands stades où le rassemblement de milliers de personnes perturbe la vie sociale traditionnelle d’un territoire. Circulation des voitures, piétons ou transports en commun, gestion des parkings, sécurité d’ensemble, organisation d’une fête sportive et populaire en évitant les dérives (sonores par exemple), mise en scène sportive, remise en état et nettoyage : à travers des centaines ou milliers de spectateurs amateurs de sport, cela n’est pas sans conséquence pour la tranquillité et/ou la vitalité de la zone proximale</a:t>
            </a:r>
            <a:r>
              <a:rPr lang="fr-FR" sz="1000" dirty="0" smtClean="0"/>
              <a:t>.</a:t>
            </a:r>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endParaRPr lang="fr-FR" sz="1000" dirty="0" smtClean="0"/>
          </a:p>
          <a:p>
            <a:pPr algn="just"/>
            <a:endParaRPr lang="fr-FR" sz="1000" dirty="0"/>
          </a:p>
          <a:p>
            <a:pPr algn="just"/>
            <a:r>
              <a:rPr lang="fr-FR" sz="1000" dirty="0" smtClean="0"/>
              <a:t>Pour </a:t>
            </a:r>
            <a:r>
              <a:rPr lang="fr-FR" sz="1000" dirty="0"/>
              <a:t>autant cette réflexion et cette dynamique des équipements concernent tout le monde et dans tous les territoires, y compris des aménagements ruraux ou de sports de nature dans les zones littorales, de </a:t>
            </a:r>
            <a:r>
              <a:rPr lang="fr-FR" sz="1000" dirty="0" smtClean="0"/>
              <a:t>montagne </a:t>
            </a:r>
            <a:r>
              <a:rPr lang="fr-FR" sz="1000" dirty="0"/>
              <a:t>ou de campagne. Choisir un site pour y construire une </a:t>
            </a:r>
            <a:r>
              <a:rPr lang="fr-FR" sz="1000" dirty="0" smtClean="0"/>
              <a:t>infrastructure </a:t>
            </a:r>
            <a:r>
              <a:rPr lang="fr-FR" sz="1000" dirty="0"/>
              <a:t>Pour autant cette réflexion et cette dynamique des équipements concernent tout le monde et dans tous les territoires, y compris des aménagements ruraux ou de sports de nature dans les zones littorales, de montagne ou de campagne. Choisir un site pour y construire une infrastructure </a:t>
            </a:r>
            <a:r>
              <a:rPr lang="fr-FR" sz="1000" dirty="0" smtClean="0"/>
              <a:t>ou </a:t>
            </a:r>
            <a:r>
              <a:rPr lang="fr-FR" sz="1000" dirty="0"/>
              <a:t>aménager une zone de pratique amène inexorablement une problématique liée à l’identité actuelle et future des </a:t>
            </a:r>
            <a:r>
              <a:rPr lang="fr-FR" sz="1000" dirty="0" smtClean="0"/>
              <a:t>lieux. Les </a:t>
            </a:r>
            <a:r>
              <a:rPr lang="fr-FR" sz="1000" dirty="0"/>
              <a:t>impacts sont à la fois architecturaux, </a:t>
            </a:r>
            <a:r>
              <a:rPr lang="fr-FR" sz="1000" dirty="0" smtClean="0"/>
              <a:t>sociodémographiques, identitaires ou </a:t>
            </a:r>
            <a:r>
              <a:rPr lang="fr-FR" sz="1000" dirty="0"/>
              <a:t>financiers (coût du foncier et coût variable de construction notamment pour les VRD [Voiries et Réseaux Divers]) et révèlent des choix urbanistiques (centre-ville ou périphérie, proximité et accessibilité, aménagement des voies, intégration dans un imaginaire urbain local etc.). Au-delà des valeurs, le choix du site par une collectivité vient également de la cohérence d’ensemble avec d’autres équipements, pas forcément sportifs, où écoles, médiathèques ou maison de quartier peuvent être les moteurs de la vie sociale locale en lien avec les activités sportives. Enfin, la longévité et le succès de la fréquentation d’un espace sportif passe aussi par sa saine gestion, optimisant son fonctionnement au quotidien</a:t>
            </a:r>
            <a:r>
              <a:rPr lang="fr-FR" sz="1000" dirty="0" smtClean="0"/>
              <a:t>.</a:t>
            </a:r>
          </a:p>
          <a:p>
            <a:pPr algn="just"/>
            <a:endParaRPr lang="fr-FR" sz="1000" dirty="0"/>
          </a:p>
          <a:p>
            <a:pPr algn="just"/>
            <a:r>
              <a:rPr lang="fr-FR" sz="1000" dirty="0"/>
              <a:t>Il n’est donc pas simple d’arrêter un lieu, uniquement en réponse à une demande sportive ; encore faut-il qu’elle soit correctement identifiée, en prenant en compte les besoins de tous les acteurs, y compris les plus discrets ou les moins formalisés qui peuvent devenir les principaux utilisateurs de l’équipement. SportColl se tient donc aux côtés des collectivités et des fédérations pour alimenter ces débats et aider à optimiser les choix territoriaux.</a:t>
            </a:r>
          </a:p>
        </p:txBody>
      </p:sp>
      <p:sp>
        <p:nvSpPr>
          <p:cNvPr id="34" name="ZoneTexte 33"/>
          <p:cNvSpPr txBox="1"/>
          <p:nvPr/>
        </p:nvSpPr>
        <p:spPr>
          <a:xfrm>
            <a:off x="2873127" y="1432524"/>
            <a:ext cx="4839344" cy="707886"/>
          </a:xfrm>
          <a:prstGeom prst="rect">
            <a:avLst/>
          </a:prstGeom>
          <a:noFill/>
        </p:spPr>
        <p:txBody>
          <a:bodyPr wrap="square" rtlCol="0">
            <a:spAutoFit/>
          </a:bodyPr>
          <a:lstStyle/>
          <a:p>
            <a:r>
              <a:rPr lang="fr-FR" sz="2000" b="1" cap="all" dirty="0" smtClean="0">
                <a:solidFill>
                  <a:srgbClr val="009FE3"/>
                </a:solidFill>
                <a:latin typeface="+mj-lt"/>
                <a:cs typeface="Arial" panose="020B0604020202020204" pitchFamily="34" charset="0"/>
              </a:rPr>
              <a:t>Il faut bien faire du sport quelque part …</a:t>
            </a:r>
          </a:p>
        </p:txBody>
      </p:sp>
      <p:sp>
        <p:nvSpPr>
          <p:cNvPr id="36" name="ZoneTexte 35"/>
          <p:cNvSpPr txBox="1"/>
          <p:nvPr/>
        </p:nvSpPr>
        <p:spPr>
          <a:xfrm>
            <a:off x="249754" y="5778748"/>
            <a:ext cx="2304256" cy="3416320"/>
          </a:xfrm>
          <a:prstGeom prst="rect">
            <a:avLst/>
          </a:prstGeom>
          <a:noFill/>
        </p:spPr>
        <p:txBody>
          <a:bodyPr wrap="square" rtlCol="0">
            <a:spAutoFit/>
          </a:bodyPr>
          <a:lstStyle/>
          <a:p>
            <a:pPr algn="just"/>
            <a:r>
              <a:rPr lang="fr-FR" sz="1200" i="1" dirty="0"/>
              <a:t>Choisir un site pour y construire une </a:t>
            </a:r>
            <a:r>
              <a:rPr lang="fr-FR" sz="1200" i="1" dirty="0" smtClean="0"/>
              <a:t>infrastructure </a:t>
            </a:r>
            <a:r>
              <a:rPr lang="fr-FR" sz="1200" i="1" dirty="0"/>
              <a:t>ou aménager une zone de pratique amène inexorablement une problématique liée à l’identité actuelle et future des </a:t>
            </a:r>
            <a:r>
              <a:rPr lang="fr-FR" sz="1200" i="1" dirty="0" smtClean="0"/>
              <a:t>lieux</a:t>
            </a:r>
            <a:r>
              <a:rPr lang="fr-FR" sz="1200" i="1" dirty="0"/>
              <a:t>.</a:t>
            </a:r>
            <a:r>
              <a:rPr lang="fr-FR" sz="1200" i="1" dirty="0" smtClean="0"/>
              <a:t> </a:t>
            </a:r>
            <a:r>
              <a:rPr lang="fr-FR" sz="1200" i="1" dirty="0"/>
              <a:t>L</a:t>
            </a:r>
            <a:r>
              <a:rPr lang="fr-FR" sz="1200" i="1" dirty="0" smtClean="0"/>
              <a:t>es </a:t>
            </a:r>
            <a:r>
              <a:rPr lang="fr-FR" sz="1200" i="1" dirty="0"/>
              <a:t>impacts sont à la fois architecturaux, </a:t>
            </a:r>
            <a:r>
              <a:rPr lang="fr-FR" sz="1200" i="1" dirty="0" smtClean="0"/>
              <a:t>sociodémographiques, identitaires ou </a:t>
            </a:r>
            <a:r>
              <a:rPr lang="fr-FR" sz="1200" i="1" dirty="0"/>
              <a:t>financiers (coût du foncier et coût variable de construction notamment pour les VRD [Voiries et Réseaux Divers]) et révèlent des choix urbanistiques (centre-ville ou périphérie, proximité et accessibilité, aménagement des voies, intégration dans un imaginaire urbain local etc.)</a:t>
            </a:r>
          </a:p>
        </p:txBody>
      </p:sp>
      <p:sp>
        <p:nvSpPr>
          <p:cNvPr id="37" name="ZoneTexte 36"/>
          <p:cNvSpPr txBox="1"/>
          <p:nvPr/>
        </p:nvSpPr>
        <p:spPr>
          <a:xfrm>
            <a:off x="249754" y="3729732"/>
            <a:ext cx="2304256" cy="800219"/>
          </a:xfrm>
          <a:prstGeom prst="rect">
            <a:avLst/>
          </a:prstGeom>
          <a:noFill/>
        </p:spPr>
        <p:txBody>
          <a:bodyPr wrap="square" rtlCol="0">
            <a:spAutoFit/>
          </a:bodyPr>
          <a:lstStyle/>
          <a:p>
            <a:pPr algn="ctr"/>
            <a:r>
              <a:rPr lang="fr-FR" sz="1600" b="1" cap="all" dirty="0">
                <a:solidFill>
                  <a:srgbClr val="009FE3"/>
                </a:solidFill>
                <a:cs typeface="Arial" panose="020B0604020202020204" pitchFamily="34" charset="0"/>
              </a:rPr>
              <a:t>Bruno Lapeyronie</a:t>
            </a:r>
          </a:p>
          <a:p>
            <a:pPr algn="ctr"/>
            <a:r>
              <a:rPr lang="fr-FR" sz="1000" dirty="0" smtClean="0">
                <a:cs typeface="Arial" panose="020B0604020202020204" pitchFamily="34" charset="0"/>
              </a:rPr>
              <a:t>Directeur </a:t>
            </a:r>
            <a:r>
              <a:rPr lang="fr-FR" sz="1000" i="1" dirty="0" smtClean="0">
                <a:cs typeface="Arial" panose="020B0604020202020204" pitchFamily="34" charset="0"/>
              </a:rPr>
              <a:t>SportColl</a:t>
            </a:r>
          </a:p>
          <a:p>
            <a:pPr algn="ctr"/>
            <a:r>
              <a:rPr lang="fr-FR" sz="1000" dirty="0" smtClean="0">
                <a:cs typeface="Arial" panose="020B0604020202020204" pitchFamily="34" charset="0"/>
              </a:rPr>
              <a:t>Maître de conférences associé</a:t>
            </a:r>
          </a:p>
          <a:p>
            <a:pPr algn="ctr"/>
            <a:r>
              <a:rPr lang="fr-FR" sz="1000" i="1" dirty="0" smtClean="0">
                <a:cs typeface="Arial" panose="020B0604020202020204" pitchFamily="34" charset="0"/>
              </a:rPr>
              <a:t>Université de</a:t>
            </a:r>
            <a:r>
              <a:rPr lang="fr-FR" sz="1000" i="1" dirty="0">
                <a:cs typeface="Arial" panose="020B0604020202020204" pitchFamily="34" charset="0"/>
              </a:rPr>
              <a:t> </a:t>
            </a:r>
            <a:r>
              <a:rPr lang="fr-FR" sz="1000" i="1" dirty="0" smtClean="0">
                <a:cs typeface="Arial" panose="020B0604020202020204" pitchFamily="34" charset="0"/>
              </a:rPr>
              <a:t>Montpellier</a:t>
            </a:r>
            <a:endParaRPr lang="fr-FR" sz="1000" i="1" dirty="0">
              <a:cs typeface="Arial" panose="020B0604020202020204" pitchFamily="34" charset="0"/>
            </a:endParaRPr>
          </a:p>
        </p:txBody>
      </p:sp>
      <p:sp>
        <p:nvSpPr>
          <p:cNvPr id="5" name="ZoneTexte 4"/>
          <p:cNvSpPr txBox="1"/>
          <p:nvPr/>
        </p:nvSpPr>
        <p:spPr>
          <a:xfrm>
            <a:off x="4716735" y="610570"/>
            <a:ext cx="2160240"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EDITO</a:t>
            </a:r>
            <a:endParaRPr lang="fr-FR" sz="4000" dirty="0">
              <a:solidFill>
                <a:schemeClr val="tx1">
                  <a:lumMod val="65000"/>
                  <a:lumOff val="35000"/>
                </a:schemeClr>
              </a:solidFill>
              <a:latin typeface="Arial Black" panose="020B0A04020102020204" pitchFamily="34" charset="0"/>
            </a:endParaRP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18249" r="19551"/>
          <a:stretch/>
        </p:blipFill>
        <p:spPr>
          <a:xfrm>
            <a:off x="773093" y="2045147"/>
            <a:ext cx="1257578" cy="1469098"/>
          </a:xfrm>
          <a:prstGeom prst="rect">
            <a:avLst/>
          </a:prstGeom>
        </p:spPr>
      </p:pic>
      <p:sp>
        <p:nvSpPr>
          <p:cNvPr id="13"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96</a:t>
            </a:r>
            <a:endParaRPr lang="fr-FR" sz="1800" spc="100" dirty="0">
              <a:cs typeface="Arial" panose="020B0604020202020204" pitchFamily="34" charset="0"/>
            </a:endParaRPr>
          </a:p>
        </p:txBody>
      </p:sp>
    </p:spTree>
    <p:extLst>
      <p:ext uri="{BB962C8B-B14F-4D97-AF65-F5344CB8AC3E}">
        <p14:creationId xmlns:p14="http://schemas.microsoft.com/office/powerpoint/2010/main" val="226765083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isocèle 12"/>
          <p:cNvSpPr/>
          <p:nvPr/>
        </p:nvSpPr>
        <p:spPr>
          <a:xfrm rot="974336">
            <a:off x="750454" y="377917"/>
            <a:ext cx="1163810" cy="940308"/>
          </a:xfrm>
          <a:prstGeom prst="triangle">
            <a:avLst/>
          </a:prstGeom>
          <a:solidFill>
            <a:srgbClr val="009FE3">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06ED2"/>
              </a:solidFill>
            </a:endParaRPr>
          </a:p>
        </p:txBody>
      </p:sp>
      <p:sp>
        <p:nvSpPr>
          <p:cNvPr id="5" name="ZoneTexte 4"/>
          <p:cNvSpPr txBox="1"/>
          <p:nvPr/>
        </p:nvSpPr>
        <p:spPr>
          <a:xfrm>
            <a:off x="1169870" y="416298"/>
            <a:ext cx="6080576" cy="707886"/>
          </a:xfrm>
          <a:prstGeom prst="rect">
            <a:avLst/>
          </a:prstGeom>
          <a:noFill/>
        </p:spPr>
        <p:txBody>
          <a:bodyPr wrap="square" rtlCol="0">
            <a:spAutoFit/>
          </a:bodyPr>
          <a:lstStyle/>
          <a:p>
            <a:r>
              <a:rPr lang="fr-FR" sz="4000" dirty="0" smtClean="0">
                <a:solidFill>
                  <a:schemeClr val="tx1">
                    <a:lumMod val="65000"/>
                    <a:lumOff val="35000"/>
                  </a:schemeClr>
                </a:solidFill>
                <a:latin typeface="Arial Black" panose="020B0A04020102020204" pitchFamily="34" charset="0"/>
              </a:rPr>
              <a:t>L’AVIS DES EXPERTS</a:t>
            </a:r>
            <a:endParaRPr lang="fr-FR" sz="4000" dirty="0">
              <a:solidFill>
                <a:schemeClr val="tx1">
                  <a:lumMod val="65000"/>
                  <a:lumOff val="35000"/>
                </a:schemeClr>
              </a:solidFill>
              <a:latin typeface="Arial Black" panose="020B0A04020102020204" pitchFamily="34" charset="0"/>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81" y="5706740"/>
            <a:ext cx="500120" cy="425184"/>
          </a:xfrm>
          <a:prstGeom prst="rect">
            <a:avLst/>
          </a:prstGeom>
        </p:spPr>
      </p:pic>
      <p:pic>
        <p:nvPicPr>
          <p:cNvPr id="29" name="Imag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984367" y="7649438"/>
            <a:ext cx="500120" cy="425184"/>
          </a:xfrm>
          <a:prstGeom prst="rect">
            <a:avLst/>
          </a:prstGeom>
        </p:spPr>
      </p:pic>
      <p:sp>
        <p:nvSpPr>
          <p:cNvPr id="31" name="ZoneTexte 30"/>
          <p:cNvSpPr txBox="1"/>
          <p:nvPr/>
        </p:nvSpPr>
        <p:spPr>
          <a:xfrm>
            <a:off x="2772519" y="1878857"/>
            <a:ext cx="4608512" cy="8386911"/>
          </a:xfrm>
          <a:prstGeom prst="rect">
            <a:avLst/>
          </a:prstGeom>
          <a:noFill/>
        </p:spPr>
        <p:txBody>
          <a:bodyPr wrap="square" numCol="2" spcCol="216000" rtlCol="0">
            <a:spAutoFit/>
          </a:bodyPr>
          <a:lstStyle/>
          <a:p>
            <a:pPr algn="just"/>
            <a:r>
              <a:rPr lang="fr-FR" sz="1100" b="1" dirty="0"/>
              <a:t>Pouvez-vous vous présenter </a:t>
            </a:r>
            <a:r>
              <a:rPr lang="fr-FR" sz="1100" b="1" dirty="0" smtClean="0"/>
              <a:t>?</a:t>
            </a:r>
          </a:p>
          <a:p>
            <a:pPr algn="just"/>
            <a:endParaRPr lang="fr-FR" sz="1100" dirty="0"/>
          </a:p>
          <a:p>
            <a:pPr algn="just"/>
            <a:r>
              <a:rPr lang="fr-FR" sz="1100" dirty="0"/>
              <a:t>Je suis Clément Lopez, doctorant à l’Université Paris-Saclay en sociologie des organisations et de l’action publique sportive. De formation Sciences Po, je me suis spécialisé dans l’étude de l’articulation entre les politiques publiques et les stratégies des organisations sportives à travers un second Master 2 en STAPS, à Orsay. C’est dans ce cadre que j’ai notamment réalisé une étude sur l’impact territorial des patinoires pour la Fédération Française de Hockey sur Glace (FFHG) avant de commencer mon doctorat. </a:t>
            </a:r>
          </a:p>
          <a:p>
            <a:pPr algn="just"/>
            <a:endParaRPr lang="fr-FR" sz="1100" dirty="0" smtClean="0"/>
          </a:p>
          <a:p>
            <a:pPr algn="just"/>
            <a:r>
              <a:rPr lang="fr-FR" sz="1100" b="1" dirty="0" smtClean="0"/>
              <a:t>Quand </a:t>
            </a:r>
            <a:r>
              <a:rPr lang="fr-FR" sz="1100" b="1" dirty="0"/>
              <a:t>on parle de construction d’équipements sportifs, on réfléchit avant tout aux caractéristiques. Or, le lieu d’implantation sur le territoire est aussi porteur d’enjeux, n’est-ce pas ? </a:t>
            </a:r>
          </a:p>
          <a:p>
            <a:pPr algn="just"/>
            <a:endParaRPr lang="fr-FR" sz="1100" dirty="0" smtClean="0"/>
          </a:p>
          <a:p>
            <a:pPr algn="just"/>
            <a:r>
              <a:rPr lang="fr-FR" sz="1100" dirty="0" smtClean="0"/>
              <a:t>En </a:t>
            </a:r>
            <a:r>
              <a:rPr lang="fr-FR" sz="1100" dirty="0"/>
              <a:t>effet, la localisation des équipements sportifs est devenue une problématique de taille pour les collectivités territoriales. Alors que celles-ci disposent de budgets d’investissement toujours plus restreints, on voit désormais émerger la notion d’impact économique, social et environnemental des équipements, notamment structurants. On est là au cœur d’enjeux éminemment politiques puisque les retombées à attendre ne seront pas les mêmes pour un stade ou une patinoire construits en centre-ville, en périphérie ou au cœur d’une zone ludico-commerciale. Cela s’applique aussi bien aux métropoles qu’aux villes moyennes ou aux intercommunalités en territoire rural. Si la recherche peine encore à faire émerger des modèles-types allant de la localisation vers l’impact, on sait en revanche que l’attractivité future de l’équipement ainsi que sa politique d’exploitation sont en partie déterminées par ce choix politique, qui revêt donc une importance primordiale</a:t>
            </a:r>
            <a:r>
              <a:rPr lang="fr-FR" sz="1100" dirty="0" smtClean="0"/>
              <a:t>.</a:t>
            </a:r>
          </a:p>
          <a:p>
            <a:pPr algn="just"/>
            <a:endParaRPr lang="fr-FR" sz="1100" dirty="0"/>
          </a:p>
          <a:p>
            <a:pPr algn="just"/>
            <a:r>
              <a:rPr lang="fr-FR" sz="1100" b="1" dirty="0"/>
              <a:t>Que pouvez-vous donc conseiller aux collectivités et aux fédérations avant de se lancer dans l’aménagement d’une infrastructure ? </a:t>
            </a:r>
          </a:p>
          <a:p>
            <a:pPr algn="just"/>
            <a:endParaRPr lang="fr-FR" sz="1100" dirty="0" smtClean="0"/>
          </a:p>
          <a:p>
            <a:pPr algn="just"/>
            <a:r>
              <a:rPr lang="fr-FR" sz="1100" dirty="0" smtClean="0"/>
              <a:t>Les </a:t>
            </a:r>
            <a:r>
              <a:rPr lang="fr-FR" sz="1100" dirty="0"/>
              <a:t>collectivités doivent être sensibles à cette notion d’impact territorial des équipements et la mettre en perspective avec l’ambition politique qu’elles portent à travers leur projet. C’est déjà le </a:t>
            </a:r>
            <a:r>
              <a:rPr lang="fr-FR" sz="1100" dirty="0" smtClean="0"/>
              <a:t>cas; </a:t>
            </a:r>
            <a:r>
              <a:rPr lang="fr-FR" sz="1100" dirty="0"/>
              <a:t>l</a:t>
            </a:r>
            <a:r>
              <a:rPr lang="fr-FR" sz="1100" dirty="0" smtClean="0"/>
              <a:t>e </a:t>
            </a:r>
            <a:r>
              <a:rPr lang="fr-FR" sz="1100" dirty="0"/>
              <a:t>tout en recherchant bien évidemment une cohérence territoriale optimale. Surtout, il me paraît fondamental que les fédérations sportives, dont la politique de développement passe pour beaucoup d’entre elles par la multiplication d’équipements, intègrent l’importance de ce critère pour les élus locaux afin d’être en mesure de se positionner sur la question. Cela permet d’initier sereinement le dialogue social et d’envisager à terme un travail partenarial dans de bonnes conditions. Rappelons à cet égard que l’avis des fédérations est pris en compte par le CNDS lorsque celui-ci priorise les projets d’équipements à subventionner. Plus encore, les collectivités locales et les fédérations pourraient par exemple, en amont, travailler ensemble à la réalisation d’un schéma de cohérence territoriale, qui constitue un outil au service de la recherche de la localisation optimale pour un nouvel équipement. </a:t>
            </a:r>
          </a:p>
        </p:txBody>
      </p:sp>
      <p:sp>
        <p:nvSpPr>
          <p:cNvPr id="34" name="ZoneTexte 33"/>
          <p:cNvSpPr txBox="1"/>
          <p:nvPr/>
        </p:nvSpPr>
        <p:spPr>
          <a:xfrm>
            <a:off x="2808523" y="1260072"/>
            <a:ext cx="4536504" cy="461665"/>
          </a:xfrm>
          <a:prstGeom prst="rect">
            <a:avLst/>
          </a:prstGeom>
          <a:noFill/>
        </p:spPr>
        <p:txBody>
          <a:bodyPr wrap="square" rtlCol="0">
            <a:spAutoFit/>
          </a:bodyPr>
          <a:lstStyle/>
          <a:p>
            <a:r>
              <a:rPr lang="fr-FR" sz="2400" b="1" cap="all" dirty="0" smtClean="0">
                <a:solidFill>
                  <a:srgbClr val="009FE3"/>
                </a:solidFill>
                <a:cs typeface="Arial" panose="020B0604020202020204" pitchFamily="34" charset="0"/>
              </a:rPr>
              <a:t>Interview de clément lopez</a:t>
            </a:r>
          </a:p>
        </p:txBody>
      </p:sp>
      <p:sp>
        <p:nvSpPr>
          <p:cNvPr id="36" name="ZoneTexte 35"/>
          <p:cNvSpPr txBox="1"/>
          <p:nvPr/>
        </p:nvSpPr>
        <p:spPr>
          <a:xfrm>
            <a:off x="180231" y="6264443"/>
            <a:ext cx="2304256" cy="1200329"/>
          </a:xfrm>
          <a:prstGeom prst="rect">
            <a:avLst/>
          </a:prstGeom>
          <a:noFill/>
        </p:spPr>
        <p:txBody>
          <a:bodyPr wrap="square" rtlCol="0">
            <a:spAutoFit/>
          </a:bodyPr>
          <a:lstStyle/>
          <a:p>
            <a:pPr algn="just"/>
            <a:r>
              <a:rPr lang="fr-FR" sz="1200" i="1" dirty="0"/>
              <a:t>Les collectivités doivent être sensibles à cette notion d’impact territorial des équipements et la mettre en perspective avec l’ambition politique qu’elles portent à travers leur projet</a:t>
            </a:r>
          </a:p>
        </p:txBody>
      </p:sp>
      <p:sp>
        <p:nvSpPr>
          <p:cNvPr id="37" name="ZoneTexte 36"/>
          <p:cNvSpPr txBox="1"/>
          <p:nvPr/>
        </p:nvSpPr>
        <p:spPr>
          <a:xfrm>
            <a:off x="250081" y="3825125"/>
            <a:ext cx="2304256" cy="646331"/>
          </a:xfrm>
          <a:prstGeom prst="rect">
            <a:avLst/>
          </a:prstGeom>
          <a:noFill/>
        </p:spPr>
        <p:txBody>
          <a:bodyPr wrap="square" rtlCol="0">
            <a:spAutoFit/>
          </a:bodyPr>
          <a:lstStyle/>
          <a:p>
            <a:pPr algn="ctr"/>
            <a:r>
              <a:rPr lang="fr-FR" sz="1200" b="1" cap="all" dirty="0" smtClean="0">
                <a:solidFill>
                  <a:srgbClr val="009FE3"/>
                </a:solidFill>
                <a:cs typeface="Arial" panose="020B0604020202020204" pitchFamily="34" charset="0"/>
              </a:rPr>
              <a:t>Clément Lopez</a:t>
            </a:r>
            <a:endParaRPr lang="fr-FR" sz="1200" b="1" cap="all" dirty="0">
              <a:solidFill>
                <a:srgbClr val="009FE3"/>
              </a:solidFill>
              <a:cs typeface="Arial" panose="020B0604020202020204" pitchFamily="34" charset="0"/>
            </a:endParaRPr>
          </a:p>
          <a:p>
            <a:pPr algn="ctr"/>
            <a:r>
              <a:rPr lang="fr-FR" sz="1200" dirty="0" smtClean="0">
                <a:cs typeface="Arial" panose="020B0604020202020204" pitchFamily="34" charset="0"/>
              </a:rPr>
              <a:t>Doctorant</a:t>
            </a:r>
          </a:p>
          <a:p>
            <a:pPr algn="ctr"/>
            <a:r>
              <a:rPr lang="fr-FR" sz="1200" dirty="0" smtClean="0">
                <a:cs typeface="Arial" panose="020B0604020202020204" pitchFamily="34" charset="0"/>
              </a:rPr>
              <a:t>Université Paris-Saclay</a:t>
            </a:r>
            <a:endParaRPr lang="fr-FR" sz="1200" dirty="0">
              <a:cs typeface="Arial" panose="020B0604020202020204" pitchFamily="34" charset="0"/>
            </a:endParaRPr>
          </a:p>
        </p:txBody>
      </p:sp>
      <p:sp>
        <p:nvSpPr>
          <p:cNvPr id="6" name="ZoneTexte 5"/>
          <p:cNvSpPr txBox="1"/>
          <p:nvPr/>
        </p:nvSpPr>
        <p:spPr>
          <a:xfrm>
            <a:off x="-72008" y="10459268"/>
            <a:ext cx="2700511" cy="253916"/>
          </a:xfrm>
          <a:prstGeom prst="rect">
            <a:avLst/>
          </a:prstGeom>
          <a:noFill/>
        </p:spPr>
        <p:txBody>
          <a:bodyPr wrap="square" rtlCol="0">
            <a:spAutoFit/>
          </a:bodyPr>
          <a:lstStyle/>
          <a:p>
            <a:r>
              <a:rPr lang="fr-FR" sz="1000" dirty="0" smtClean="0"/>
              <a:t>.</a:t>
            </a:r>
            <a:endParaRPr lang="fr-FR" sz="1000" dirty="0"/>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r="14827"/>
          <a:stretch/>
        </p:blipFill>
        <p:spPr>
          <a:xfrm>
            <a:off x="655163" y="1904009"/>
            <a:ext cx="1482253" cy="1740272"/>
          </a:xfrm>
          <a:prstGeom prst="rect">
            <a:avLst/>
          </a:prstGeom>
        </p:spPr>
      </p:pic>
      <p:sp>
        <p:nvSpPr>
          <p:cNvPr id="14" name="Sous-titre 2"/>
          <p:cNvSpPr txBox="1">
            <a:spLocks/>
          </p:cNvSpPr>
          <p:nvPr/>
        </p:nvSpPr>
        <p:spPr>
          <a:xfrm>
            <a:off x="6156895" y="10315252"/>
            <a:ext cx="1440160" cy="3419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spc="100" dirty="0">
                <a:solidFill>
                  <a:schemeClr val="bg1"/>
                </a:solidFill>
                <a:cs typeface="Arial" panose="020B0604020202020204" pitchFamily="34" charset="0"/>
              </a:rPr>
              <a:t>	</a:t>
            </a:r>
            <a:r>
              <a:rPr lang="fr-FR" sz="1800" spc="100" dirty="0" smtClean="0">
                <a:cs typeface="Arial" panose="020B0604020202020204" pitchFamily="34" charset="0"/>
              </a:rPr>
              <a:t>97</a:t>
            </a:r>
            <a:endParaRPr lang="fr-FR" sz="1800" spc="100" dirty="0">
              <a:cs typeface="Arial" panose="020B0604020202020204" pitchFamily="34" charset="0"/>
            </a:endParaRPr>
          </a:p>
        </p:txBody>
      </p:sp>
    </p:spTree>
    <p:extLst>
      <p:ext uri="{BB962C8B-B14F-4D97-AF65-F5344CB8AC3E}">
        <p14:creationId xmlns:p14="http://schemas.microsoft.com/office/powerpoint/2010/main" val="117344203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2286</TotalTime>
  <Words>47832</Words>
  <Application>Microsoft Office PowerPoint</Application>
  <PresentationFormat>Personnalisé</PresentationFormat>
  <Paragraphs>3926</Paragraphs>
  <Slides>143</Slides>
  <Notes>33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143</vt:i4>
      </vt:variant>
    </vt:vector>
  </HeadingPairs>
  <TitlesOfParts>
    <vt:vector size="148" baseType="lpstr">
      <vt:lpstr>Arial</vt:lpstr>
      <vt:lpstr>Arial Black</vt:lpstr>
      <vt:lpstr>Calibri</vt:lpstr>
      <vt:lpstr>inherit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Alexia VOLATIER</dc:creator>
  <cp:lastModifiedBy>BLA</cp:lastModifiedBy>
  <cp:revision>106</cp:revision>
  <cp:lastPrinted>2018-12-11T15:18:11Z</cp:lastPrinted>
  <dcterms:created xsi:type="dcterms:W3CDTF">2018-01-11T13:49:08Z</dcterms:created>
  <dcterms:modified xsi:type="dcterms:W3CDTF">2019-01-24T14:50:51Z</dcterms:modified>
</cp:coreProperties>
</file>